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3" r:id="rId4"/>
    <p:sldId id="258" r:id="rId5"/>
    <p:sldId id="265" r:id="rId6"/>
    <p:sldId id="266" r:id="rId7"/>
    <p:sldId id="264" r:id="rId8"/>
    <p:sldId id="259" r:id="rId9"/>
    <p:sldId id="263" r:id="rId10"/>
    <p:sldId id="267" r:id="rId11"/>
    <p:sldId id="274" r:id="rId12"/>
    <p:sldId id="275" r:id="rId13"/>
    <p:sldId id="269" r:id="rId14"/>
    <p:sldId id="261" r:id="rId15"/>
    <p:sldId id="262" r:id="rId16"/>
    <p:sldId id="270" r:id="rId17"/>
    <p:sldId id="271"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710" autoAdjust="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5/10/2022</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5/10/2022</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5/10/2022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5/10/2022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5/10/2022</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OCPC@seattle.gov" TargetMode="External"/><Relationship Id="rId2" Type="http://schemas.openxmlformats.org/officeDocument/2006/relationships/hyperlink" Target="mailto:nia.franco@seattle.gov"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mailto:ocpc@seattle.gov" TargetMode="External"/><Relationship Id="rId2" Type="http://schemas.openxmlformats.org/officeDocument/2006/relationships/hyperlink" Target="mailto:nia.franco@seattle.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E3787-036F-4287-BAC7-F79EAE3D4550}"/>
              </a:ext>
            </a:extLst>
          </p:cNvPr>
          <p:cNvSpPr>
            <a:spLocks noGrp="1"/>
          </p:cNvSpPr>
          <p:nvPr>
            <p:ph type="ctrTitle"/>
          </p:nvPr>
        </p:nvSpPr>
        <p:spPr/>
        <p:txBody>
          <a:bodyPr/>
          <a:lstStyle/>
          <a:p>
            <a:r>
              <a:rPr lang="en-US" dirty="0"/>
              <a:t>Seattle CPC 2022 Legislative Session Review </a:t>
            </a:r>
          </a:p>
        </p:txBody>
      </p:sp>
      <p:sp>
        <p:nvSpPr>
          <p:cNvPr id="3" name="Subtitle 2">
            <a:extLst>
              <a:ext uri="{FF2B5EF4-FFF2-40B4-BE49-F238E27FC236}">
                <a16:creationId xmlns:a16="http://schemas.microsoft.com/office/drawing/2014/main" id="{53D337A5-1299-4A81-966B-0BD065D5ADED}"/>
              </a:ext>
            </a:extLst>
          </p:cNvPr>
          <p:cNvSpPr>
            <a:spLocks noGrp="1"/>
          </p:cNvSpPr>
          <p:nvPr>
            <p:ph type="subTitle" idx="1"/>
          </p:nvPr>
        </p:nvSpPr>
        <p:spPr/>
        <p:txBody>
          <a:bodyPr/>
          <a:lstStyle/>
          <a:p>
            <a:r>
              <a:rPr lang="en-US" dirty="0"/>
              <a:t>May 10, 2022</a:t>
            </a:r>
          </a:p>
        </p:txBody>
      </p:sp>
    </p:spTree>
    <p:extLst>
      <p:ext uri="{BB962C8B-B14F-4D97-AF65-F5344CB8AC3E}">
        <p14:creationId xmlns:p14="http://schemas.microsoft.com/office/powerpoint/2010/main" val="2024981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A0813-C07D-40B4-BBDE-98ED1383FE4C}"/>
              </a:ext>
            </a:extLst>
          </p:cNvPr>
          <p:cNvSpPr>
            <a:spLocks noGrp="1"/>
          </p:cNvSpPr>
          <p:nvPr>
            <p:ph type="title"/>
          </p:nvPr>
        </p:nvSpPr>
        <p:spPr/>
        <p:txBody>
          <a:bodyPr/>
          <a:lstStyle/>
          <a:p>
            <a:r>
              <a:rPr lang="en-US" dirty="0"/>
              <a:t>Legislation the CPC monitored during the session</a:t>
            </a:r>
          </a:p>
        </p:txBody>
      </p:sp>
      <p:sp>
        <p:nvSpPr>
          <p:cNvPr id="5" name="Content Placeholder 4">
            <a:extLst>
              <a:ext uri="{FF2B5EF4-FFF2-40B4-BE49-F238E27FC236}">
                <a16:creationId xmlns:a16="http://schemas.microsoft.com/office/drawing/2014/main" id="{72B0213A-88D8-4345-9371-81BD99D7D05D}"/>
              </a:ext>
            </a:extLst>
          </p:cNvPr>
          <p:cNvSpPr>
            <a:spLocks noGrp="1"/>
          </p:cNvSpPr>
          <p:nvPr>
            <p:ph idx="1"/>
          </p:nvPr>
        </p:nvSpPr>
        <p:spPr/>
        <p:txBody>
          <a:bodyPr/>
          <a:lstStyle/>
          <a:p>
            <a:r>
              <a:rPr lang="en-US" dirty="0"/>
              <a:t>HB 1692 – Promoting racial equity in the criminal legal system by eliminating drive-by shooting as a basis for elevating murder in the first degree to aggravated murder in the first degree</a:t>
            </a:r>
          </a:p>
          <a:p>
            <a:r>
              <a:rPr lang="en-US" dirty="0"/>
              <a:t>SB 5485 – Prohibiting traffic stops for certain traffic violations</a:t>
            </a:r>
          </a:p>
          <a:p>
            <a:r>
              <a:rPr lang="en-US" dirty="0"/>
              <a:t>SB 5677 – Enhancing public trust and confidence in law enforcement and strengthening law enforcement accountability, by specifying required practices for complaints, investigations, discipline, and disciplinary appeals for serious misconduct </a:t>
            </a:r>
          </a:p>
        </p:txBody>
      </p:sp>
    </p:spTree>
    <p:extLst>
      <p:ext uri="{BB962C8B-B14F-4D97-AF65-F5344CB8AC3E}">
        <p14:creationId xmlns:p14="http://schemas.microsoft.com/office/powerpoint/2010/main" val="3768910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42BF7-3775-4ADF-8229-FD4D5F7CC837}"/>
              </a:ext>
            </a:extLst>
          </p:cNvPr>
          <p:cNvSpPr>
            <a:spLocks noGrp="1"/>
          </p:cNvSpPr>
          <p:nvPr>
            <p:ph type="title"/>
          </p:nvPr>
        </p:nvSpPr>
        <p:spPr/>
        <p:txBody>
          <a:bodyPr/>
          <a:lstStyle/>
          <a:p>
            <a:r>
              <a:rPr lang="en-US" dirty="0"/>
              <a:t>Final disposition of Legislation – Supported </a:t>
            </a:r>
          </a:p>
        </p:txBody>
      </p:sp>
      <p:sp>
        <p:nvSpPr>
          <p:cNvPr id="4" name="Content Placeholder 3">
            <a:extLst>
              <a:ext uri="{FF2B5EF4-FFF2-40B4-BE49-F238E27FC236}">
                <a16:creationId xmlns:a16="http://schemas.microsoft.com/office/drawing/2014/main" id="{12E039CF-E40B-471F-B5A2-8A030DC52DBC}"/>
              </a:ext>
            </a:extLst>
          </p:cNvPr>
          <p:cNvSpPr>
            <a:spLocks noGrp="1"/>
          </p:cNvSpPr>
          <p:nvPr>
            <p:ph sz="half" idx="1"/>
          </p:nvPr>
        </p:nvSpPr>
        <p:spPr/>
        <p:txBody>
          <a:bodyPr>
            <a:normAutofit lnSpcReduction="10000"/>
          </a:bodyPr>
          <a:lstStyle/>
          <a:p>
            <a:r>
              <a:rPr lang="en-US" dirty="0"/>
              <a:t>2SHB 1202 – Addressing meaningful civil remedies for persons injured as a result of police misconduct</a:t>
            </a:r>
          </a:p>
          <a:p>
            <a:pPr lvl="1"/>
            <a:r>
              <a:rPr lang="en-US" dirty="0"/>
              <a:t>Did not pass the House Committee on Civil Rights and Judiciary</a:t>
            </a:r>
          </a:p>
          <a:p>
            <a:r>
              <a:rPr lang="en-US" dirty="0"/>
              <a:t>HB 1507 – Establishing a mechanism for independent prosecutions of criminal conduct arising from police use of force</a:t>
            </a:r>
          </a:p>
          <a:p>
            <a:pPr lvl="1"/>
            <a:r>
              <a:rPr lang="en-US" dirty="0"/>
              <a:t>Did not pass the House Committee on Public Safety (scheduled for a vote, no action taken)</a:t>
            </a:r>
          </a:p>
          <a:p>
            <a:r>
              <a:rPr lang="en-US" dirty="0"/>
              <a:t>HB 1690 – Concerning the use of deception by law enforcement officers during custodial investigations</a:t>
            </a:r>
          </a:p>
          <a:p>
            <a:pPr lvl="1"/>
            <a:r>
              <a:rPr lang="en-US" dirty="0"/>
              <a:t>Did not pass the House Committee on Public Safety</a:t>
            </a:r>
          </a:p>
          <a:p>
            <a:pPr lvl="1"/>
            <a:endParaRPr lang="en-US" dirty="0"/>
          </a:p>
        </p:txBody>
      </p:sp>
      <p:sp>
        <p:nvSpPr>
          <p:cNvPr id="5" name="Content Placeholder 4">
            <a:extLst>
              <a:ext uri="{FF2B5EF4-FFF2-40B4-BE49-F238E27FC236}">
                <a16:creationId xmlns:a16="http://schemas.microsoft.com/office/drawing/2014/main" id="{59C66716-B2DC-4314-9A30-7BDEC424BBA5}"/>
              </a:ext>
            </a:extLst>
          </p:cNvPr>
          <p:cNvSpPr>
            <a:spLocks noGrp="1"/>
          </p:cNvSpPr>
          <p:nvPr>
            <p:ph sz="half" idx="2"/>
          </p:nvPr>
        </p:nvSpPr>
        <p:spPr/>
        <p:txBody>
          <a:bodyPr>
            <a:normAutofit lnSpcReduction="10000"/>
          </a:bodyPr>
          <a:lstStyle/>
          <a:p>
            <a:r>
              <a:rPr lang="en-US" dirty="0"/>
              <a:t>HB 1719 – Concerning the use and acquisition of military equipment by law enforcement agencies - </a:t>
            </a:r>
            <a:r>
              <a:rPr lang="en-US" i="1" dirty="0">
                <a:highlight>
                  <a:srgbClr val="FFFF00"/>
                </a:highlight>
              </a:rPr>
              <a:t>Passed and signed by Gov. Inslee </a:t>
            </a:r>
            <a:endParaRPr lang="en-US" dirty="0"/>
          </a:p>
          <a:p>
            <a:r>
              <a:rPr lang="en-US" dirty="0"/>
              <a:t>HB 1735 – Modifying the standard for use of force by peace officers - </a:t>
            </a:r>
            <a:r>
              <a:rPr lang="en-US" i="1" dirty="0">
                <a:highlight>
                  <a:srgbClr val="FFFF00"/>
                </a:highlight>
              </a:rPr>
              <a:t>Passed and signed by Gov. Inslee</a:t>
            </a:r>
          </a:p>
        </p:txBody>
      </p:sp>
    </p:spTree>
    <p:extLst>
      <p:ext uri="{BB962C8B-B14F-4D97-AF65-F5344CB8AC3E}">
        <p14:creationId xmlns:p14="http://schemas.microsoft.com/office/powerpoint/2010/main" val="1157887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42BF7-3775-4ADF-8229-FD4D5F7CC837}"/>
              </a:ext>
            </a:extLst>
          </p:cNvPr>
          <p:cNvSpPr>
            <a:spLocks noGrp="1"/>
          </p:cNvSpPr>
          <p:nvPr>
            <p:ph type="title"/>
          </p:nvPr>
        </p:nvSpPr>
        <p:spPr/>
        <p:txBody>
          <a:bodyPr/>
          <a:lstStyle/>
          <a:p>
            <a:r>
              <a:rPr lang="en-US" dirty="0"/>
              <a:t>Final disposition of legislation – Opposed </a:t>
            </a:r>
          </a:p>
        </p:txBody>
      </p:sp>
      <p:sp>
        <p:nvSpPr>
          <p:cNvPr id="4" name="Content Placeholder 3">
            <a:extLst>
              <a:ext uri="{FF2B5EF4-FFF2-40B4-BE49-F238E27FC236}">
                <a16:creationId xmlns:a16="http://schemas.microsoft.com/office/drawing/2014/main" id="{12E039CF-E40B-471F-B5A2-8A030DC52DBC}"/>
              </a:ext>
            </a:extLst>
          </p:cNvPr>
          <p:cNvSpPr>
            <a:spLocks noGrp="1"/>
          </p:cNvSpPr>
          <p:nvPr>
            <p:ph sz="half" idx="1"/>
          </p:nvPr>
        </p:nvSpPr>
        <p:spPr/>
        <p:txBody>
          <a:bodyPr/>
          <a:lstStyle/>
          <a:p>
            <a:r>
              <a:rPr lang="en-US" dirty="0"/>
              <a:t>HB 1589 – Concerning the authority of peace officers to use force </a:t>
            </a:r>
          </a:p>
          <a:p>
            <a:pPr lvl="1"/>
            <a:r>
              <a:rPr lang="en-US" dirty="0"/>
              <a:t>First reading – referred to the House Public Safety Committee</a:t>
            </a:r>
          </a:p>
          <a:p>
            <a:r>
              <a:rPr lang="en-US" dirty="0"/>
              <a:t>HB 1726 – Modifying standards for use of physical force by peace officers  </a:t>
            </a:r>
          </a:p>
          <a:p>
            <a:pPr lvl="1"/>
            <a:r>
              <a:rPr lang="en-US" dirty="0"/>
              <a:t>Did not pass the House Committee on Public Safety</a:t>
            </a:r>
          </a:p>
          <a:p>
            <a:r>
              <a:rPr lang="en-US" dirty="0"/>
              <a:t>HB 1788 – Concerning vehicular pursuits</a:t>
            </a:r>
          </a:p>
          <a:p>
            <a:pPr lvl="1"/>
            <a:r>
              <a:rPr lang="en-US" dirty="0"/>
              <a:t>Did not pass the House Committee on Rules</a:t>
            </a:r>
          </a:p>
          <a:p>
            <a:pPr lvl="1"/>
            <a:endParaRPr lang="en-US" dirty="0"/>
          </a:p>
          <a:p>
            <a:pPr marL="0" indent="0">
              <a:buNone/>
            </a:pPr>
            <a:endParaRPr lang="en-US" dirty="0"/>
          </a:p>
        </p:txBody>
      </p:sp>
      <p:sp>
        <p:nvSpPr>
          <p:cNvPr id="5" name="Content Placeholder 4">
            <a:extLst>
              <a:ext uri="{FF2B5EF4-FFF2-40B4-BE49-F238E27FC236}">
                <a16:creationId xmlns:a16="http://schemas.microsoft.com/office/drawing/2014/main" id="{59C66716-B2DC-4314-9A30-7BDEC424BBA5}"/>
              </a:ext>
            </a:extLst>
          </p:cNvPr>
          <p:cNvSpPr>
            <a:spLocks noGrp="1"/>
          </p:cNvSpPr>
          <p:nvPr>
            <p:ph sz="half" idx="2"/>
          </p:nvPr>
        </p:nvSpPr>
        <p:spPr/>
        <p:txBody>
          <a:bodyPr/>
          <a:lstStyle/>
          <a:p>
            <a:r>
              <a:rPr lang="en-US" dirty="0"/>
              <a:t>SB 5522 – Increasing the penalty for assaulting a law enforcement officer</a:t>
            </a:r>
          </a:p>
          <a:p>
            <a:pPr lvl="1"/>
            <a:r>
              <a:rPr lang="en-US" dirty="0"/>
              <a:t>First reading – referred to the Senate Law &amp; Justice Committee</a:t>
            </a:r>
          </a:p>
          <a:p>
            <a:r>
              <a:rPr lang="en-US" dirty="0"/>
              <a:t>*HB 2037 – Modifying the standard of use of force by peace officers</a:t>
            </a:r>
          </a:p>
          <a:p>
            <a:pPr lvl="1"/>
            <a:r>
              <a:rPr lang="en-US" dirty="0">
                <a:highlight>
                  <a:srgbClr val="FFFF00"/>
                </a:highlight>
              </a:rPr>
              <a:t>Passed and signed by Gov. Inslee</a:t>
            </a:r>
          </a:p>
          <a:p>
            <a:r>
              <a:rPr lang="en-US" dirty="0"/>
              <a:t>*SB 5919 – Concerning the standard for law enforcement authority to detain or pursue a person</a:t>
            </a:r>
          </a:p>
          <a:p>
            <a:pPr lvl="1"/>
            <a:r>
              <a:rPr lang="en-US" dirty="0"/>
              <a:t>Did not pass the Senate Committee on Rules</a:t>
            </a:r>
          </a:p>
        </p:txBody>
      </p:sp>
    </p:spTree>
    <p:extLst>
      <p:ext uri="{BB962C8B-B14F-4D97-AF65-F5344CB8AC3E}">
        <p14:creationId xmlns:p14="http://schemas.microsoft.com/office/powerpoint/2010/main" val="16658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81461-93B3-425A-8637-DDB4A5C9C60C}"/>
              </a:ext>
            </a:extLst>
          </p:cNvPr>
          <p:cNvSpPr>
            <a:spLocks noGrp="1"/>
          </p:cNvSpPr>
          <p:nvPr>
            <p:ph type="title"/>
          </p:nvPr>
        </p:nvSpPr>
        <p:spPr/>
        <p:txBody>
          <a:bodyPr/>
          <a:lstStyle/>
          <a:p>
            <a:r>
              <a:rPr lang="en-US" dirty="0"/>
              <a:t>Final Disposition of Legislation the CPC monitored</a:t>
            </a:r>
          </a:p>
        </p:txBody>
      </p:sp>
      <p:sp>
        <p:nvSpPr>
          <p:cNvPr id="3" name="Content Placeholder 2">
            <a:extLst>
              <a:ext uri="{FF2B5EF4-FFF2-40B4-BE49-F238E27FC236}">
                <a16:creationId xmlns:a16="http://schemas.microsoft.com/office/drawing/2014/main" id="{116335BF-51E4-4F3C-9378-B69385D45A90}"/>
              </a:ext>
            </a:extLst>
          </p:cNvPr>
          <p:cNvSpPr>
            <a:spLocks noGrp="1"/>
          </p:cNvSpPr>
          <p:nvPr>
            <p:ph idx="1"/>
          </p:nvPr>
        </p:nvSpPr>
        <p:spPr/>
        <p:txBody>
          <a:bodyPr/>
          <a:lstStyle/>
          <a:p>
            <a:r>
              <a:rPr lang="en-US" dirty="0"/>
              <a:t>HB 1692 – Promoting racial equity in the criminal legal system by eliminating drive-by shooting as a basis for elevating murder in the first degree to aggravated murder in the first degree</a:t>
            </a:r>
          </a:p>
          <a:p>
            <a:pPr lvl="1"/>
            <a:r>
              <a:rPr lang="en-US" dirty="0"/>
              <a:t>Did not advance beyond first reading</a:t>
            </a:r>
          </a:p>
          <a:p>
            <a:r>
              <a:rPr lang="en-US" dirty="0"/>
              <a:t>SB 5485 – Prohibiting traffic stops for certain traffic violations</a:t>
            </a:r>
          </a:p>
          <a:p>
            <a:pPr lvl="1"/>
            <a:r>
              <a:rPr lang="en-US" dirty="0"/>
              <a:t>Hearing held in Senate Committee on Transportation</a:t>
            </a:r>
          </a:p>
          <a:p>
            <a:r>
              <a:rPr lang="en-US" dirty="0"/>
              <a:t>SB 5677 – Enhancing public trust and confidence in law enforcement and strengthening law enforcement accountability, by specifying required practices for complaints, investigations, discipline, and disciplinary appeals for serious misconduct </a:t>
            </a:r>
          </a:p>
          <a:p>
            <a:pPr lvl="1"/>
            <a:r>
              <a:rPr lang="en-US" dirty="0"/>
              <a:t>Did not advance beyond first reading and referral to Senate Committee on Law &amp; Justice</a:t>
            </a:r>
          </a:p>
        </p:txBody>
      </p:sp>
    </p:spTree>
    <p:extLst>
      <p:ext uri="{BB962C8B-B14F-4D97-AF65-F5344CB8AC3E}">
        <p14:creationId xmlns:p14="http://schemas.microsoft.com/office/powerpoint/2010/main" val="974070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AEDE7-C090-4F0D-9F48-620EF75AE6A4}"/>
              </a:ext>
            </a:extLst>
          </p:cNvPr>
          <p:cNvSpPr>
            <a:spLocks noGrp="1"/>
          </p:cNvSpPr>
          <p:nvPr>
            <p:ph type="title"/>
          </p:nvPr>
        </p:nvSpPr>
        <p:spPr/>
        <p:txBody>
          <a:bodyPr/>
          <a:lstStyle/>
          <a:p>
            <a:r>
              <a:rPr lang="en-US" dirty="0"/>
              <a:t>Plans for the “off season”</a:t>
            </a:r>
          </a:p>
        </p:txBody>
      </p:sp>
      <p:sp>
        <p:nvSpPr>
          <p:cNvPr id="3" name="Content Placeholder 2">
            <a:extLst>
              <a:ext uri="{FF2B5EF4-FFF2-40B4-BE49-F238E27FC236}">
                <a16:creationId xmlns:a16="http://schemas.microsoft.com/office/drawing/2014/main" id="{87096EA6-6E1C-4EBA-82DC-D69A55358736}"/>
              </a:ext>
            </a:extLst>
          </p:cNvPr>
          <p:cNvSpPr>
            <a:spLocks noGrp="1"/>
          </p:cNvSpPr>
          <p:nvPr>
            <p:ph idx="1"/>
          </p:nvPr>
        </p:nvSpPr>
        <p:spPr/>
        <p:txBody>
          <a:bodyPr/>
          <a:lstStyle/>
          <a:p>
            <a:r>
              <a:rPr lang="en-US" dirty="0"/>
              <a:t>Begin planning for the next legislative session</a:t>
            </a:r>
          </a:p>
          <a:p>
            <a:r>
              <a:rPr lang="en-US" dirty="0"/>
              <a:t>Looking for ways to engage in the local legislative process</a:t>
            </a:r>
          </a:p>
          <a:p>
            <a:r>
              <a:rPr lang="en-US" dirty="0"/>
              <a:t>Strengthening relationships with legislative collaborators </a:t>
            </a:r>
          </a:p>
        </p:txBody>
      </p:sp>
    </p:spTree>
    <p:extLst>
      <p:ext uri="{BB962C8B-B14F-4D97-AF65-F5344CB8AC3E}">
        <p14:creationId xmlns:p14="http://schemas.microsoft.com/office/powerpoint/2010/main" val="3008282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1A0C7-331D-48E8-925B-5C9616068E2B}"/>
              </a:ext>
            </a:extLst>
          </p:cNvPr>
          <p:cNvSpPr>
            <a:spLocks noGrp="1"/>
          </p:cNvSpPr>
          <p:nvPr>
            <p:ph type="title"/>
          </p:nvPr>
        </p:nvSpPr>
        <p:spPr/>
        <p:txBody>
          <a:bodyPr/>
          <a:lstStyle/>
          <a:p>
            <a:r>
              <a:rPr lang="en-US" dirty="0"/>
              <a:t>Plans for the 2023 </a:t>
            </a:r>
            <a:r>
              <a:rPr lang="en-US"/>
              <a:t>Legislative session</a:t>
            </a:r>
          </a:p>
        </p:txBody>
      </p:sp>
      <p:sp>
        <p:nvSpPr>
          <p:cNvPr id="3" name="Content Placeholder 2">
            <a:extLst>
              <a:ext uri="{FF2B5EF4-FFF2-40B4-BE49-F238E27FC236}">
                <a16:creationId xmlns:a16="http://schemas.microsoft.com/office/drawing/2014/main" id="{622D3AFD-6D0F-4A71-B755-9EFCBD925D30}"/>
              </a:ext>
            </a:extLst>
          </p:cNvPr>
          <p:cNvSpPr>
            <a:spLocks noGrp="1"/>
          </p:cNvSpPr>
          <p:nvPr>
            <p:ph idx="1"/>
          </p:nvPr>
        </p:nvSpPr>
        <p:spPr/>
        <p:txBody>
          <a:bodyPr/>
          <a:lstStyle/>
          <a:p>
            <a:r>
              <a:rPr lang="en-US" dirty="0"/>
              <a:t>Broad ideas for priorities </a:t>
            </a:r>
          </a:p>
          <a:p>
            <a:pPr lvl="1"/>
            <a:r>
              <a:rPr lang="en-US" dirty="0"/>
              <a:t>Focusing on systems that reassign work from police officers/departments to community-based organizations </a:t>
            </a:r>
          </a:p>
          <a:p>
            <a:pPr lvl="1"/>
            <a:r>
              <a:rPr lang="en-US" dirty="0"/>
              <a:t>Advocating for robust community-based mental health systems</a:t>
            </a:r>
          </a:p>
          <a:p>
            <a:pPr lvl="1"/>
            <a:r>
              <a:rPr lang="en-US" dirty="0"/>
              <a:t>Funding mechanisms for case studies or research</a:t>
            </a:r>
          </a:p>
          <a:p>
            <a:pPr lvl="2"/>
            <a:r>
              <a:rPr lang="en-US" dirty="0"/>
              <a:t>Mental health response methods</a:t>
            </a:r>
          </a:p>
          <a:p>
            <a:pPr lvl="2"/>
            <a:r>
              <a:rPr lang="en-US" dirty="0"/>
              <a:t>Best practices for community-based oversight organizations</a:t>
            </a:r>
          </a:p>
          <a:p>
            <a:pPr lvl="2"/>
            <a:r>
              <a:rPr lang="en-US" dirty="0"/>
              <a:t>Police data collection processes</a:t>
            </a:r>
          </a:p>
          <a:p>
            <a:pPr lvl="2"/>
            <a:r>
              <a:rPr lang="en-US" dirty="0"/>
              <a:t>Unified court system in Washington</a:t>
            </a:r>
          </a:p>
          <a:p>
            <a:pPr lvl="2"/>
            <a:r>
              <a:rPr lang="en-US" dirty="0"/>
              <a:t>Standardized methods to share outcomes of critical incidents with communities</a:t>
            </a:r>
          </a:p>
          <a:p>
            <a:pPr lvl="1"/>
            <a:endParaRPr lang="en-US" dirty="0"/>
          </a:p>
        </p:txBody>
      </p:sp>
    </p:spTree>
    <p:extLst>
      <p:ext uri="{BB962C8B-B14F-4D97-AF65-F5344CB8AC3E}">
        <p14:creationId xmlns:p14="http://schemas.microsoft.com/office/powerpoint/2010/main" val="4109515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B62C1A7-A1B0-4577-A276-3D4D88BFF588}"/>
              </a:ext>
            </a:extLst>
          </p:cNvPr>
          <p:cNvSpPr>
            <a:spLocks noGrp="1"/>
          </p:cNvSpPr>
          <p:nvPr>
            <p:ph type="title"/>
          </p:nvPr>
        </p:nvSpPr>
        <p:spPr/>
        <p:txBody>
          <a:bodyPr/>
          <a:lstStyle/>
          <a:p>
            <a:r>
              <a:rPr lang="en-US" dirty="0"/>
              <a:t>Is there anything we missed?</a:t>
            </a:r>
          </a:p>
        </p:txBody>
      </p:sp>
      <p:sp>
        <p:nvSpPr>
          <p:cNvPr id="7" name="Content Placeholder 6">
            <a:extLst>
              <a:ext uri="{FF2B5EF4-FFF2-40B4-BE49-F238E27FC236}">
                <a16:creationId xmlns:a16="http://schemas.microsoft.com/office/drawing/2014/main" id="{A9A50024-6A3B-43C1-9259-1DD99DF22D89}"/>
              </a:ext>
            </a:extLst>
          </p:cNvPr>
          <p:cNvSpPr>
            <a:spLocks noGrp="1"/>
          </p:cNvSpPr>
          <p:nvPr>
            <p:ph idx="1"/>
          </p:nvPr>
        </p:nvSpPr>
        <p:spPr/>
        <p:txBody>
          <a:bodyPr/>
          <a:lstStyle/>
          <a:p>
            <a:r>
              <a:rPr lang="en-US" dirty="0"/>
              <a:t>We want to hear from the community on what priorities we should be pursuing in the next session</a:t>
            </a:r>
          </a:p>
          <a:p>
            <a:r>
              <a:rPr lang="en-US" dirty="0"/>
              <a:t>This is not the only time to weigh in – we will be back in the CE meeting during the summer to hear from community members</a:t>
            </a:r>
          </a:p>
          <a:p>
            <a:r>
              <a:rPr lang="en-US" dirty="0"/>
              <a:t>Reach out directly to CPC staff</a:t>
            </a:r>
          </a:p>
          <a:p>
            <a:pPr lvl="1"/>
            <a:r>
              <a:rPr lang="en-US" dirty="0"/>
              <a:t>Email: </a:t>
            </a:r>
            <a:r>
              <a:rPr lang="en-US" dirty="0">
                <a:hlinkClick r:id="rId2"/>
              </a:rPr>
              <a:t>nia.franco@seattle.gov</a:t>
            </a:r>
            <a:r>
              <a:rPr lang="en-US" dirty="0"/>
              <a:t> or </a:t>
            </a:r>
            <a:r>
              <a:rPr lang="en-US" dirty="0">
                <a:hlinkClick r:id="rId3"/>
              </a:rPr>
              <a:t>OCPC@seattle.gov</a:t>
            </a:r>
            <a:r>
              <a:rPr lang="en-US" dirty="0"/>
              <a:t> </a:t>
            </a:r>
          </a:p>
          <a:p>
            <a:pPr lvl="1"/>
            <a:r>
              <a:rPr lang="en-US" dirty="0"/>
              <a:t>Text: (206) 707-3370</a:t>
            </a:r>
          </a:p>
        </p:txBody>
      </p:sp>
    </p:spTree>
    <p:extLst>
      <p:ext uri="{BB962C8B-B14F-4D97-AF65-F5344CB8AC3E}">
        <p14:creationId xmlns:p14="http://schemas.microsoft.com/office/powerpoint/2010/main" val="2946352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2C39F-6612-4D0D-BBDD-5FAB08871F3D}"/>
              </a:ext>
            </a:extLst>
          </p:cNvPr>
          <p:cNvSpPr>
            <a:spLocks noGrp="1"/>
          </p:cNvSpPr>
          <p:nvPr>
            <p:ph type="title"/>
          </p:nvPr>
        </p:nvSpPr>
        <p:spPr/>
        <p:txBody>
          <a:bodyPr/>
          <a:lstStyle/>
          <a:p>
            <a:pPr algn="ctr"/>
            <a:r>
              <a:rPr lang="en-US" dirty="0"/>
              <a:t>Questions?</a:t>
            </a:r>
          </a:p>
        </p:txBody>
      </p:sp>
    </p:spTree>
    <p:extLst>
      <p:ext uri="{BB962C8B-B14F-4D97-AF65-F5344CB8AC3E}">
        <p14:creationId xmlns:p14="http://schemas.microsoft.com/office/powerpoint/2010/main" val="3181217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E7BD6-30DF-4040-B5BD-6BE305CB1AD2}"/>
              </a:ext>
            </a:extLst>
          </p:cNvPr>
          <p:cNvSpPr>
            <a:spLocks noGrp="1"/>
          </p:cNvSpPr>
          <p:nvPr>
            <p:ph type="title"/>
          </p:nvPr>
        </p:nvSpPr>
        <p:spPr/>
        <p:txBody>
          <a:bodyPr/>
          <a:lstStyle/>
          <a:p>
            <a:r>
              <a:rPr lang="en-US" dirty="0"/>
              <a:t>State Legislative Agenda workgroup contact info. </a:t>
            </a:r>
          </a:p>
        </p:txBody>
      </p:sp>
      <p:sp>
        <p:nvSpPr>
          <p:cNvPr id="3" name="Content Placeholder 2">
            <a:extLst>
              <a:ext uri="{FF2B5EF4-FFF2-40B4-BE49-F238E27FC236}">
                <a16:creationId xmlns:a16="http://schemas.microsoft.com/office/drawing/2014/main" id="{034C0F59-6E2C-4BDC-81FA-990BEEF0B457}"/>
              </a:ext>
            </a:extLst>
          </p:cNvPr>
          <p:cNvSpPr>
            <a:spLocks noGrp="1"/>
          </p:cNvSpPr>
          <p:nvPr>
            <p:ph idx="1"/>
          </p:nvPr>
        </p:nvSpPr>
        <p:spPr/>
        <p:txBody>
          <a:bodyPr/>
          <a:lstStyle/>
          <a:p>
            <a:pPr algn="ctr"/>
            <a:r>
              <a:rPr lang="en-US" sz="2400" dirty="0"/>
              <a:t>Staff Support: Nia Franco – Senior Policy Advisor</a:t>
            </a:r>
          </a:p>
          <a:p>
            <a:pPr lvl="1" algn="ctr"/>
            <a:r>
              <a:rPr lang="en-US" sz="2000" dirty="0"/>
              <a:t>Email: </a:t>
            </a:r>
            <a:r>
              <a:rPr lang="en-US" sz="2000" dirty="0">
                <a:hlinkClick r:id="rId2"/>
              </a:rPr>
              <a:t>nia.franco@seattle.gov</a:t>
            </a:r>
            <a:r>
              <a:rPr lang="en-US" sz="2000" dirty="0"/>
              <a:t> or </a:t>
            </a:r>
            <a:r>
              <a:rPr lang="en-US" sz="2000" dirty="0">
                <a:hlinkClick r:id="rId3"/>
              </a:rPr>
              <a:t>ocpc@seattle.gov</a:t>
            </a:r>
            <a:endParaRPr lang="en-US" sz="2000" dirty="0"/>
          </a:p>
          <a:p>
            <a:pPr lvl="1" algn="ctr"/>
            <a:r>
              <a:rPr lang="en-US" sz="2000" dirty="0"/>
              <a:t>Phone: (206) 707- 3370 </a:t>
            </a:r>
          </a:p>
        </p:txBody>
      </p:sp>
    </p:spTree>
    <p:extLst>
      <p:ext uri="{BB962C8B-B14F-4D97-AF65-F5344CB8AC3E}">
        <p14:creationId xmlns:p14="http://schemas.microsoft.com/office/powerpoint/2010/main" val="2467287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78696-BF5F-4127-83B7-AA4A7616A3C6}"/>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17963676-10BD-4D2D-8EE8-1E02A7A34322}"/>
              </a:ext>
            </a:extLst>
          </p:cNvPr>
          <p:cNvSpPr>
            <a:spLocks noGrp="1"/>
          </p:cNvSpPr>
          <p:nvPr>
            <p:ph idx="1"/>
          </p:nvPr>
        </p:nvSpPr>
        <p:spPr/>
        <p:txBody>
          <a:bodyPr/>
          <a:lstStyle/>
          <a:p>
            <a:r>
              <a:rPr lang="en-US" dirty="0"/>
              <a:t>CPC’s second year of engaging with the State legislative process</a:t>
            </a:r>
          </a:p>
          <a:p>
            <a:r>
              <a:rPr lang="en-US" dirty="0"/>
              <a:t>Engagement is run through the State Legislative Agenda Committee</a:t>
            </a:r>
          </a:p>
          <a:p>
            <a:r>
              <a:rPr lang="en-US" dirty="0"/>
              <a:t>Preparation for the legislative session begins in the fall of the preceding year</a:t>
            </a:r>
          </a:p>
          <a:p>
            <a:r>
              <a:rPr lang="en-US" dirty="0"/>
              <a:t>For this session Commissioners Austin Field and Esther Lucero were co-leads for the committee and Commissioner (and co-chair) Douglas Wagoner was a member of the committee</a:t>
            </a:r>
          </a:p>
          <a:p>
            <a:r>
              <a:rPr lang="en-US" dirty="0"/>
              <a:t>The work of the committee was supported by CPC staff </a:t>
            </a:r>
          </a:p>
        </p:txBody>
      </p:sp>
    </p:spTree>
    <p:extLst>
      <p:ext uri="{BB962C8B-B14F-4D97-AF65-F5344CB8AC3E}">
        <p14:creationId xmlns:p14="http://schemas.microsoft.com/office/powerpoint/2010/main" val="791496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D8FA6-3174-4802-B3A1-74A53A21B01B}"/>
              </a:ext>
            </a:extLst>
          </p:cNvPr>
          <p:cNvSpPr>
            <a:spLocks noGrp="1"/>
          </p:cNvSpPr>
          <p:nvPr>
            <p:ph type="title"/>
          </p:nvPr>
        </p:nvSpPr>
        <p:spPr/>
        <p:txBody>
          <a:bodyPr/>
          <a:lstStyle/>
          <a:p>
            <a:r>
              <a:rPr lang="en-US"/>
              <a:t>Condensed Overview </a:t>
            </a:r>
            <a:r>
              <a:rPr lang="en-US" dirty="0"/>
              <a:t>of the State Legislative Process</a:t>
            </a:r>
          </a:p>
        </p:txBody>
      </p:sp>
      <p:sp>
        <p:nvSpPr>
          <p:cNvPr id="3" name="Content Placeholder 2">
            <a:extLst>
              <a:ext uri="{FF2B5EF4-FFF2-40B4-BE49-F238E27FC236}">
                <a16:creationId xmlns:a16="http://schemas.microsoft.com/office/drawing/2014/main" id="{0315693B-3516-4E8A-8792-4970D0BD80E6}"/>
              </a:ext>
            </a:extLst>
          </p:cNvPr>
          <p:cNvSpPr>
            <a:spLocks noGrp="1"/>
          </p:cNvSpPr>
          <p:nvPr>
            <p:ph idx="1"/>
          </p:nvPr>
        </p:nvSpPr>
        <p:spPr/>
        <p:txBody>
          <a:bodyPr/>
          <a:lstStyle/>
          <a:p>
            <a:r>
              <a:rPr lang="en-US" dirty="0"/>
              <a:t>Prefile/Introduction of Legislation</a:t>
            </a:r>
          </a:p>
          <a:p>
            <a:r>
              <a:rPr lang="en-US" dirty="0"/>
              <a:t>Committee Action</a:t>
            </a:r>
          </a:p>
          <a:p>
            <a:r>
              <a:rPr lang="en-US" dirty="0"/>
              <a:t>Rules Committee</a:t>
            </a:r>
          </a:p>
          <a:p>
            <a:r>
              <a:rPr lang="en-US" dirty="0"/>
              <a:t>Second Reading</a:t>
            </a:r>
          </a:p>
          <a:p>
            <a:r>
              <a:rPr lang="en-US" dirty="0"/>
              <a:t>Third Reading</a:t>
            </a:r>
          </a:p>
          <a:p>
            <a:r>
              <a:rPr lang="en-US"/>
              <a:t>Governor Action</a:t>
            </a:r>
          </a:p>
        </p:txBody>
      </p:sp>
    </p:spTree>
    <p:extLst>
      <p:ext uri="{BB962C8B-B14F-4D97-AF65-F5344CB8AC3E}">
        <p14:creationId xmlns:p14="http://schemas.microsoft.com/office/powerpoint/2010/main" val="786375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6F507-F02E-4C64-944D-FA95CCF2CFE1}"/>
              </a:ext>
            </a:extLst>
          </p:cNvPr>
          <p:cNvSpPr>
            <a:spLocks noGrp="1"/>
          </p:cNvSpPr>
          <p:nvPr>
            <p:ph type="title"/>
          </p:nvPr>
        </p:nvSpPr>
        <p:spPr/>
        <p:txBody>
          <a:bodyPr/>
          <a:lstStyle/>
          <a:p>
            <a:r>
              <a:rPr lang="en-US" dirty="0"/>
              <a:t>CPC’s 2022 Legislative priorities</a:t>
            </a:r>
          </a:p>
        </p:txBody>
      </p:sp>
      <p:sp>
        <p:nvSpPr>
          <p:cNvPr id="3" name="Content Placeholder 2">
            <a:extLst>
              <a:ext uri="{FF2B5EF4-FFF2-40B4-BE49-F238E27FC236}">
                <a16:creationId xmlns:a16="http://schemas.microsoft.com/office/drawing/2014/main" id="{A1BC50A9-282B-43CD-9BCA-0E9C538543B8}"/>
              </a:ext>
            </a:extLst>
          </p:cNvPr>
          <p:cNvSpPr>
            <a:spLocks noGrp="1"/>
          </p:cNvSpPr>
          <p:nvPr>
            <p:ph sz="half" idx="1"/>
          </p:nvPr>
        </p:nvSpPr>
        <p:spPr/>
        <p:txBody>
          <a:bodyPr/>
          <a:lstStyle/>
          <a:p>
            <a:r>
              <a:rPr lang="en-US" dirty="0"/>
              <a:t>Allow individuals to hold officers accountable for their actions</a:t>
            </a:r>
          </a:p>
          <a:p>
            <a:r>
              <a:rPr lang="en-US" dirty="0"/>
              <a:t>Prohibit traffic stops for certain traffic violations</a:t>
            </a:r>
          </a:p>
          <a:p>
            <a:r>
              <a:rPr lang="en-US" dirty="0"/>
              <a:t>Ban the use of tear gas in Washington State</a:t>
            </a:r>
          </a:p>
        </p:txBody>
      </p:sp>
      <p:sp>
        <p:nvSpPr>
          <p:cNvPr id="4" name="Content Placeholder 3">
            <a:extLst>
              <a:ext uri="{FF2B5EF4-FFF2-40B4-BE49-F238E27FC236}">
                <a16:creationId xmlns:a16="http://schemas.microsoft.com/office/drawing/2014/main" id="{64D9896C-BD0B-4988-8B10-53467CA2465D}"/>
              </a:ext>
            </a:extLst>
          </p:cNvPr>
          <p:cNvSpPr>
            <a:spLocks noGrp="1"/>
          </p:cNvSpPr>
          <p:nvPr>
            <p:ph sz="half" idx="2"/>
          </p:nvPr>
        </p:nvSpPr>
        <p:spPr/>
        <p:txBody>
          <a:bodyPr/>
          <a:lstStyle/>
          <a:p>
            <a:r>
              <a:rPr lang="en-US" dirty="0"/>
              <a:t>Advocating for statewide changes to increase officer accountability</a:t>
            </a:r>
          </a:p>
          <a:p>
            <a:pPr lvl="1"/>
            <a:r>
              <a:rPr lang="en-US" dirty="0"/>
              <a:t>Remove arbitration as a route of appeal for discipline related to officer misconduct</a:t>
            </a:r>
          </a:p>
          <a:p>
            <a:pPr lvl="1"/>
            <a:r>
              <a:rPr lang="en-US" dirty="0"/>
              <a:t>Remove accountability provisions from the bargaining process</a:t>
            </a:r>
          </a:p>
        </p:txBody>
      </p:sp>
    </p:spTree>
    <p:extLst>
      <p:ext uri="{BB962C8B-B14F-4D97-AF65-F5344CB8AC3E}">
        <p14:creationId xmlns:p14="http://schemas.microsoft.com/office/powerpoint/2010/main" val="4118899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B4660-E998-49C6-846C-C98B77FAEA7B}"/>
              </a:ext>
            </a:extLst>
          </p:cNvPr>
          <p:cNvSpPr>
            <a:spLocks noGrp="1"/>
          </p:cNvSpPr>
          <p:nvPr>
            <p:ph type="title"/>
          </p:nvPr>
        </p:nvSpPr>
        <p:spPr/>
        <p:txBody>
          <a:bodyPr/>
          <a:lstStyle/>
          <a:p>
            <a:r>
              <a:rPr lang="en-US" dirty="0"/>
              <a:t>CPC Actions during the 2022 legislative session</a:t>
            </a:r>
          </a:p>
        </p:txBody>
      </p:sp>
      <p:sp>
        <p:nvSpPr>
          <p:cNvPr id="3" name="Content Placeholder 2">
            <a:extLst>
              <a:ext uri="{FF2B5EF4-FFF2-40B4-BE49-F238E27FC236}">
                <a16:creationId xmlns:a16="http://schemas.microsoft.com/office/drawing/2014/main" id="{0EF45BFF-90FF-4C5B-9837-138B3FC197B3}"/>
              </a:ext>
            </a:extLst>
          </p:cNvPr>
          <p:cNvSpPr>
            <a:spLocks noGrp="1"/>
          </p:cNvSpPr>
          <p:nvPr>
            <p:ph idx="1"/>
          </p:nvPr>
        </p:nvSpPr>
        <p:spPr/>
        <p:txBody>
          <a:bodyPr/>
          <a:lstStyle/>
          <a:p>
            <a:r>
              <a:rPr lang="en-US" dirty="0"/>
              <a:t>The CPC engaged in the Washingtons state legislative process by:</a:t>
            </a:r>
          </a:p>
          <a:p>
            <a:pPr lvl="1"/>
            <a:r>
              <a:rPr lang="en-US" dirty="0"/>
              <a:t>Preparing statements for commissioners to deliver during committee hearings</a:t>
            </a:r>
          </a:p>
          <a:p>
            <a:pPr lvl="1"/>
            <a:r>
              <a:rPr lang="en-US" dirty="0"/>
              <a:t>Signing in either in support of or in opposition of legislation ahead of committee hearings</a:t>
            </a:r>
          </a:p>
          <a:p>
            <a:pPr lvl="1"/>
            <a:r>
              <a:rPr lang="en-US" dirty="0"/>
              <a:t>Submitting written statements that outline the CPC’s stance on the prospective legislation </a:t>
            </a:r>
          </a:p>
          <a:p>
            <a:r>
              <a:rPr lang="en-US" dirty="0"/>
              <a:t>The CPC also worked collaboratively with the Washington Coalition for Police Accountability and ACLU-WA to stand in opposition to pieces of legislation that would rollback advances in police accountability won in the 2021 legislative session</a:t>
            </a:r>
          </a:p>
          <a:p>
            <a:endParaRPr lang="en-US" dirty="0"/>
          </a:p>
        </p:txBody>
      </p:sp>
    </p:spTree>
    <p:extLst>
      <p:ext uri="{BB962C8B-B14F-4D97-AF65-F5344CB8AC3E}">
        <p14:creationId xmlns:p14="http://schemas.microsoft.com/office/powerpoint/2010/main" val="1585368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A71EE1-E1AB-486E-8224-06E096F62D6A}"/>
              </a:ext>
            </a:extLst>
          </p:cNvPr>
          <p:cNvSpPr>
            <a:spLocks noGrp="1"/>
          </p:cNvSpPr>
          <p:nvPr>
            <p:ph type="title"/>
          </p:nvPr>
        </p:nvSpPr>
        <p:spPr/>
        <p:txBody>
          <a:bodyPr/>
          <a:lstStyle/>
          <a:p>
            <a:r>
              <a:rPr lang="en-US" dirty="0"/>
              <a:t>CPC Stances on Legislation during the 2022 session</a:t>
            </a:r>
          </a:p>
        </p:txBody>
      </p:sp>
      <p:sp>
        <p:nvSpPr>
          <p:cNvPr id="5" name="Text Placeholder 4">
            <a:extLst>
              <a:ext uri="{FF2B5EF4-FFF2-40B4-BE49-F238E27FC236}">
                <a16:creationId xmlns:a16="http://schemas.microsoft.com/office/drawing/2014/main" id="{B842F34F-B6F3-4390-901D-1B16BEC400B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58575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6BB24-DBD1-430B-B3F3-2DF921C02F1A}"/>
              </a:ext>
            </a:extLst>
          </p:cNvPr>
          <p:cNvSpPr>
            <a:spLocks noGrp="1"/>
          </p:cNvSpPr>
          <p:nvPr>
            <p:ph type="title"/>
          </p:nvPr>
        </p:nvSpPr>
        <p:spPr/>
        <p:txBody>
          <a:bodyPr/>
          <a:lstStyle/>
          <a:p>
            <a:r>
              <a:rPr lang="en-US" dirty="0"/>
              <a:t>CPC stances - Overview</a:t>
            </a:r>
          </a:p>
        </p:txBody>
      </p:sp>
      <p:sp>
        <p:nvSpPr>
          <p:cNvPr id="3" name="Content Placeholder 2">
            <a:extLst>
              <a:ext uri="{FF2B5EF4-FFF2-40B4-BE49-F238E27FC236}">
                <a16:creationId xmlns:a16="http://schemas.microsoft.com/office/drawing/2014/main" id="{C1D18EDB-40C5-4343-BECB-B59293780903}"/>
              </a:ext>
            </a:extLst>
          </p:cNvPr>
          <p:cNvSpPr>
            <a:spLocks noGrp="1"/>
          </p:cNvSpPr>
          <p:nvPr>
            <p:ph idx="1"/>
          </p:nvPr>
        </p:nvSpPr>
        <p:spPr/>
        <p:txBody>
          <a:bodyPr>
            <a:normAutofit/>
          </a:bodyPr>
          <a:lstStyle/>
          <a:p>
            <a:r>
              <a:rPr lang="en-US" dirty="0"/>
              <a:t>At the beginning of the 2022 legislative session CPC voted to take stances on nine bills</a:t>
            </a:r>
          </a:p>
          <a:p>
            <a:pPr lvl="1"/>
            <a:r>
              <a:rPr lang="en-US" dirty="0"/>
              <a:t>Supported five (5) bills</a:t>
            </a:r>
          </a:p>
          <a:p>
            <a:pPr lvl="1"/>
            <a:r>
              <a:rPr lang="en-US" dirty="0"/>
              <a:t>Opposed four (4) bills</a:t>
            </a:r>
          </a:p>
          <a:p>
            <a:r>
              <a:rPr lang="en-US" dirty="0"/>
              <a:t>During the session, as additional bills were introduced that fell under the priorities voted on by the CPC, the State Legislative Agenda workgroup organized to ensure that the CPC was able to weigh in on the legislation</a:t>
            </a:r>
          </a:p>
          <a:p>
            <a:pPr lvl="1"/>
            <a:r>
              <a:rPr lang="en-US" dirty="0"/>
              <a:t>Two (2) pieces of legislation that fell into this category – they are denoted by an asterisk* in the upcoming slides</a:t>
            </a:r>
          </a:p>
          <a:p>
            <a:r>
              <a:rPr lang="en-US" dirty="0"/>
              <a:t>In addition to the legislation that CPC took a stance on there were pieces of legislation that the CPC monitored during the session</a:t>
            </a:r>
          </a:p>
          <a:p>
            <a:pPr lvl="1"/>
            <a:r>
              <a:rPr lang="en-US" dirty="0"/>
              <a:t>Three (3) pieces of legislation fell into this category</a:t>
            </a:r>
          </a:p>
        </p:txBody>
      </p:sp>
    </p:spTree>
    <p:extLst>
      <p:ext uri="{BB962C8B-B14F-4D97-AF65-F5344CB8AC3E}">
        <p14:creationId xmlns:p14="http://schemas.microsoft.com/office/powerpoint/2010/main" val="501563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42BF7-3775-4ADF-8229-FD4D5F7CC837}"/>
              </a:ext>
            </a:extLst>
          </p:cNvPr>
          <p:cNvSpPr>
            <a:spLocks noGrp="1"/>
          </p:cNvSpPr>
          <p:nvPr>
            <p:ph type="title"/>
          </p:nvPr>
        </p:nvSpPr>
        <p:spPr/>
        <p:txBody>
          <a:bodyPr/>
          <a:lstStyle/>
          <a:p>
            <a:r>
              <a:rPr lang="en-US" dirty="0"/>
              <a:t>Legislation the </a:t>
            </a:r>
            <a:r>
              <a:rPr lang="en-US" dirty="0" err="1"/>
              <a:t>cpc</a:t>
            </a:r>
            <a:r>
              <a:rPr lang="en-US" dirty="0"/>
              <a:t> Supported</a:t>
            </a:r>
          </a:p>
        </p:txBody>
      </p:sp>
      <p:sp>
        <p:nvSpPr>
          <p:cNvPr id="4" name="Content Placeholder 3">
            <a:extLst>
              <a:ext uri="{FF2B5EF4-FFF2-40B4-BE49-F238E27FC236}">
                <a16:creationId xmlns:a16="http://schemas.microsoft.com/office/drawing/2014/main" id="{12E039CF-E40B-471F-B5A2-8A030DC52DBC}"/>
              </a:ext>
            </a:extLst>
          </p:cNvPr>
          <p:cNvSpPr>
            <a:spLocks noGrp="1"/>
          </p:cNvSpPr>
          <p:nvPr>
            <p:ph sz="half" idx="1"/>
          </p:nvPr>
        </p:nvSpPr>
        <p:spPr/>
        <p:txBody>
          <a:bodyPr/>
          <a:lstStyle/>
          <a:p>
            <a:r>
              <a:rPr lang="en-US" dirty="0"/>
              <a:t>2SHB 1202 – Addressing meaningful civil remedies for persons injured as a result of police misconduct</a:t>
            </a:r>
          </a:p>
          <a:p>
            <a:r>
              <a:rPr lang="en-US" dirty="0"/>
              <a:t>HB 1507 – Establishing a mechanism for independent prosecutions of criminal conduct arising from police use of force</a:t>
            </a:r>
          </a:p>
          <a:p>
            <a:r>
              <a:rPr lang="en-US" dirty="0"/>
              <a:t>HB 1690 – Concerning the use of deception by law enforcement officers during custodial investigations</a:t>
            </a:r>
          </a:p>
        </p:txBody>
      </p:sp>
      <p:sp>
        <p:nvSpPr>
          <p:cNvPr id="5" name="Content Placeholder 4">
            <a:extLst>
              <a:ext uri="{FF2B5EF4-FFF2-40B4-BE49-F238E27FC236}">
                <a16:creationId xmlns:a16="http://schemas.microsoft.com/office/drawing/2014/main" id="{59C66716-B2DC-4314-9A30-7BDEC424BBA5}"/>
              </a:ext>
            </a:extLst>
          </p:cNvPr>
          <p:cNvSpPr>
            <a:spLocks noGrp="1"/>
          </p:cNvSpPr>
          <p:nvPr>
            <p:ph sz="half" idx="2"/>
          </p:nvPr>
        </p:nvSpPr>
        <p:spPr/>
        <p:txBody>
          <a:bodyPr/>
          <a:lstStyle/>
          <a:p>
            <a:r>
              <a:rPr lang="en-US" dirty="0"/>
              <a:t>HB 1719 – Concerning the use and acquisition of military equipment by law enforcement agencies</a:t>
            </a:r>
          </a:p>
          <a:p>
            <a:r>
              <a:rPr lang="en-US" dirty="0"/>
              <a:t>HB 1735 – Modifying the standard for use of force by peace officers</a:t>
            </a:r>
          </a:p>
        </p:txBody>
      </p:sp>
    </p:spTree>
    <p:extLst>
      <p:ext uri="{BB962C8B-B14F-4D97-AF65-F5344CB8AC3E}">
        <p14:creationId xmlns:p14="http://schemas.microsoft.com/office/powerpoint/2010/main" val="388839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42BF7-3775-4ADF-8229-FD4D5F7CC837}"/>
              </a:ext>
            </a:extLst>
          </p:cNvPr>
          <p:cNvSpPr>
            <a:spLocks noGrp="1"/>
          </p:cNvSpPr>
          <p:nvPr>
            <p:ph type="title"/>
          </p:nvPr>
        </p:nvSpPr>
        <p:spPr/>
        <p:txBody>
          <a:bodyPr/>
          <a:lstStyle/>
          <a:p>
            <a:r>
              <a:rPr lang="en-US" dirty="0"/>
              <a:t>Legislation the </a:t>
            </a:r>
            <a:r>
              <a:rPr lang="en-US" dirty="0" err="1"/>
              <a:t>cpc</a:t>
            </a:r>
            <a:r>
              <a:rPr lang="en-US" dirty="0"/>
              <a:t> Opposed</a:t>
            </a:r>
          </a:p>
        </p:txBody>
      </p:sp>
      <p:sp>
        <p:nvSpPr>
          <p:cNvPr id="4" name="Content Placeholder 3">
            <a:extLst>
              <a:ext uri="{FF2B5EF4-FFF2-40B4-BE49-F238E27FC236}">
                <a16:creationId xmlns:a16="http://schemas.microsoft.com/office/drawing/2014/main" id="{12E039CF-E40B-471F-B5A2-8A030DC52DBC}"/>
              </a:ext>
            </a:extLst>
          </p:cNvPr>
          <p:cNvSpPr>
            <a:spLocks noGrp="1"/>
          </p:cNvSpPr>
          <p:nvPr>
            <p:ph sz="half" idx="1"/>
          </p:nvPr>
        </p:nvSpPr>
        <p:spPr/>
        <p:txBody>
          <a:bodyPr/>
          <a:lstStyle/>
          <a:p>
            <a:r>
              <a:rPr lang="en-US" dirty="0"/>
              <a:t>HB 1589 – Concerning the authority of peace officers to use force</a:t>
            </a:r>
          </a:p>
          <a:p>
            <a:r>
              <a:rPr lang="en-US" dirty="0"/>
              <a:t>HB 1726 – Modifying standards for use of physical force by peace officers</a:t>
            </a:r>
          </a:p>
          <a:p>
            <a:r>
              <a:rPr lang="en-US" dirty="0"/>
              <a:t>HB 1788 – Concerning vehicular pursuits</a:t>
            </a:r>
          </a:p>
          <a:p>
            <a:pPr marL="0" indent="0">
              <a:buNone/>
            </a:pPr>
            <a:endParaRPr lang="en-US" dirty="0"/>
          </a:p>
        </p:txBody>
      </p:sp>
      <p:sp>
        <p:nvSpPr>
          <p:cNvPr id="5" name="Content Placeholder 4">
            <a:extLst>
              <a:ext uri="{FF2B5EF4-FFF2-40B4-BE49-F238E27FC236}">
                <a16:creationId xmlns:a16="http://schemas.microsoft.com/office/drawing/2014/main" id="{59C66716-B2DC-4314-9A30-7BDEC424BBA5}"/>
              </a:ext>
            </a:extLst>
          </p:cNvPr>
          <p:cNvSpPr>
            <a:spLocks noGrp="1"/>
          </p:cNvSpPr>
          <p:nvPr>
            <p:ph sz="half" idx="2"/>
          </p:nvPr>
        </p:nvSpPr>
        <p:spPr/>
        <p:txBody>
          <a:bodyPr/>
          <a:lstStyle/>
          <a:p>
            <a:r>
              <a:rPr lang="en-US" dirty="0"/>
              <a:t>SB 5522 – Increasing the penalty for assaulting a law enforcement officer</a:t>
            </a:r>
          </a:p>
          <a:p>
            <a:r>
              <a:rPr lang="en-US" dirty="0"/>
              <a:t>*HB 2037 – Modifying the standard of use of force by peace officers</a:t>
            </a:r>
          </a:p>
          <a:p>
            <a:r>
              <a:rPr lang="en-US" dirty="0"/>
              <a:t>*SB 5919 – Concerning the standard for law enforcement authority to detain or pursue a person</a:t>
            </a:r>
          </a:p>
        </p:txBody>
      </p:sp>
    </p:spTree>
    <p:extLst>
      <p:ext uri="{BB962C8B-B14F-4D97-AF65-F5344CB8AC3E}">
        <p14:creationId xmlns:p14="http://schemas.microsoft.com/office/powerpoint/2010/main" val="2302316356"/>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docProps/app.xml><?xml version="1.0" encoding="utf-8"?>
<Properties xmlns="http://schemas.openxmlformats.org/officeDocument/2006/extended-properties" xmlns:vt="http://schemas.openxmlformats.org/officeDocument/2006/docPropsVTypes">
  <Template>TM03457464[[fn=Dividend]]</Template>
  <TotalTime>686</TotalTime>
  <Words>1223</Words>
  <Application>Microsoft Office PowerPoint</Application>
  <PresentationFormat>Widescreen</PresentationFormat>
  <Paragraphs>108</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Gill Sans MT</vt:lpstr>
      <vt:lpstr>Wingdings 2</vt:lpstr>
      <vt:lpstr>Dividend</vt:lpstr>
      <vt:lpstr>Seattle CPC 2022 Legislative Session Review </vt:lpstr>
      <vt:lpstr>Background</vt:lpstr>
      <vt:lpstr>Condensed Overview of the State Legislative Process</vt:lpstr>
      <vt:lpstr>CPC’s 2022 Legislative priorities</vt:lpstr>
      <vt:lpstr>CPC Actions during the 2022 legislative session</vt:lpstr>
      <vt:lpstr>CPC Stances on Legislation during the 2022 session</vt:lpstr>
      <vt:lpstr>CPC stances - Overview</vt:lpstr>
      <vt:lpstr>Legislation the cpc Supported</vt:lpstr>
      <vt:lpstr>Legislation the cpc Opposed</vt:lpstr>
      <vt:lpstr>Legislation the CPC monitored during the session</vt:lpstr>
      <vt:lpstr>Final disposition of Legislation – Supported </vt:lpstr>
      <vt:lpstr>Final disposition of legislation – Opposed </vt:lpstr>
      <vt:lpstr>Final Disposition of Legislation the CPC monitored</vt:lpstr>
      <vt:lpstr>Plans for the “off season”</vt:lpstr>
      <vt:lpstr>Plans for the 2023 Legislative session</vt:lpstr>
      <vt:lpstr>Is there anything we missed?</vt:lpstr>
      <vt:lpstr>Questions?</vt:lpstr>
      <vt:lpstr>State Legislative Agenda workgroup contact info.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Seattle CPC 2022 Legislative Session Review </dc:title>
  <dc:creator>Franco, Nia</dc:creator>
  <cp:lastModifiedBy>Franco, Nia</cp:lastModifiedBy>
  <cp:revision>7</cp:revision>
  <dcterms:created xsi:type="dcterms:W3CDTF">2022-04-29T19:06:45Z</dcterms:created>
  <dcterms:modified xsi:type="dcterms:W3CDTF">2022-05-11T01:49:16Z</dcterms:modified>
</cp:coreProperties>
</file>