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256" r:id="rId5"/>
    <p:sldId id="258" r:id="rId6"/>
    <p:sldId id="259" r:id="rId7"/>
    <p:sldId id="279" r:id="rId8"/>
    <p:sldId id="280" r:id="rId9"/>
    <p:sldId id="281" r:id="rId10"/>
    <p:sldId id="559" r:id="rId11"/>
    <p:sldId id="289" r:id="rId12"/>
    <p:sldId id="561" r:id="rId13"/>
    <p:sldId id="295" r:id="rId14"/>
    <p:sldId id="294" r:id="rId15"/>
    <p:sldId id="296" r:id="rId16"/>
    <p:sldId id="290" r:id="rId17"/>
    <p:sldId id="291" r:id="rId18"/>
    <p:sldId id="308" r:id="rId19"/>
    <p:sldId id="270" r:id="rId20"/>
    <p:sldId id="271" r:id="rId21"/>
    <p:sldId id="288" r:id="rId22"/>
    <p:sldId id="292" r:id="rId23"/>
    <p:sldId id="293" r:id="rId24"/>
    <p:sldId id="264" r:id="rId25"/>
    <p:sldId id="286" r:id="rId26"/>
    <p:sldId id="287" r:id="rId27"/>
    <p:sldId id="266" r:id="rId28"/>
    <p:sldId id="299" r:id="rId29"/>
    <p:sldId id="27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Seattle Text" pitchFamily="2"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flick, Matt" initials="AM" lastIdx="2" clrIdx="0">
    <p:extLst>
      <p:ext uri="{19B8F6BF-5375-455C-9EA6-DF929625EA0E}">
        <p15:presenceInfo xmlns:p15="http://schemas.microsoft.com/office/powerpoint/2012/main" userId="S::matt.auflick@seattle.gov::e86c8f1d-443a-4607-829a-c6209c99b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80135-1871-4D64-B7DE-C97FB9B6FDB4}" v="670" dt="2020-07-01T21:57:04.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77" d="100"/>
          <a:sy n="77" d="100"/>
        </p:scale>
        <p:origin x="883" y="62"/>
      </p:cViewPr>
      <p:guideLst/>
    </p:cSldViewPr>
  </p:slideViewPr>
  <p:notesTextViewPr>
    <p:cViewPr>
      <p:scale>
        <a:sx n="3" d="2"/>
        <a:sy n="3" d="2"/>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4AC50-C0AF-4BD5-A24D-FCFD5969A152}"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2CAF1-DE65-447D-ACB7-A2660AAC38AA}" type="slidenum">
              <a:rPr lang="en-US" smtClean="0"/>
              <a:t>‹#›</a:t>
            </a:fld>
            <a:endParaRPr lang="en-US"/>
          </a:p>
        </p:txBody>
      </p:sp>
    </p:spTree>
    <p:extLst>
      <p:ext uri="{BB962C8B-B14F-4D97-AF65-F5344CB8AC3E}">
        <p14:creationId xmlns:p14="http://schemas.microsoft.com/office/powerpoint/2010/main" val="219315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56309"/>
          </a:xfrm>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a:t>
            </a:fld>
            <a:endParaRPr lang="en-US"/>
          </a:p>
        </p:txBody>
      </p:sp>
    </p:spTree>
    <p:extLst>
      <p:ext uri="{BB962C8B-B14F-4D97-AF65-F5344CB8AC3E}">
        <p14:creationId xmlns:p14="http://schemas.microsoft.com/office/powerpoint/2010/main" val="2850383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10</a:t>
            </a:fld>
            <a:endParaRPr lang="en-US"/>
          </a:p>
        </p:txBody>
      </p:sp>
    </p:spTree>
    <p:extLst>
      <p:ext uri="{BB962C8B-B14F-4D97-AF65-F5344CB8AC3E}">
        <p14:creationId xmlns:p14="http://schemas.microsoft.com/office/powerpoint/2010/main" val="359326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11</a:t>
            </a:fld>
            <a:endParaRPr lang="en-US"/>
          </a:p>
        </p:txBody>
      </p:sp>
    </p:spTree>
    <p:extLst>
      <p:ext uri="{BB962C8B-B14F-4D97-AF65-F5344CB8AC3E}">
        <p14:creationId xmlns:p14="http://schemas.microsoft.com/office/powerpoint/2010/main" val="2591323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12</a:t>
            </a:fld>
            <a:endParaRPr lang="en-US"/>
          </a:p>
        </p:txBody>
      </p:sp>
    </p:spTree>
    <p:extLst>
      <p:ext uri="{BB962C8B-B14F-4D97-AF65-F5344CB8AC3E}">
        <p14:creationId xmlns:p14="http://schemas.microsoft.com/office/powerpoint/2010/main" val="2357556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13</a:t>
            </a:fld>
            <a:endParaRPr lang="en-US"/>
          </a:p>
        </p:txBody>
      </p:sp>
    </p:spTree>
    <p:extLst>
      <p:ext uri="{BB962C8B-B14F-4D97-AF65-F5344CB8AC3E}">
        <p14:creationId xmlns:p14="http://schemas.microsoft.com/office/powerpoint/2010/main" val="266873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14</a:t>
            </a:fld>
            <a:endParaRPr lang="en-US"/>
          </a:p>
        </p:txBody>
      </p:sp>
    </p:spTree>
    <p:extLst>
      <p:ext uri="{BB962C8B-B14F-4D97-AF65-F5344CB8AC3E}">
        <p14:creationId xmlns:p14="http://schemas.microsoft.com/office/powerpoint/2010/main" val="158693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15</a:t>
            </a:fld>
            <a:endParaRPr lang="en-US"/>
          </a:p>
        </p:txBody>
      </p:sp>
    </p:spTree>
    <p:extLst>
      <p:ext uri="{BB962C8B-B14F-4D97-AF65-F5344CB8AC3E}">
        <p14:creationId xmlns:p14="http://schemas.microsoft.com/office/powerpoint/2010/main" val="142008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16</a:t>
            </a:fld>
            <a:endParaRPr lang="en-US"/>
          </a:p>
        </p:txBody>
      </p:sp>
    </p:spTree>
    <p:extLst>
      <p:ext uri="{BB962C8B-B14F-4D97-AF65-F5344CB8AC3E}">
        <p14:creationId xmlns:p14="http://schemas.microsoft.com/office/powerpoint/2010/main" val="148906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17</a:t>
            </a:fld>
            <a:endParaRPr lang="en-US"/>
          </a:p>
        </p:txBody>
      </p:sp>
    </p:spTree>
    <p:extLst>
      <p:ext uri="{BB962C8B-B14F-4D97-AF65-F5344CB8AC3E}">
        <p14:creationId xmlns:p14="http://schemas.microsoft.com/office/powerpoint/2010/main" val="270709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18</a:t>
            </a:fld>
            <a:endParaRPr lang="en-US"/>
          </a:p>
        </p:txBody>
      </p:sp>
    </p:spTree>
    <p:extLst>
      <p:ext uri="{BB962C8B-B14F-4D97-AF65-F5344CB8AC3E}">
        <p14:creationId xmlns:p14="http://schemas.microsoft.com/office/powerpoint/2010/main" val="120583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19</a:t>
            </a:fld>
            <a:endParaRPr lang="en-US"/>
          </a:p>
        </p:txBody>
      </p:sp>
    </p:spTree>
    <p:extLst>
      <p:ext uri="{BB962C8B-B14F-4D97-AF65-F5344CB8AC3E}">
        <p14:creationId xmlns:p14="http://schemas.microsoft.com/office/powerpoint/2010/main" val="1100882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2</a:t>
            </a:fld>
            <a:endParaRPr lang="en-US"/>
          </a:p>
        </p:txBody>
      </p:sp>
    </p:spTree>
    <p:extLst>
      <p:ext uri="{BB962C8B-B14F-4D97-AF65-F5344CB8AC3E}">
        <p14:creationId xmlns:p14="http://schemas.microsoft.com/office/powerpoint/2010/main" val="957207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21574"/>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20</a:t>
            </a:fld>
            <a:endParaRPr lang="en-US"/>
          </a:p>
        </p:txBody>
      </p:sp>
    </p:spTree>
    <p:extLst>
      <p:ext uri="{BB962C8B-B14F-4D97-AF65-F5344CB8AC3E}">
        <p14:creationId xmlns:p14="http://schemas.microsoft.com/office/powerpoint/2010/main" val="2146920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21</a:t>
            </a:fld>
            <a:endParaRPr lang="en-US"/>
          </a:p>
        </p:txBody>
      </p:sp>
    </p:spTree>
    <p:extLst>
      <p:ext uri="{BB962C8B-B14F-4D97-AF65-F5344CB8AC3E}">
        <p14:creationId xmlns:p14="http://schemas.microsoft.com/office/powerpoint/2010/main" val="17401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22</a:t>
            </a:fld>
            <a:endParaRPr lang="en-US"/>
          </a:p>
        </p:txBody>
      </p:sp>
    </p:spTree>
    <p:extLst>
      <p:ext uri="{BB962C8B-B14F-4D97-AF65-F5344CB8AC3E}">
        <p14:creationId xmlns:p14="http://schemas.microsoft.com/office/powerpoint/2010/main" val="1840807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23</a:t>
            </a:fld>
            <a:endParaRPr lang="en-US"/>
          </a:p>
        </p:txBody>
      </p:sp>
    </p:spTree>
    <p:extLst>
      <p:ext uri="{BB962C8B-B14F-4D97-AF65-F5344CB8AC3E}">
        <p14:creationId xmlns:p14="http://schemas.microsoft.com/office/powerpoint/2010/main" val="1942499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02818"/>
          </a:xfrm>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24</a:t>
            </a:fld>
            <a:endParaRPr lang="en-US"/>
          </a:p>
        </p:txBody>
      </p:sp>
    </p:spTree>
    <p:extLst>
      <p:ext uri="{BB962C8B-B14F-4D97-AF65-F5344CB8AC3E}">
        <p14:creationId xmlns:p14="http://schemas.microsoft.com/office/powerpoint/2010/main" val="1297350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26</a:t>
            </a:fld>
            <a:endParaRPr lang="en-US"/>
          </a:p>
        </p:txBody>
      </p:sp>
    </p:spTree>
    <p:extLst>
      <p:ext uri="{BB962C8B-B14F-4D97-AF65-F5344CB8AC3E}">
        <p14:creationId xmlns:p14="http://schemas.microsoft.com/office/powerpoint/2010/main" val="165689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3</a:t>
            </a:fld>
            <a:endParaRPr lang="en-US"/>
          </a:p>
        </p:txBody>
      </p:sp>
    </p:spTree>
    <p:extLst>
      <p:ext uri="{BB962C8B-B14F-4D97-AF65-F5344CB8AC3E}">
        <p14:creationId xmlns:p14="http://schemas.microsoft.com/office/powerpoint/2010/main" val="427524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72CAF1-DE65-447D-ACB7-A2660AAC38AA}" type="slidenum">
              <a:rPr lang="en-US" smtClean="0"/>
              <a:t>4</a:t>
            </a:fld>
            <a:endParaRPr lang="en-US"/>
          </a:p>
        </p:txBody>
      </p:sp>
    </p:spTree>
    <p:extLst>
      <p:ext uri="{BB962C8B-B14F-4D97-AF65-F5344CB8AC3E}">
        <p14:creationId xmlns:p14="http://schemas.microsoft.com/office/powerpoint/2010/main" val="315536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5</a:t>
            </a:fld>
            <a:endParaRPr lang="en-US"/>
          </a:p>
        </p:txBody>
      </p:sp>
    </p:spTree>
    <p:extLst>
      <p:ext uri="{BB962C8B-B14F-4D97-AF65-F5344CB8AC3E}">
        <p14:creationId xmlns:p14="http://schemas.microsoft.com/office/powerpoint/2010/main" val="266356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6</a:t>
            </a:fld>
            <a:endParaRPr lang="en-US"/>
          </a:p>
        </p:txBody>
      </p:sp>
    </p:spTree>
    <p:extLst>
      <p:ext uri="{BB962C8B-B14F-4D97-AF65-F5344CB8AC3E}">
        <p14:creationId xmlns:p14="http://schemas.microsoft.com/office/powerpoint/2010/main" val="262543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7</a:t>
            </a:fld>
            <a:endParaRPr lang="en-US"/>
          </a:p>
        </p:txBody>
      </p:sp>
    </p:spTree>
    <p:extLst>
      <p:ext uri="{BB962C8B-B14F-4D97-AF65-F5344CB8AC3E}">
        <p14:creationId xmlns:p14="http://schemas.microsoft.com/office/powerpoint/2010/main" val="599053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8</a:t>
            </a:fld>
            <a:endParaRPr lang="en-US"/>
          </a:p>
        </p:txBody>
      </p:sp>
    </p:spTree>
    <p:extLst>
      <p:ext uri="{BB962C8B-B14F-4D97-AF65-F5344CB8AC3E}">
        <p14:creationId xmlns:p14="http://schemas.microsoft.com/office/powerpoint/2010/main" val="245942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72CAF1-DE65-447D-ACB7-A2660AAC38AA}" type="slidenum">
              <a:rPr lang="en-US" smtClean="0"/>
              <a:t>9</a:t>
            </a:fld>
            <a:endParaRPr lang="en-US"/>
          </a:p>
        </p:txBody>
      </p:sp>
    </p:spTree>
    <p:extLst>
      <p:ext uri="{BB962C8B-B14F-4D97-AF65-F5344CB8AC3E}">
        <p14:creationId xmlns:p14="http://schemas.microsoft.com/office/powerpoint/2010/main" val="693855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pic>
        <p:nvPicPr>
          <p:cNvPr id="9" name="Shape 88">
            <a:extLst>
              <a:ext uri="{FF2B5EF4-FFF2-40B4-BE49-F238E27FC236}">
                <a16:creationId xmlns:a16="http://schemas.microsoft.com/office/drawing/2014/main" id="{0AC49FDB-9065-40C0-A909-67E66AFA4F4B}"/>
              </a:ext>
            </a:extLst>
          </p:cNvPr>
          <p:cNvPicPr preferRelativeResize="0"/>
          <p:nvPr userDrawn="1"/>
        </p:nvPicPr>
        <p:blipFill rotWithShape="1">
          <a:blip r:embed="rId2">
            <a:alphaModFix/>
          </a:blip>
          <a:srcRect b="23492"/>
          <a:stretch/>
        </p:blipFill>
        <p:spPr>
          <a:xfrm>
            <a:off x="0" y="-39328"/>
            <a:ext cx="12192000" cy="6936656"/>
          </a:xfrm>
          <a:prstGeom prst="rect">
            <a:avLst/>
          </a:prstGeom>
          <a:noFill/>
          <a:ln>
            <a:noFill/>
          </a:ln>
        </p:spPr>
      </p:pic>
      <p:pic>
        <p:nvPicPr>
          <p:cNvPr id="6" name="Picture 5">
            <a:extLst>
              <a:ext uri="{FF2B5EF4-FFF2-40B4-BE49-F238E27FC236}">
                <a16:creationId xmlns:a16="http://schemas.microsoft.com/office/drawing/2014/main" id="{0F12F8D7-7114-4278-A8C6-262B2635CDB4}"/>
              </a:ext>
            </a:extLst>
          </p:cNvPr>
          <p:cNvPicPr>
            <a:picLocks/>
          </p:cNvPicPr>
          <p:nvPr userDrawn="1"/>
        </p:nvPicPr>
        <p:blipFill>
          <a:blip r:embed="rId3"/>
          <a:stretch>
            <a:fillRect/>
          </a:stretch>
        </p:blipFill>
        <p:spPr>
          <a:xfrm>
            <a:off x="1" y="-39328"/>
            <a:ext cx="12191999" cy="6936656"/>
          </a:xfrm>
          <a:prstGeom prst="rect">
            <a:avLst/>
          </a:prstGeom>
        </p:spPr>
      </p:pic>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540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4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0" name="Picture 9">
            <a:extLst>
              <a:ext uri="{FF2B5EF4-FFF2-40B4-BE49-F238E27FC236}">
                <a16:creationId xmlns:a16="http://schemas.microsoft.com/office/drawing/2014/main" id="{B4A7E2E5-B5A7-494A-ADB5-BD542C1378D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189720" y="6000978"/>
            <a:ext cx="3002280" cy="935678"/>
          </a:xfrm>
          <a:prstGeom prst="rect">
            <a:avLst/>
          </a:prstGeom>
        </p:spPr>
      </p:pic>
      <p:sp>
        <p:nvSpPr>
          <p:cNvPr id="15" name="Date Placeholder 3">
            <a:extLst>
              <a:ext uri="{FF2B5EF4-FFF2-40B4-BE49-F238E27FC236}">
                <a16:creationId xmlns:a16="http://schemas.microsoft.com/office/drawing/2014/main" id="{138633C0-2225-4203-8672-BE1FF8F3CB26}"/>
              </a:ext>
            </a:extLst>
          </p:cNvPr>
          <p:cNvSpPr txBox="1">
            <a:spLocks/>
          </p:cNvSpPr>
          <p:nvPr userDrawn="1"/>
        </p:nvSpPr>
        <p:spPr>
          <a:xfrm>
            <a:off x="152399" y="6248282"/>
            <a:ext cx="1498947" cy="36512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tx1"/>
                </a:solidFill>
              </a:rPr>
              <a:t>2020</a:t>
            </a:r>
          </a:p>
        </p:txBody>
      </p:sp>
      <p:sp>
        <p:nvSpPr>
          <p:cNvPr id="16" name="Footer Placeholder 4">
            <a:extLst>
              <a:ext uri="{FF2B5EF4-FFF2-40B4-BE49-F238E27FC236}">
                <a16:creationId xmlns:a16="http://schemas.microsoft.com/office/drawing/2014/main" id="{DA9AFD60-3737-4450-BE19-5CF0B1965CC6}"/>
              </a:ext>
            </a:extLst>
          </p:cNvPr>
          <p:cNvSpPr txBox="1">
            <a:spLocks/>
          </p:cNvSpPr>
          <p:nvPr userDrawn="1"/>
        </p:nvSpPr>
        <p:spPr>
          <a:xfrm>
            <a:off x="1709535" y="6248284"/>
            <a:ext cx="3378832"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tx1"/>
                </a:solidFill>
              </a:rPr>
              <a:t>Seattle Office of Emergency Management</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0" y="1709738"/>
            <a:ext cx="10515600" cy="2852737"/>
          </a:xfrm>
        </p:spPr>
        <p:txBody>
          <a:bodyPr anchor="b"/>
          <a:lstStyle>
            <a:lvl1pPr>
              <a:defRPr sz="60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0" y="4589464"/>
            <a:ext cx="10515600" cy="1332860"/>
          </a:xfrm>
        </p:spPr>
        <p:txBody>
          <a:bodyPr/>
          <a:lstStyle>
            <a:lvl1pPr marL="0" indent="0">
              <a:buNone/>
              <a:defRPr sz="2400">
                <a:solidFill>
                  <a:schemeClr val="tx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5"/>
            <a:ext cx="10515600" cy="1325563"/>
          </a:xfrm>
        </p:spPr>
        <p:txBody>
          <a:bodyPr/>
          <a:lstStyle>
            <a:lvl1pPr>
              <a:defRPr/>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8" y="1681163"/>
            <a:ext cx="5157787" cy="823912"/>
          </a:xfrm>
        </p:spPr>
        <p:txBody>
          <a:bodyPr anchor="b"/>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8"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3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0"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p>
            <a:r>
              <a:rPr lang="en-US"/>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76596CD-1A53-40BF-86B6-CCF9641C4F7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93037" y="5922323"/>
            <a:ext cx="2998963" cy="935677"/>
          </a:xfrm>
          <a:prstGeom prst="rect">
            <a:avLst/>
          </a:prstGeom>
        </p:spPr>
      </p:pic>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EDD451B4-C473-4A29-A539-AB086CAEEC4C}"/>
              </a:ext>
            </a:extLst>
          </p:cNvPr>
          <p:cNvSpPr txBox="1">
            <a:spLocks/>
          </p:cNvSpPr>
          <p:nvPr userDrawn="1"/>
        </p:nvSpPr>
        <p:spPr>
          <a:xfrm>
            <a:off x="152400" y="6248284"/>
            <a:ext cx="137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3DA5"/>
                </a:solidFill>
              </a:rPr>
              <a:t>Date (xx/xx/</a:t>
            </a:r>
            <a:r>
              <a:rPr lang="en-US" err="1">
                <a:solidFill>
                  <a:srgbClr val="003DA5"/>
                </a:solidFill>
              </a:rPr>
              <a:t>xxxx</a:t>
            </a:r>
            <a:r>
              <a:rPr lang="en-US">
                <a:solidFill>
                  <a:srgbClr val="003DA5"/>
                </a:solidFill>
              </a:rPr>
              <a:t>)</a:t>
            </a:r>
          </a:p>
        </p:txBody>
      </p:sp>
      <p:sp>
        <p:nvSpPr>
          <p:cNvPr id="14" name="Footer Placeholder 4">
            <a:extLst>
              <a:ext uri="{FF2B5EF4-FFF2-40B4-BE49-F238E27FC236}">
                <a16:creationId xmlns:a16="http://schemas.microsoft.com/office/drawing/2014/main" id="{B5122A13-69DF-40C1-9F36-4B12A61C3C27}"/>
              </a:ext>
            </a:extLst>
          </p:cNvPr>
          <p:cNvSpPr txBox="1">
            <a:spLocks/>
          </p:cNvSpPr>
          <p:nvPr userDrawn="1"/>
        </p:nvSpPr>
        <p:spPr>
          <a:xfrm>
            <a:off x="1524000" y="62482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3DA5"/>
                </a:solidFill>
              </a:rPr>
              <a:t>Department Name</a:t>
            </a:r>
          </a:p>
        </p:txBody>
      </p:sp>
      <p:sp>
        <p:nvSpPr>
          <p:cNvPr id="15" name="Slide Number Placeholder 5">
            <a:extLst>
              <a:ext uri="{FF2B5EF4-FFF2-40B4-BE49-F238E27FC236}">
                <a16:creationId xmlns:a16="http://schemas.microsoft.com/office/drawing/2014/main" id="{2BB9B98A-278E-4B52-9EE2-9C31F9863037}"/>
              </a:ext>
            </a:extLst>
          </p:cNvPr>
          <p:cNvSpPr txBox="1">
            <a:spLocks/>
          </p:cNvSpPr>
          <p:nvPr userDrawn="1"/>
        </p:nvSpPr>
        <p:spPr>
          <a:xfrm>
            <a:off x="3581400" y="6248283"/>
            <a:ext cx="116516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3DA5"/>
                </a:solidFill>
              </a:rPr>
              <a:t>Page Number</a:t>
            </a:r>
          </a:p>
        </p:txBody>
      </p:sp>
      <p:sp>
        <p:nvSpPr>
          <p:cNvPr id="8" name="Shape 98">
            <a:extLst>
              <a:ext uri="{FF2B5EF4-FFF2-40B4-BE49-F238E27FC236}">
                <a16:creationId xmlns:a16="http://schemas.microsoft.com/office/drawing/2014/main" id="{6301E5A9-264C-4A8D-9812-87FFC06AE62B}"/>
              </a:ext>
            </a:extLst>
          </p:cNvPr>
          <p:cNvSpPr/>
          <p:nvPr userDrawn="1"/>
        </p:nvSpPr>
        <p:spPr>
          <a:xfrm>
            <a:off x="0" y="5984478"/>
            <a:ext cx="12192000" cy="898460"/>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b="1">
              <a:solidFill>
                <a:schemeClr val="lt1"/>
              </a:solidFill>
              <a:latin typeface="Calibri"/>
              <a:ea typeface="Calibri"/>
              <a:cs typeface="Calibri"/>
              <a:sym typeface="Calibri"/>
            </a:endParaRPr>
          </a:p>
        </p:txBody>
      </p:sp>
      <p:sp>
        <p:nvSpPr>
          <p:cNvPr id="9" name="Date Placeholder 3">
            <a:extLst>
              <a:ext uri="{FF2B5EF4-FFF2-40B4-BE49-F238E27FC236}">
                <a16:creationId xmlns:a16="http://schemas.microsoft.com/office/drawing/2014/main" id="{D953AB7E-1A09-40B8-82F4-7132969F5B99}"/>
              </a:ext>
            </a:extLst>
          </p:cNvPr>
          <p:cNvSpPr txBox="1">
            <a:spLocks/>
          </p:cNvSpPr>
          <p:nvPr userDrawn="1"/>
        </p:nvSpPr>
        <p:spPr>
          <a:xfrm>
            <a:off x="152399" y="6248284"/>
            <a:ext cx="152400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bg1"/>
                </a:solidFill>
              </a:rPr>
              <a:t>2020</a:t>
            </a:r>
          </a:p>
        </p:txBody>
      </p:sp>
      <p:sp>
        <p:nvSpPr>
          <p:cNvPr id="10" name="Footer Placeholder 4">
            <a:extLst>
              <a:ext uri="{FF2B5EF4-FFF2-40B4-BE49-F238E27FC236}">
                <a16:creationId xmlns:a16="http://schemas.microsoft.com/office/drawing/2014/main" id="{06CE33BE-5965-4385-A50F-EE3044A3C612}"/>
              </a:ext>
            </a:extLst>
          </p:cNvPr>
          <p:cNvSpPr txBox="1">
            <a:spLocks/>
          </p:cNvSpPr>
          <p:nvPr userDrawn="1"/>
        </p:nvSpPr>
        <p:spPr>
          <a:xfrm>
            <a:off x="1702030" y="6248282"/>
            <a:ext cx="340336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bg1"/>
                </a:solidFill>
              </a:rPr>
              <a:t>Seattle Office of Emergency Management</a:t>
            </a:r>
          </a:p>
        </p:txBody>
      </p:sp>
      <p:sp>
        <p:nvSpPr>
          <p:cNvPr id="11" name="Slide Number Placeholder 5">
            <a:extLst>
              <a:ext uri="{FF2B5EF4-FFF2-40B4-BE49-F238E27FC236}">
                <a16:creationId xmlns:a16="http://schemas.microsoft.com/office/drawing/2014/main" id="{0F7CC0D1-EF47-4831-B7C8-1B451F51BCE3}"/>
              </a:ext>
            </a:extLst>
          </p:cNvPr>
          <p:cNvSpPr txBox="1">
            <a:spLocks/>
          </p:cNvSpPr>
          <p:nvPr userDrawn="1"/>
        </p:nvSpPr>
        <p:spPr>
          <a:xfrm>
            <a:off x="3581401" y="6248283"/>
            <a:ext cx="7910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b="1">
              <a:solidFill>
                <a:schemeClr val="bg1"/>
              </a:solidFill>
            </a:endParaRPr>
          </a:p>
        </p:txBody>
      </p:sp>
      <p:pic>
        <p:nvPicPr>
          <p:cNvPr id="12" name="Picture 11">
            <a:extLst>
              <a:ext uri="{FF2B5EF4-FFF2-40B4-BE49-F238E27FC236}">
                <a16:creationId xmlns:a16="http://schemas.microsoft.com/office/drawing/2014/main" id="{AC2D44D1-75DE-4BDD-8018-D6C834D9310C}"/>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9189720" y="5991605"/>
            <a:ext cx="3002280" cy="935678"/>
          </a:xfrm>
          <a:prstGeom prst="rect">
            <a:avLst/>
          </a:prstGeom>
        </p:spPr>
      </p:pic>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3.epa.gov/airnow/smoke_fires/indoor-air-filtration-factsheet-508.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epa.gov/sites/production/files/2018-07/documents/guide_to_air_cleaners_in_the_home_2nd_edition.pdf" TargetMode="External"/><Relationship Id="rId4" Type="http://schemas.openxmlformats.org/officeDocument/2006/relationships/hyperlink" Target="https://ww2.arb.ca.gov/our-work/programs/air-cleaners-ozone-products/california-certified-air-cleaning-devic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kH5APw_SLUU?start=98&amp;feature=oembed"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hyperlink" Target="http://seattleemergencyhubs.or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coronavirus/2019-ncov/" TargetMode="External"/><Relationship Id="rId7" Type="http://schemas.openxmlformats.org/officeDocument/2006/relationships/hyperlink" Target="https://public.govdelivery.com/accounts/WAKING/subscriber/new?topic_id=WAKING_138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seattle.gov/mayor/covid-19" TargetMode="External"/><Relationship Id="rId5" Type="http://schemas.openxmlformats.org/officeDocument/2006/relationships/hyperlink" Target="https://www.kingcounty.gov/depts/health/covid-19" TargetMode="External"/><Relationship Id="rId4" Type="http://schemas.openxmlformats.org/officeDocument/2006/relationships/hyperlink" Target="https://www.doh.wa.gov/emergencies/coronaviru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seattle.gov/mayor/covid-19/covid-19-testing" TargetMode="External"/><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ingcounty.gov/depts/health/covid-19/data.asp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covid19.healthdata.org/united-states-of-america/washingt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kingcounty.gov/depts/health/covid-19/data.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6240E-CBCD-4F39-ABEB-14C0F141E8AD}"/>
              </a:ext>
            </a:extLst>
          </p:cNvPr>
          <p:cNvSpPr>
            <a:spLocks noGrp="1"/>
          </p:cNvSpPr>
          <p:nvPr>
            <p:ph type="ctrTitle"/>
          </p:nvPr>
        </p:nvSpPr>
        <p:spPr/>
        <p:txBody>
          <a:bodyPr/>
          <a:lstStyle/>
          <a:p>
            <a:r>
              <a:rPr lang="en-US"/>
              <a:t>Emergency Preparedness</a:t>
            </a:r>
          </a:p>
        </p:txBody>
      </p:sp>
      <p:sp>
        <p:nvSpPr>
          <p:cNvPr id="3" name="Subtitle 2">
            <a:extLst>
              <a:ext uri="{FF2B5EF4-FFF2-40B4-BE49-F238E27FC236}">
                <a16:creationId xmlns:a16="http://schemas.microsoft.com/office/drawing/2014/main" id="{BBA659F2-145A-4D6F-8079-8290319E2695}"/>
              </a:ext>
            </a:extLst>
          </p:cNvPr>
          <p:cNvSpPr>
            <a:spLocks noGrp="1"/>
          </p:cNvSpPr>
          <p:nvPr>
            <p:ph type="subTitle" idx="1"/>
          </p:nvPr>
        </p:nvSpPr>
        <p:spPr/>
        <p:txBody>
          <a:bodyPr/>
          <a:lstStyle/>
          <a:p>
            <a:r>
              <a:rPr lang="en-US"/>
              <a:t>Presented by the Seattle Office of Emergency Management</a:t>
            </a:r>
          </a:p>
        </p:txBody>
      </p:sp>
    </p:spTree>
    <p:extLst>
      <p:ext uri="{BB962C8B-B14F-4D97-AF65-F5344CB8AC3E}">
        <p14:creationId xmlns:p14="http://schemas.microsoft.com/office/powerpoint/2010/main" val="270540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31E9-D1B0-4E1F-BE7F-CB77B5B97C48}"/>
              </a:ext>
            </a:extLst>
          </p:cNvPr>
          <p:cNvSpPr>
            <a:spLocks noGrp="1"/>
          </p:cNvSpPr>
          <p:nvPr>
            <p:ph type="title"/>
          </p:nvPr>
        </p:nvSpPr>
        <p:spPr/>
        <p:txBody>
          <a:bodyPr/>
          <a:lstStyle/>
          <a:p>
            <a:r>
              <a:rPr lang="en-US"/>
              <a:t>City Response to Extreme Heat</a:t>
            </a:r>
          </a:p>
        </p:txBody>
      </p:sp>
      <p:sp>
        <p:nvSpPr>
          <p:cNvPr id="3" name="Rectangle 2">
            <a:extLst>
              <a:ext uri="{FF2B5EF4-FFF2-40B4-BE49-F238E27FC236}">
                <a16:creationId xmlns:a16="http://schemas.microsoft.com/office/drawing/2014/main" id="{A51EC5D9-929C-4D28-BFC4-0F57548899D8}"/>
              </a:ext>
            </a:extLst>
          </p:cNvPr>
          <p:cNvSpPr/>
          <p:nvPr/>
        </p:nvSpPr>
        <p:spPr>
          <a:xfrm>
            <a:off x="838200" y="1323008"/>
            <a:ext cx="9970477" cy="2154436"/>
          </a:xfrm>
          <a:prstGeom prst="rect">
            <a:avLst/>
          </a:prstGeom>
        </p:spPr>
        <p:txBody>
          <a:bodyPr wrap="square">
            <a:spAutoFit/>
          </a:bodyPr>
          <a:lstStyle/>
          <a:p>
            <a:r>
              <a:rPr lang="en-US" sz="2000" b="1">
                <a:solidFill>
                  <a:schemeClr val="bg2">
                    <a:lumMod val="10000"/>
                  </a:schemeClr>
                </a:solidFill>
              </a:rPr>
              <a:t>What are the triggers for City action: </a:t>
            </a:r>
          </a:p>
          <a:p>
            <a:endParaRPr lang="en-US">
              <a:solidFill>
                <a:schemeClr val="bg2">
                  <a:lumMod val="10000"/>
                </a:schemeClr>
              </a:solidFill>
            </a:endParaRPr>
          </a:p>
          <a:p>
            <a:pPr marL="342900" marR="0" lvl="0" indent="-342900">
              <a:spcBef>
                <a:spcPts val="0"/>
              </a:spcBef>
              <a:spcAft>
                <a:spcPts val="0"/>
              </a:spcAft>
              <a:buFont typeface="Symbol" panose="05050102010706020507" pitchFamily="18" charset="2"/>
              <a:buChar char=""/>
            </a:pPr>
            <a:r>
              <a:rPr lang="en-US" sz="1600" kern="0">
                <a:solidFill>
                  <a:schemeClr val="bg2">
                    <a:lumMod val="10000"/>
                  </a:schemeClr>
                </a:solidFill>
                <a:ea typeface="Batang" panose="02030600000101010101" pitchFamily="18" charset="-127"/>
              </a:rPr>
              <a:t>Any advisory or statement from the National Weather Service which forecasts the potential for unusually warm conditions to impact the Seattle metro area.</a:t>
            </a:r>
            <a:endParaRPr lang="en-US" sz="1600" u="sng" kern="0">
              <a:solidFill>
                <a:schemeClr val="bg2">
                  <a:lumMod val="10000"/>
                </a:schemeClr>
              </a:solidFill>
            </a:endParaRPr>
          </a:p>
          <a:p>
            <a:pPr marL="342900" marR="0" lvl="0" indent="-342900">
              <a:spcBef>
                <a:spcPts val="0"/>
              </a:spcBef>
              <a:spcAft>
                <a:spcPts val="0"/>
              </a:spcAft>
              <a:buFont typeface="Symbol" panose="05050102010706020507" pitchFamily="18" charset="2"/>
              <a:buChar char=""/>
            </a:pPr>
            <a:r>
              <a:rPr lang="en-US" sz="1600">
                <a:solidFill>
                  <a:schemeClr val="bg2">
                    <a:lumMod val="10000"/>
                  </a:schemeClr>
                </a:solidFill>
                <a:ea typeface="Batang" panose="02030600000101010101" pitchFamily="18" charset="-127"/>
              </a:rPr>
              <a:t>Increased reports of heat-related illnesses or impacts (via call volumes/reports from EMS, Public Health, Human Services, 211, Media, Customer Service Bureau, etc.)</a:t>
            </a:r>
            <a:endParaRPr lang="en-US" sz="1600">
              <a:solidFill>
                <a:schemeClr val="bg2">
                  <a:lumMod val="10000"/>
                </a:schemeClr>
              </a:solidFill>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a:solidFill>
                  <a:schemeClr val="bg2">
                    <a:lumMod val="10000"/>
                  </a:schemeClr>
                </a:solidFill>
                <a:ea typeface="Batang" panose="02030600000101010101" pitchFamily="18" charset="-127"/>
              </a:rPr>
              <a:t>A number of “hot” days where the temperatures do not cool-off in the evenings for several consecutive days</a:t>
            </a:r>
            <a:endParaRPr lang="en-US" sz="1600">
              <a:solidFill>
                <a:schemeClr val="bg2">
                  <a:lumMod val="10000"/>
                </a:schemeClr>
              </a:solidFill>
              <a:ea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1600">
                <a:solidFill>
                  <a:schemeClr val="bg2">
                    <a:lumMod val="10000"/>
                  </a:schemeClr>
                </a:solidFill>
                <a:ea typeface="Batang" panose="02030600000101010101" pitchFamily="18" charset="-127"/>
              </a:rPr>
              <a:t>Infrastructure impacts (fire, utilities, power/energy, transportation) that increase the risk of failures</a:t>
            </a:r>
            <a:endParaRPr lang="en-US" sz="1600">
              <a:solidFill>
                <a:schemeClr val="bg2">
                  <a:lumMod val="10000"/>
                </a:schemeClr>
              </a:solidFill>
            </a:endParaRPr>
          </a:p>
        </p:txBody>
      </p:sp>
      <p:sp>
        <p:nvSpPr>
          <p:cNvPr id="4" name="TextBox 3">
            <a:extLst>
              <a:ext uri="{FF2B5EF4-FFF2-40B4-BE49-F238E27FC236}">
                <a16:creationId xmlns:a16="http://schemas.microsoft.com/office/drawing/2014/main" id="{7545A22A-3AD0-43AF-A9E2-484993C721ED}"/>
              </a:ext>
            </a:extLst>
          </p:cNvPr>
          <p:cNvSpPr txBox="1"/>
          <p:nvPr/>
        </p:nvSpPr>
        <p:spPr>
          <a:xfrm>
            <a:off x="838200" y="3496608"/>
            <a:ext cx="9018953" cy="2616101"/>
          </a:xfrm>
          <a:prstGeom prst="rect">
            <a:avLst/>
          </a:prstGeom>
          <a:noFill/>
        </p:spPr>
        <p:txBody>
          <a:bodyPr wrap="square" rtlCol="0">
            <a:spAutoFit/>
          </a:bodyPr>
          <a:lstStyle/>
          <a:p>
            <a:r>
              <a:rPr lang="en-US" sz="2000" b="1">
                <a:solidFill>
                  <a:schemeClr val="bg2">
                    <a:lumMod val="10000"/>
                  </a:schemeClr>
                </a:solidFill>
              </a:rPr>
              <a:t>Key Actions</a:t>
            </a:r>
          </a:p>
          <a:p>
            <a:pPr marL="342900" indent="-342900">
              <a:buFont typeface="Arial" panose="020B0604020202020204" pitchFamily="34" charset="0"/>
              <a:buChar char="•"/>
            </a:pPr>
            <a:endParaRPr lang="en-US" sz="1600" b="1">
              <a:solidFill>
                <a:schemeClr val="bg2">
                  <a:lumMod val="10000"/>
                </a:schemeClr>
              </a:solidFill>
            </a:endParaRPr>
          </a:p>
          <a:p>
            <a:pPr marL="342900" indent="-342900">
              <a:buFont typeface="Arial" panose="020B0604020202020204" pitchFamily="34" charset="0"/>
              <a:buChar char="•"/>
            </a:pPr>
            <a:r>
              <a:rPr lang="en-US" sz="1600">
                <a:solidFill>
                  <a:schemeClr val="bg2">
                    <a:lumMod val="10000"/>
                  </a:schemeClr>
                </a:solidFill>
              </a:rPr>
              <a:t>Disseminate public messaging on how to stay cool, including providing a list of City facilities that are open and have air condition (i.e. libraries, community centers etc.) </a:t>
            </a:r>
          </a:p>
          <a:p>
            <a:pPr marL="342900" indent="-342900">
              <a:buFont typeface="Arial" panose="020B0604020202020204" pitchFamily="34" charset="0"/>
              <a:buChar char="•"/>
            </a:pPr>
            <a:r>
              <a:rPr lang="en-US" sz="1600">
                <a:solidFill>
                  <a:schemeClr val="bg2">
                    <a:lumMod val="10000"/>
                  </a:schemeClr>
                </a:solidFill>
              </a:rPr>
              <a:t>Assess impacts to and address needs of vulnerable populations through the Human Services Department and other agencies</a:t>
            </a:r>
          </a:p>
          <a:p>
            <a:pPr marL="342900" indent="-342900">
              <a:buFont typeface="Arial" panose="020B0604020202020204" pitchFamily="34" charset="0"/>
              <a:buChar char="•"/>
            </a:pPr>
            <a:r>
              <a:rPr lang="en-US" sz="1600">
                <a:solidFill>
                  <a:schemeClr val="bg2">
                    <a:lumMod val="10000"/>
                  </a:schemeClr>
                </a:solidFill>
              </a:rPr>
              <a:t>Review upcoming planned events in the city and assess impacts and need for cancellations</a:t>
            </a:r>
          </a:p>
          <a:p>
            <a:pPr marL="342900" indent="-342900">
              <a:buFont typeface="Arial" panose="020B0604020202020204" pitchFamily="34" charset="0"/>
              <a:buChar char="•"/>
            </a:pPr>
            <a:r>
              <a:rPr lang="en-US" sz="1600" b="1">
                <a:solidFill>
                  <a:schemeClr val="bg2">
                    <a:lumMod val="10000"/>
                  </a:schemeClr>
                </a:solidFill>
              </a:rPr>
              <a:t>While COVID-19 is still a threat </a:t>
            </a:r>
            <a:r>
              <a:rPr lang="en-US" sz="1600">
                <a:solidFill>
                  <a:schemeClr val="bg2">
                    <a:lumMod val="10000"/>
                  </a:schemeClr>
                </a:solidFill>
              </a:rPr>
              <a:t>Public Health will provide guidance on whether opening congregate cooling centers is advisable</a:t>
            </a:r>
          </a:p>
          <a:p>
            <a:pPr marL="342900" indent="-342900">
              <a:buFont typeface="Arial" panose="020B0604020202020204" pitchFamily="34" charset="0"/>
              <a:buChar char="•"/>
            </a:pPr>
            <a:endParaRPr lang="en-US" sz="1600" b="1">
              <a:solidFill>
                <a:schemeClr val="bg2">
                  <a:lumMod val="10000"/>
                </a:schemeClr>
              </a:solidFill>
            </a:endParaRPr>
          </a:p>
        </p:txBody>
      </p:sp>
    </p:spTree>
    <p:extLst>
      <p:ext uri="{BB962C8B-B14F-4D97-AF65-F5344CB8AC3E}">
        <p14:creationId xmlns:p14="http://schemas.microsoft.com/office/powerpoint/2010/main" val="1223849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D630-346D-4913-BA0D-DEDCF90CD5E0}"/>
              </a:ext>
            </a:extLst>
          </p:cNvPr>
          <p:cNvSpPr>
            <a:spLocks noGrp="1"/>
          </p:cNvSpPr>
          <p:nvPr>
            <p:ph type="title"/>
          </p:nvPr>
        </p:nvSpPr>
        <p:spPr>
          <a:xfrm>
            <a:off x="241839" y="210418"/>
            <a:ext cx="5568023" cy="1325563"/>
          </a:xfrm>
        </p:spPr>
        <p:txBody>
          <a:bodyPr/>
          <a:lstStyle/>
          <a:p>
            <a:r>
              <a:rPr lang="en-US"/>
              <a:t>Preparing for Extreme Heat</a:t>
            </a:r>
          </a:p>
        </p:txBody>
      </p:sp>
      <p:pic>
        <p:nvPicPr>
          <p:cNvPr id="3" name="Picture 2">
            <a:extLst>
              <a:ext uri="{FF2B5EF4-FFF2-40B4-BE49-F238E27FC236}">
                <a16:creationId xmlns:a16="http://schemas.microsoft.com/office/drawing/2014/main" id="{359B03C2-A363-4215-A682-46D4C3E4E8F2}"/>
              </a:ext>
            </a:extLst>
          </p:cNvPr>
          <p:cNvPicPr>
            <a:picLocks noChangeAspect="1"/>
          </p:cNvPicPr>
          <p:nvPr/>
        </p:nvPicPr>
        <p:blipFill>
          <a:blip r:embed="rId3"/>
          <a:stretch>
            <a:fillRect/>
          </a:stretch>
        </p:blipFill>
        <p:spPr>
          <a:xfrm>
            <a:off x="6096000" y="210418"/>
            <a:ext cx="5711092" cy="5711092"/>
          </a:xfrm>
          <a:prstGeom prst="rect">
            <a:avLst/>
          </a:prstGeom>
        </p:spPr>
      </p:pic>
      <p:sp>
        <p:nvSpPr>
          <p:cNvPr id="4" name="TextBox 3">
            <a:extLst>
              <a:ext uri="{FF2B5EF4-FFF2-40B4-BE49-F238E27FC236}">
                <a16:creationId xmlns:a16="http://schemas.microsoft.com/office/drawing/2014/main" id="{7436FB57-C283-406B-87D2-34DB54DE71D2}"/>
              </a:ext>
            </a:extLst>
          </p:cNvPr>
          <p:cNvSpPr txBox="1"/>
          <p:nvPr/>
        </p:nvSpPr>
        <p:spPr>
          <a:xfrm>
            <a:off x="319596" y="1811045"/>
            <a:ext cx="5308847" cy="3970318"/>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bg2">
                    <a:lumMod val="10000"/>
                  </a:schemeClr>
                </a:solidFill>
              </a:rPr>
              <a:t>Cover windows that receive morning or afternoon sun.</a:t>
            </a:r>
          </a:p>
          <a:p>
            <a:pPr marL="285750" indent="-285750">
              <a:buFont typeface="Arial" panose="020B0604020202020204" pitchFamily="34" charset="0"/>
              <a:buChar char="•"/>
            </a:pPr>
            <a:r>
              <a:rPr lang="en-US">
                <a:solidFill>
                  <a:schemeClr val="bg2">
                    <a:lumMod val="10000"/>
                  </a:schemeClr>
                </a:solidFill>
              </a:rPr>
              <a:t>Take a cool shower or bath, or place cool washcloths on your skin.</a:t>
            </a:r>
          </a:p>
          <a:p>
            <a:pPr marL="285750" indent="-285750">
              <a:buFont typeface="Arial" panose="020B0604020202020204" pitchFamily="34" charset="0"/>
              <a:buChar char="•"/>
            </a:pPr>
            <a:r>
              <a:rPr lang="en-US">
                <a:solidFill>
                  <a:schemeClr val="bg2">
                    <a:lumMod val="10000"/>
                  </a:schemeClr>
                </a:solidFill>
              </a:rPr>
              <a:t>Avoid drinks with caffeine, alcohol and large amounts of sugar because they can actually de-hydrate your body.</a:t>
            </a:r>
          </a:p>
          <a:p>
            <a:pPr marL="285750" indent="-285750">
              <a:buFont typeface="Arial" panose="020B0604020202020204" pitchFamily="34" charset="0"/>
              <a:buChar char="•"/>
            </a:pPr>
            <a:r>
              <a:rPr lang="en-US">
                <a:solidFill>
                  <a:schemeClr val="bg2">
                    <a:lumMod val="10000"/>
                  </a:schemeClr>
                </a:solidFill>
              </a:rPr>
              <a:t>Do outdoor activities in the cooler morning and evening hours.</a:t>
            </a:r>
          </a:p>
          <a:p>
            <a:pPr marL="285750" indent="-285750">
              <a:buFont typeface="Arial" panose="020B0604020202020204" pitchFamily="34" charset="0"/>
              <a:buChar char="•"/>
            </a:pPr>
            <a:r>
              <a:rPr lang="en-US">
                <a:solidFill>
                  <a:schemeClr val="bg2">
                    <a:lumMod val="10000"/>
                  </a:schemeClr>
                </a:solidFill>
              </a:rPr>
              <a:t>Check up on your elderly neighbors and relatives to take these precautions too.</a:t>
            </a:r>
          </a:p>
          <a:p>
            <a:pPr marL="285750" indent="-285750">
              <a:buFont typeface="Arial" panose="020B0604020202020204" pitchFamily="34" charset="0"/>
              <a:buChar char="•"/>
            </a:pPr>
            <a:r>
              <a:rPr lang="en-US" b="1">
                <a:solidFill>
                  <a:schemeClr val="bg2">
                    <a:lumMod val="10000"/>
                  </a:schemeClr>
                </a:solidFill>
              </a:rPr>
              <a:t>People at higher risk: </a:t>
            </a:r>
            <a:r>
              <a:rPr lang="en-US">
                <a:solidFill>
                  <a:schemeClr val="bg2">
                    <a:lumMod val="10000"/>
                  </a:schemeClr>
                </a:solidFill>
              </a:rPr>
              <a:t>older adults, infants and young children, people who work or exercise outdoors, users of certain medications</a:t>
            </a:r>
          </a:p>
        </p:txBody>
      </p:sp>
      <p:pic>
        <p:nvPicPr>
          <p:cNvPr id="5" name="Picture 4">
            <a:extLst>
              <a:ext uri="{FF2B5EF4-FFF2-40B4-BE49-F238E27FC236}">
                <a16:creationId xmlns:a16="http://schemas.microsoft.com/office/drawing/2014/main" id="{E41D624B-A49E-4D27-B3F8-D47B42EC4321}"/>
              </a:ext>
            </a:extLst>
          </p:cNvPr>
          <p:cNvPicPr>
            <a:picLocks noChangeAspect="1"/>
          </p:cNvPicPr>
          <p:nvPr/>
        </p:nvPicPr>
        <p:blipFill>
          <a:blip r:embed="rId4"/>
          <a:stretch>
            <a:fillRect/>
          </a:stretch>
        </p:blipFill>
        <p:spPr>
          <a:xfrm>
            <a:off x="6095999" y="210418"/>
            <a:ext cx="3807395" cy="5711092"/>
          </a:xfrm>
          <a:prstGeom prst="rect">
            <a:avLst/>
          </a:prstGeom>
        </p:spPr>
      </p:pic>
    </p:spTree>
    <p:extLst>
      <p:ext uri="{BB962C8B-B14F-4D97-AF65-F5344CB8AC3E}">
        <p14:creationId xmlns:p14="http://schemas.microsoft.com/office/powerpoint/2010/main" val="262166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C96E-382E-48FD-A3A0-6CA3B6A78299}"/>
              </a:ext>
            </a:extLst>
          </p:cNvPr>
          <p:cNvSpPr>
            <a:spLocks noGrp="1"/>
          </p:cNvSpPr>
          <p:nvPr>
            <p:ph type="title"/>
          </p:nvPr>
        </p:nvSpPr>
        <p:spPr>
          <a:xfrm>
            <a:off x="838200" y="95618"/>
            <a:ext cx="10515600" cy="1325563"/>
          </a:xfrm>
        </p:spPr>
        <p:txBody>
          <a:bodyPr/>
          <a:lstStyle/>
          <a:p>
            <a:r>
              <a:rPr lang="en-US"/>
              <a:t>City Response to Wildfire Smoke</a:t>
            </a:r>
          </a:p>
        </p:txBody>
      </p:sp>
      <p:sp>
        <p:nvSpPr>
          <p:cNvPr id="3" name="Rectangle 2">
            <a:extLst>
              <a:ext uri="{FF2B5EF4-FFF2-40B4-BE49-F238E27FC236}">
                <a16:creationId xmlns:a16="http://schemas.microsoft.com/office/drawing/2014/main" id="{2202778E-1715-4385-9382-23E72F1434BC}"/>
              </a:ext>
            </a:extLst>
          </p:cNvPr>
          <p:cNvSpPr/>
          <p:nvPr/>
        </p:nvSpPr>
        <p:spPr>
          <a:xfrm>
            <a:off x="838200" y="1241646"/>
            <a:ext cx="8128247" cy="2339102"/>
          </a:xfrm>
          <a:prstGeom prst="rect">
            <a:avLst/>
          </a:prstGeom>
        </p:spPr>
        <p:txBody>
          <a:bodyPr wrap="square">
            <a:spAutoFit/>
          </a:bodyPr>
          <a:lstStyle/>
          <a:p>
            <a:r>
              <a:rPr lang="en-US" sz="2000" b="1">
                <a:solidFill>
                  <a:schemeClr val="bg2">
                    <a:lumMod val="10000"/>
                  </a:schemeClr>
                </a:solidFill>
              </a:rPr>
              <a:t>What are the triggers for City action:</a:t>
            </a:r>
          </a:p>
          <a:p>
            <a:r>
              <a:rPr lang="en-US" sz="2000" b="1">
                <a:solidFill>
                  <a:schemeClr val="bg2">
                    <a:lumMod val="10000"/>
                  </a:schemeClr>
                </a:solidFill>
              </a:rPr>
              <a:t> </a:t>
            </a:r>
            <a:endParaRPr lang="en-US" b="1">
              <a:solidFill>
                <a:schemeClr val="bg2">
                  <a:lumMod val="10000"/>
                </a:schemeClr>
              </a:solidFill>
            </a:endParaRPr>
          </a:p>
          <a:p>
            <a:pPr marL="285750" indent="-285750">
              <a:buFont typeface="Arial" panose="020B0604020202020204" pitchFamily="34" charset="0"/>
              <a:buChar char="•"/>
            </a:pPr>
            <a:r>
              <a:rPr lang="en-US">
                <a:solidFill>
                  <a:schemeClr val="bg2">
                    <a:lumMod val="10000"/>
                  </a:schemeClr>
                </a:solidFill>
              </a:rPr>
              <a:t>The AQI forecast increasing to Red/Unhealthy for All</a:t>
            </a:r>
          </a:p>
          <a:p>
            <a:pPr marL="285750" indent="-285750">
              <a:buFont typeface="Arial" panose="020B0604020202020204" pitchFamily="34" charset="0"/>
              <a:buChar char="•"/>
            </a:pPr>
            <a:r>
              <a:rPr lang="en-US">
                <a:solidFill>
                  <a:schemeClr val="bg2">
                    <a:lumMod val="10000"/>
                  </a:schemeClr>
                </a:solidFill>
              </a:rPr>
              <a:t>Increased reports of air quality-related illnesses or impacts (via call volumes/reports from EMS, Public Health, Human Services, 211, Media, etc.)</a:t>
            </a:r>
          </a:p>
          <a:p>
            <a:pPr marL="285750" indent="-285750">
              <a:buFont typeface="Arial" panose="020B0604020202020204" pitchFamily="34" charset="0"/>
              <a:buChar char="•"/>
            </a:pPr>
            <a:r>
              <a:rPr lang="en-US">
                <a:solidFill>
                  <a:schemeClr val="bg2">
                    <a:lumMod val="10000"/>
                  </a:schemeClr>
                </a:solidFill>
              </a:rPr>
              <a:t>A combination of poor air quality and extreme heat days </a:t>
            </a:r>
          </a:p>
          <a:p>
            <a:pPr marL="285750" indent="-285750">
              <a:buFont typeface="Arial" panose="020B0604020202020204" pitchFamily="34" charset="0"/>
              <a:buChar char="•"/>
            </a:pPr>
            <a:r>
              <a:rPr lang="en-US">
                <a:solidFill>
                  <a:schemeClr val="bg2">
                    <a:lumMod val="10000"/>
                  </a:schemeClr>
                </a:solidFill>
              </a:rPr>
              <a:t>Shelter bed availability nearing capacity</a:t>
            </a:r>
          </a:p>
          <a:p>
            <a:pPr marL="342900" marR="0" lvl="0" indent="-342900">
              <a:spcBef>
                <a:spcPts val="0"/>
              </a:spcBef>
              <a:spcAft>
                <a:spcPts val="0"/>
              </a:spcAft>
              <a:buFont typeface="Symbol" panose="05050102010706020507" pitchFamily="18" charset="2"/>
              <a:buChar char=""/>
            </a:pPr>
            <a:endParaRPr lang="en-US" sz="1600">
              <a:solidFill>
                <a:schemeClr val="bg2">
                  <a:lumMod val="10000"/>
                </a:schemeClr>
              </a:solidFill>
            </a:endParaRPr>
          </a:p>
        </p:txBody>
      </p:sp>
      <p:sp>
        <p:nvSpPr>
          <p:cNvPr id="4" name="TextBox 3">
            <a:extLst>
              <a:ext uri="{FF2B5EF4-FFF2-40B4-BE49-F238E27FC236}">
                <a16:creationId xmlns:a16="http://schemas.microsoft.com/office/drawing/2014/main" id="{140C69A1-F557-4E01-B63F-DB403433F1FC}"/>
              </a:ext>
            </a:extLst>
          </p:cNvPr>
          <p:cNvSpPr txBox="1"/>
          <p:nvPr/>
        </p:nvSpPr>
        <p:spPr>
          <a:xfrm>
            <a:off x="838200" y="3429000"/>
            <a:ext cx="10223377" cy="2862322"/>
          </a:xfrm>
          <a:prstGeom prst="rect">
            <a:avLst/>
          </a:prstGeom>
          <a:noFill/>
        </p:spPr>
        <p:txBody>
          <a:bodyPr wrap="square" rtlCol="0">
            <a:spAutoFit/>
          </a:bodyPr>
          <a:lstStyle/>
          <a:p>
            <a:r>
              <a:rPr lang="en-US" b="1">
                <a:solidFill>
                  <a:schemeClr val="bg2">
                    <a:lumMod val="10000"/>
                  </a:schemeClr>
                </a:solidFill>
              </a:rPr>
              <a:t>Key Actions: </a:t>
            </a:r>
          </a:p>
          <a:p>
            <a:pPr marL="285750" indent="-285750">
              <a:buFont typeface="Arial" panose="020B0604020202020204" pitchFamily="34" charset="0"/>
              <a:buChar char="•"/>
            </a:pPr>
            <a:r>
              <a:rPr lang="en-US">
                <a:solidFill>
                  <a:schemeClr val="bg2">
                    <a:lumMod val="10000"/>
                  </a:schemeClr>
                </a:solidFill>
              </a:rPr>
              <a:t>Disseminate public messaging on how to stay safe, including lists of locations where the public can get better air quality</a:t>
            </a:r>
          </a:p>
          <a:p>
            <a:pPr marL="285750" indent="-285750">
              <a:buFont typeface="Arial" panose="020B0604020202020204" pitchFamily="34" charset="0"/>
              <a:buChar char="•"/>
            </a:pPr>
            <a:r>
              <a:rPr lang="en-US">
                <a:solidFill>
                  <a:schemeClr val="bg2">
                    <a:lumMod val="10000"/>
                  </a:schemeClr>
                </a:solidFill>
              </a:rPr>
              <a:t>Assess impacts to and address needs of vulnerable populations through the Human Services Department and other agencies</a:t>
            </a:r>
          </a:p>
          <a:p>
            <a:pPr marL="285750" indent="-285750">
              <a:buFont typeface="Arial" panose="020B0604020202020204" pitchFamily="34" charset="0"/>
              <a:buChar char="•"/>
            </a:pPr>
            <a:r>
              <a:rPr lang="en-US">
                <a:solidFill>
                  <a:schemeClr val="bg2">
                    <a:lumMod val="10000"/>
                  </a:schemeClr>
                </a:solidFill>
              </a:rPr>
              <a:t>Review upcoming planned events in the city and assess impacts and need for cancellations</a:t>
            </a:r>
          </a:p>
          <a:p>
            <a:pPr marL="285750" indent="-285750">
              <a:buFont typeface="Arial" panose="020B0604020202020204" pitchFamily="34" charset="0"/>
              <a:buChar char="•"/>
            </a:pPr>
            <a:r>
              <a:rPr lang="en-US" b="1">
                <a:solidFill>
                  <a:schemeClr val="bg2">
                    <a:lumMod val="10000"/>
                  </a:schemeClr>
                </a:solidFill>
              </a:rPr>
              <a:t>While COVID-19 is still a threat</a:t>
            </a:r>
            <a:r>
              <a:rPr lang="en-US">
                <a:solidFill>
                  <a:schemeClr val="bg2">
                    <a:lumMod val="10000"/>
                  </a:schemeClr>
                </a:solidFill>
              </a:rPr>
              <a:t>, Public Health will provide guidance on whether opening additional cleaner air facilities </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36821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4075-FBD0-4CD8-A40C-865FBD37BF98}"/>
              </a:ext>
            </a:extLst>
          </p:cNvPr>
          <p:cNvSpPr>
            <a:spLocks noGrp="1"/>
          </p:cNvSpPr>
          <p:nvPr>
            <p:ph type="title"/>
          </p:nvPr>
        </p:nvSpPr>
        <p:spPr>
          <a:xfrm>
            <a:off x="385619" y="48491"/>
            <a:ext cx="5368636" cy="5604164"/>
          </a:xfrm>
        </p:spPr>
        <p:txBody>
          <a:bodyPr>
            <a:normAutofit/>
          </a:bodyPr>
          <a:lstStyle/>
          <a:p>
            <a:r>
              <a:rPr lang="en-US" sz="4800"/>
              <a:t>How to Be Prepared for Wildfire Smoke </a:t>
            </a:r>
          </a:p>
        </p:txBody>
      </p:sp>
      <p:pic>
        <p:nvPicPr>
          <p:cNvPr id="3" name="Picture 2">
            <a:extLst>
              <a:ext uri="{FF2B5EF4-FFF2-40B4-BE49-F238E27FC236}">
                <a16:creationId xmlns:a16="http://schemas.microsoft.com/office/drawing/2014/main" id="{215EC7F6-B1EC-4917-AB29-04A3866244CF}"/>
              </a:ext>
            </a:extLst>
          </p:cNvPr>
          <p:cNvPicPr>
            <a:picLocks noChangeAspect="1"/>
          </p:cNvPicPr>
          <p:nvPr/>
        </p:nvPicPr>
        <p:blipFill>
          <a:blip r:embed="rId3"/>
          <a:stretch>
            <a:fillRect/>
          </a:stretch>
        </p:blipFill>
        <p:spPr>
          <a:xfrm>
            <a:off x="6096000" y="48491"/>
            <a:ext cx="5839834" cy="5858521"/>
          </a:xfrm>
          <a:prstGeom prst="rect">
            <a:avLst/>
          </a:prstGeom>
        </p:spPr>
      </p:pic>
      <p:pic>
        <p:nvPicPr>
          <p:cNvPr id="4" name="Picture 3">
            <a:extLst>
              <a:ext uri="{FF2B5EF4-FFF2-40B4-BE49-F238E27FC236}">
                <a16:creationId xmlns:a16="http://schemas.microsoft.com/office/drawing/2014/main" id="{7378A9B3-CB2A-49B4-8A53-FCB8A97328C9}"/>
              </a:ext>
            </a:extLst>
          </p:cNvPr>
          <p:cNvPicPr>
            <a:picLocks noChangeAspect="1"/>
          </p:cNvPicPr>
          <p:nvPr/>
        </p:nvPicPr>
        <p:blipFill>
          <a:blip r:embed="rId4"/>
          <a:stretch>
            <a:fillRect/>
          </a:stretch>
        </p:blipFill>
        <p:spPr>
          <a:xfrm>
            <a:off x="6096000" y="9299"/>
            <a:ext cx="5907942" cy="5936903"/>
          </a:xfrm>
          <a:prstGeom prst="rect">
            <a:avLst/>
          </a:prstGeom>
        </p:spPr>
      </p:pic>
    </p:spTree>
    <p:extLst>
      <p:ext uri="{BB962C8B-B14F-4D97-AF65-F5344CB8AC3E}">
        <p14:creationId xmlns:p14="http://schemas.microsoft.com/office/powerpoint/2010/main" val="15362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053CC-F2E1-4737-8A0F-DDF831DA6858}"/>
              </a:ext>
            </a:extLst>
          </p:cNvPr>
          <p:cNvSpPr>
            <a:spLocks noGrp="1"/>
          </p:cNvSpPr>
          <p:nvPr>
            <p:ph type="title"/>
          </p:nvPr>
        </p:nvSpPr>
        <p:spPr/>
        <p:txBody>
          <a:bodyPr/>
          <a:lstStyle/>
          <a:p>
            <a:r>
              <a:rPr lang="en-US"/>
              <a:t>Preparing for Wildfire Smoke</a:t>
            </a:r>
          </a:p>
        </p:txBody>
      </p:sp>
      <p:sp>
        <p:nvSpPr>
          <p:cNvPr id="4" name="Content Placeholder 3">
            <a:extLst>
              <a:ext uri="{FF2B5EF4-FFF2-40B4-BE49-F238E27FC236}">
                <a16:creationId xmlns:a16="http://schemas.microsoft.com/office/drawing/2014/main" id="{451D540C-4C7F-4FA6-91B8-2684F0E1062C}"/>
              </a:ext>
            </a:extLst>
          </p:cNvPr>
          <p:cNvSpPr txBox="1">
            <a:spLocks noGrp="1"/>
          </p:cNvSpPr>
          <p:nvPr>
            <p:ph idx="1"/>
          </p:nvPr>
        </p:nvSpPr>
        <p:spPr>
          <a:xfrm>
            <a:off x="838201" y="1750592"/>
            <a:ext cx="3298577" cy="2876685"/>
          </a:xfrm>
          <a:prstGeom prst="rect">
            <a:avLst/>
          </a:prstGeom>
          <a:noFill/>
        </p:spPr>
        <p:txBody>
          <a:bodyPr wrap="square" rtlCol="0">
            <a:spAutoFit/>
          </a:bodyPr>
          <a:lstStyle/>
          <a:p>
            <a:pPr marL="0" indent="0">
              <a:buNone/>
            </a:pPr>
            <a:r>
              <a:rPr lang="en-US" b="1" dirty="0"/>
              <a:t>Check Outdoor Air Quality</a:t>
            </a:r>
          </a:p>
          <a:p>
            <a:pPr marL="285750" indent="-285750">
              <a:buFont typeface="Arial" panose="020B0604020202020204" pitchFamily="34" charset="0"/>
              <a:buChar char="•"/>
            </a:pPr>
            <a:endParaRPr lang="en-US" sz="2000" dirty="0"/>
          </a:p>
          <a:p>
            <a:pPr marL="285750" indent="-285750"/>
            <a:r>
              <a:rPr lang="en-US" sz="2000" dirty="0"/>
              <a:t>AiPSCLEANAIR.ORG (Puget Sound Clean r Agency) </a:t>
            </a:r>
          </a:p>
          <a:p>
            <a:pPr marL="0" indent="0">
              <a:buNone/>
            </a:pPr>
            <a:endParaRPr lang="en-US" sz="2000" dirty="0"/>
          </a:p>
          <a:p>
            <a:pPr marL="285750" indent="-285750">
              <a:buFont typeface="Arial" panose="020B0604020202020204" pitchFamily="34" charset="0"/>
              <a:buChar char="•"/>
            </a:pPr>
            <a:r>
              <a:rPr lang="en-US" sz="2000" dirty="0"/>
              <a:t>EPA Smoke Sense App</a:t>
            </a:r>
          </a:p>
        </p:txBody>
      </p:sp>
      <p:pic>
        <p:nvPicPr>
          <p:cNvPr id="5" name="Picture 4">
            <a:extLst>
              <a:ext uri="{FF2B5EF4-FFF2-40B4-BE49-F238E27FC236}">
                <a16:creationId xmlns:a16="http://schemas.microsoft.com/office/drawing/2014/main" id="{A2E6CF07-A93C-4841-95C4-70570D7FA513}"/>
              </a:ext>
            </a:extLst>
          </p:cNvPr>
          <p:cNvPicPr>
            <a:picLocks noChangeAspect="1"/>
          </p:cNvPicPr>
          <p:nvPr/>
        </p:nvPicPr>
        <p:blipFill>
          <a:blip r:embed="rId3"/>
          <a:stretch>
            <a:fillRect/>
          </a:stretch>
        </p:blipFill>
        <p:spPr>
          <a:xfrm>
            <a:off x="5257338" y="1750592"/>
            <a:ext cx="6689336" cy="294784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B0C2F3C-8ABB-4FEB-B834-D00629E35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440" y="94815"/>
            <a:ext cx="2768709" cy="5783412"/>
          </a:xfrm>
          <a:prstGeom prst="rect">
            <a:avLst/>
          </a:prstGeom>
        </p:spPr>
      </p:pic>
      <p:pic>
        <p:nvPicPr>
          <p:cNvPr id="3" name="Picture 2">
            <a:extLst>
              <a:ext uri="{FF2B5EF4-FFF2-40B4-BE49-F238E27FC236}">
                <a16:creationId xmlns:a16="http://schemas.microsoft.com/office/drawing/2014/main" id="{31B61394-528D-4DCF-836E-2AF6A78216DB}"/>
              </a:ext>
            </a:extLst>
          </p:cNvPr>
          <p:cNvPicPr>
            <a:picLocks noChangeAspect="1"/>
          </p:cNvPicPr>
          <p:nvPr/>
        </p:nvPicPr>
        <p:blipFill>
          <a:blip r:embed="rId5"/>
          <a:stretch>
            <a:fillRect/>
          </a:stretch>
        </p:blipFill>
        <p:spPr>
          <a:xfrm>
            <a:off x="4541045" y="1634917"/>
            <a:ext cx="7536024" cy="3588165"/>
          </a:xfrm>
          <a:prstGeom prst="rect">
            <a:avLst/>
          </a:prstGeom>
        </p:spPr>
      </p:pic>
    </p:spTree>
    <p:extLst>
      <p:ext uri="{BB962C8B-B14F-4D97-AF65-F5344CB8AC3E}">
        <p14:creationId xmlns:p14="http://schemas.microsoft.com/office/powerpoint/2010/main" val="162286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4ABF3-E3C4-4EA2-A714-3FBD9857EB51}"/>
              </a:ext>
            </a:extLst>
          </p:cNvPr>
          <p:cNvSpPr>
            <a:spLocks noGrp="1"/>
          </p:cNvSpPr>
          <p:nvPr>
            <p:ph type="title"/>
          </p:nvPr>
        </p:nvSpPr>
        <p:spPr>
          <a:xfrm>
            <a:off x="960120" y="434101"/>
            <a:ext cx="8641080" cy="1232750"/>
          </a:xfrm>
        </p:spPr>
        <p:txBody>
          <a:bodyPr anchor="b">
            <a:normAutofit/>
          </a:bodyPr>
          <a:lstStyle/>
          <a:p>
            <a:r>
              <a:rPr lang="en-US" dirty="0"/>
              <a:t>Poor Air Quality Days, 2017-2018</a:t>
            </a:r>
          </a:p>
        </p:txBody>
      </p:sp>
      <p:graphicFrame>
        <p:nvGraphicFramePr>
          <p:cNvPr id="4" name="Content Placeholder 3">
            <a:extLst>
              <a:ext uri="{FF2B5EF4-FFF2-40B4-BE49-F238E27FC236}">
                <a16:creationId xmlns:a16="http://schemas.microsoft.com/office/drawing/2014/main" id="{58F55029-72A7-44FB-91A1-97CA7B945E63}"/>
              </a:ext>
            </a:extLst>
          </p:cNvPr>
          <p:cNvGraphicFramePr>
            <a:graphicFrameLocks noGrp="1"/>
          </p:cNvGraphicFramePr>
          <p:nvPr>
            <p:ph idx="1"/>
            <p:extLst>
              <p:ext uri="{D42A27DB-BD31-4B8C-83A1-F6EECF244321}">
                <p14:modId xmlns:p14="http://schemas.microsoft.com/office/powerpoint/2010/main" val="4178792378"/>
              </p:ext>
            </p:extLst>
          </p:nvPr>
        </p:nvGraphicFramePr>
        <p:xfrm>
          <a:off x="829491" y="2743387"/>
          <a:ext cx="10279973" cy="2635949"/>
        </p:xfrm>
        <a:graphic>
          <a:graphicData uri="http://schemas.openxmlformats.org/drawingml/2006/table">
            <a:tbl>
              <a:tblPr firstRow="1" firstCol="1" bandRow="1"/>
              <a:tblGrid>
                <a:gridCol w="1925210">
                  <a:extLst>
                    <a:ext uri="{9D8B030D-6E8A-4147-A177-3AD203B41FA5}">
                      <a16:colId xmlns:a16="http://schemas.microsoft.com/office/drawing/2014/main" val="55308568"/>
                    </a:ext>
                  </a:extLst>
                </a:gridCol>
                <a:gridCol w="1632079">
                  <a:extLst>
                    <a:ext uri="{9D8B030D-6E8A-4147-A177-3AD203B41FA5}">
                      <a16:colId xmlns:a16="http://schemas.microsoft.com/office/drawing/2014/main" val="1297316330"/>
                    </a:ext>
                  </a:extLst>
                </a:gridCol>
                <a:gridCol w="2239435">
                  <a:extLst>
                    <a:ext uri="{9D8B030D-6E8A-4147-A177-3AD203B41FA5}">
                      <a16:colId xmlns:a16="http://schemas.microsoft.com/office/drawing/2014/main" val="3592736210"/>
                    </a:ext>
                  </a:extLst>
                </a:gridCol>
                <a:gridCol w="2259202">
                  <a:extLst>
                    <a:ext uri="{9D8B030D-6E8A-4147-A177-3AD203B41FA5}">
                      <a16:colId xmlns:a16="http://schemas.microsoft.com/office/drawing/2014/main" val="1130997680"/>
                    </a:ext>
                  </a:extLst>
                </a:gridCol>
                <a:gridCol w="2224047">
                  <a:extLst>
                    <a:ext uri="{9D8B030D-6E8A-4147-A177-3AD203B41FA5}">
                      <a16:colId xmlns:a16="http://schemas.microsoft.com/office/drawing/2014/main" val="349462434"/>
                    </a:ext>
                  </a:extLst>
                </a:gridCol>
              </a:tblGrid>
              <a:tr h="1215878">
                <a:tc>
                  <a:txBody>
                    <a:bodyPr/>
                    <a:lstStyle/>
                    <a:p>
                      <a:pPr marL="0" marR="0" algn="ctr" fontAlgn="b">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July thru September</a:t>
                      </a:r>
                      <a:endParaRPr lang="en-US" sz="4000" b="0" i="0" u="none" strike="noStrike">
                        <a:effectLst/>
                        <a:latin typeface="Arial" panose="020B0604020202020204" pitchFamily="34" charset="0"/>
                      </a:endParaRPr>
                    </a:p>
                  </a:txBody>
                  <a:tcPr marL="151879" marR="151879" marT="210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Moderate</a:t>
                      </a:r>
                      <a:endParaRPr lang="en-US" sz="4000" b="0" i="0" u="none" strike="noStrike" dirty="0">
                        <a:effectLst/>
                        <a:latin typeface="Arial" panose="020B0604020202020204" pitchFamily="34" charset="0"/>
                      </a:endParaRPr>
                    </a:p>
                  </a:txBody>
                  <a:tcPr marL="151879" marR="151879" marT="210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b">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Unhealthy for Sensitive Groups</a:t>
                      </a:r>
                      <a:endParaRPr lang="en-US" sz="4000" b="0" i="0" u="none" strike="noStrike">
                        <a:effectLst/>
                        <a:latin typeface="Arial" panose="020B0604020202020204" pitchFamily="34" charset="0"/>
                      </a:endParaRPr>
                    </a:p>
                  </a:txBody>
                  <a:tcPr marL="151879" marR="151879" marT="210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fontAlgn="b">
                        <a:spcBef>
                          <a:spcPts val="0"/>
                        </a:spcBef>
                        <a:spcAft>
                          <a:spcPts val="0"/>
                        </a:spcAft>
                      </a:pPr>
                      <a:r>
                        <a:rPr lang="en-US" sz="2400" b="0" i="0" u="none" strike="noStrike">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Unhealthy for Everyone</a:t>
                      </a:r>
                      <a:endParaRPr lang="en-US" sz="4000" b="0" i="0" u="none" strike="noStrike">
                        <a:solidFill>
                          <a:srgbClr val="FFFFFF"/>
                        </a:solidFill>
                        <a:effectLst/>
                        <a:latin typeface="Arial" panose="020B0604020202020204" pitchFamily="34" charset="0"/>
                      </a:endParaRPr>
                    </a:p>
                  </a:txBody>
                  <a:tcPr marL="151879" marR="151879" marT="210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fontAlgn="t">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Total number of poor air quality days </a:t>
                      </a:r>
                      <a:endParaRPr lang="en-US" sz="4000" b="0" i="0" u="none" strike="noStrike">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3391975"/>
                  </a:ext>
                </a:extLst>
              </a:tr>
              <a:tr h="473357">
                <a:tc>
                  <a:txBody>
                    <a:bodyPr/>
                    <a:lstStyle/>
                    <a:p>
                      <a:pPr marL="0" marR="0" algn="l" fontAlgn="t">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2017</a:t>
                      </a:r>
                      <a:endParaRPr lang="en-US" sz="4000" b="0" i="0" u="none" strike="noStrike">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16 days</a:t>
                      </a:r>
                      <a:endParaRPr lang="en-US" sz="4000" b="0" i="0" u="none" strike="noStrike">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6 days</a:t>
                      </a:r>
                      <a:endParaRPr lang="en-US" sz="4000" b="0" i="0" u="none" strike="noStrike">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fontAlgn="t">
                        <a:spcBef>
                          <a:spcPts val="0"/>
                        </a:spcBef>
                        <a:spcAft>
                          <a:spcPts val="0"/>
                        </a:spcAft>
                      </a:pPr>
                      <a:r>
                        <a:rPr lang="en-US" sz="2400" b="0" i="0" u="none" strike="noStrike">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 days</a:t>
                      </a:r>
                      <a:endParaRPr lang="en-US" sz="4000" b="0" i="0" u="none" strike="noStrike">
                        <a:solidFill>
                          <a:srgbClr val="FFFFFF"/>
                        </a:solidFill>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fontAlgn="t">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24</a:t>
                      </a:r>
                      <a:endParaRPr lang="en-US" sz="4000" b="0" i="0" u="none" strike="noStrike">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52217"/>
                  </a:ext>
                </a:extLst>
              </a:tr>
              <a:tr h="473357">
                <a:tc>
                  <a:txBody>
                    <a:bodyPr/>
                    <a:lstStyle/>
                    <a:p>
                      <a:pPr marL="0" marR="0" algn="l"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2018</a:t>
                      </a:r>
                      <a:endParaRPr lang="en-US" sz="4000" b="0" i="0" u="none" strike="noStrike" dirty="0">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15 days</a:t>
                      </a:r>
                      <a:endParaRPr lang="en-US" sz="4000" b="0" i="0" u="none" strike="noStrike">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2400" b="0" i="0" u="none" strike="noStrike">
                          <a:effectLst/>
                          <a:latin typeface="Calibri" panose="020F0502020204030204" pitchFamily="34" charset="0"/>
                          <a:ea typeface="Times New Roman" panose="02020603050405020304" pitchFamily="18" charset="0"/>
                          <a:cs typeface="Times New Roman" panose="02020603050405020304" pitchFamily="18" charset="0"/>
                        </a:rPr>
                        <a:t>5 days</a:t>
                      </a:r>
                      <a:endParaRPr lang="en-US" sz="4000" b="0" i="0" u="none" strike="noStrike">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fontAlgn="t">
                        <a:spcBef>
                          <a:spcPts val="0"/>
                        </a:spcBef>
                        <a:spcAft>
                          <a:spcPts val="0"/>
                        </a:spcAft>
                      </a:pPr>
                      <a:r>
                        <a:rPr lang="en-US" sz="2400" b="0" i="0" u="none" strike="noStrike">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4 days</a:t>
                      </a:r>
                      <a:endParaRPr lang="en-US" sz="4000" b="0" i="0" u="none" strike="noStrike">
                        <a:solidFill>
                          <a:srgbClr val="FFFFFF"/>
                        </a:solidFill>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fontAlgn="t">
                        <a:spcBef>
                          <a:spcPts val="0"/>
                        </a:spcBef>
                        <a:spcAft>
                          <a:spcPts val="0"/>
                        </a:spcAft>
                      </a:pPr>
                      <a:r>
                        <a:rPr lang="en-US" sz="2400" b="0" i="0" u="none" strike="noStrike" dirty="0">
                          <a:effectLst/>
                          <a:latin typeface="Calibri" panose="020F0502020204030204" pitchFamily="34" charset="0"/>
                          <a:ea typeface="Times New Roman" panose="02020603050405020304" pitchFamily="18" charset="0"/>
                          <a:cs typeface="Times New Roman" panose="02020603050405020304" pitchFamily="18" charset="0"/>
                        </a:rPr>
                        <a:t>24</a:t>
                      </a:r>
                      <a:endParaRPr lang="en-US" sz="4000" b="0" i="0" u="none" strike="noStrike" dirty="0">
                        <a:effectLst/>
                        <a:latin typeface="Arial" panose="020B0604020202020204" pitchFamily="34" charset="0"/>
                      </a:endParaRP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070646"/>
                  </a:ext>
                </a:extLst>
              </a:tr>
              <a:tr h="473357">
                <a:tc>
                  <a:txBody>
                    <a:bodyPr/>
                    <a:lstStyle/>
                    <a:p>
                      <a:pPr marL="0" marR="0" algn="l" fontAlgn="t">
                        <a:spcBef>
                          <a:spcPts val="0"/>
                        </a:spcBef>
                        <a:spcAft>
                          <a:spcPts val="0"/>
                        </a:spcAft>
                      </a:pPr>
                      <a:r>
                        <a:rPr lang="en-US" sz="2400" b="0" i="0" u="none" strike="noStrike" kern="1200" dirty="0">
                          <a:solidFill>
                            <a:schemeClr val="tx1"/>
                          </a:solidFill>
                          <a:effectLst/>
                          <a:latin typeface="Calibri" panose="020F0502020204030204" pitchFamily="34" charset="0"/>
                          <a:cs typeface="Times New Roman" panose="02020603050405020304" pitchFamily="18" charset="0"/>
                        </a:rPr>
                        <a:t>2019</a:t>
                      </a: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spcBef>
                          <a:spcPts val="0"/>
                        </a:spcBef>
                        <a:spcAft>
                          <a:spcPts val="0"/>
                        </a:spcAft>
                      </a:pPr>
                      <a:r>
                        <a:rPr lang="en-US" sz="2400" b="0" i="0" u="none" strike="noStrike" kern="1200" dirty="0">
                          <a:solidFill>
                            <a:schemeClr val="tx1"/>
                          </a:solidFill>
                          <a:effectLst/>
                          <a:latin typeface="Calibri" panose="020F0502020204030204" pitchFamily="34" charset="0"/>
                          <a:cs typeface="Times New Roman" panose="02020603050405020304" pitchFamily="18" charset="0"/>
                        </a:rPr>
                        <a:t>6 days</a:t>
                      </a: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2400" b="0" i="0" u="none" strike="noStrike" kern="1200" dirty="0">
                          <a:solidFill>
                            <a:schemeClr val="tx1"/>
                          </a:solidFill>
                          <a:effectLst/>
                          <a:latin typeface="Calibri" panose="020F0502020204030204" pitchFamily="34" charset="0"/>
                          <a:cs typeface="Times New Roman" panose="02020603050405020304" pitchFamily="18" charset="0"/>
                        </a:rPr>
                        <a:t>0 days</a:t>
                      </a: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L="0" marR="0" algn="ctr" fontAlgn="t">
                        <a:spcBef>
                          <a:spcPts val="0"/>
                        </a:spcBef>
                        <a:spcAft>
                          <a:spcPts val="0"/>
                        </a:spcAft>
                      </a:pPr>
                      <a:r>
                        <a:rPr lang="en-US" sz="2400" b="0" i="0" u="none" strike="noStrike" kern="1200" dirty="0">
                          <a:solidFill>
                            <a:schemeClr val="bg1"/>
                          </a:solidFill>
                          <a:effectLst/>
                          <a:latin typeface="Calibri" panose="020F0502020204030204" pitchFamily="34" charset="0"/>
                          <a:cs typeface="Times New Roman" panose="02020603050405020304" pitchFamily="18" charset="0"/>
                        </a:rPr>
                        <a:t>0 days</a:t>
                      </a: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ctr" fontAlgn="t">
                        <a:spcBef>
                          <a:spcPts val="0"/>
                        </a:spcBef>
                        <a:spcAft>
                          <a:spcPts val="0"/>
                        </a:spcAft>
                      </a:pPr>
                      <a:r>
                        <a:rPr lang="en-US" sz="2400" b="0" i="0" u="none" strike="noStrike" dirty="0">
                          <a:effectLst/>
                          <a:latin typeface="Arial" panose="020B0604020202020204" pitchFamily="34" charset="0"/>
                        </a:rPr>
                        <a:t>6</a:t>
                      </a:r>
                    </a:p>
                  </a:txBody>
                  <a:tcPr marL="151879" marR="151879" marT="2109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849452"/>
                  </a:ext>
                </a:extLst>
              </a:tr>
            </a:tbl>
          </a:graphicData>
        </a:graphic>
      </p:graphicFrame>
    </p:spTree>
    <p:extLst>
      <p:ext uri="{BB962C8B-B14F-4D97-AF65-F5344CB8AC3E}">
        <p14:creationId xmlns:p14="http://schemas.microsoft.com/office/powerpoint/2010/main" val="224034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831F3-4D47-4A0E-9068-52A3E4E9F07A}"/>
              </a:ext>
            </a:extLst>
          </p:cNvPr>
          <p:cNvSpPr>
            <a:spLocks noGrp="1"/>
          </p:cNvSpPr>
          <p:nvPr>
            <p:ph type="title"/>
          </p:nvPr>
        </p:nvSpPr>
        <p:spPr>
          <a:xfrm>
            <a:off x="838200" y="365125"/>
            <a:ext cx="10515600" cy="835025"/>
          </a:xfrm>
        </p:spPr>
        <p:txBody>
          <a:bodyPr/>
          <a:lstStyle/>
          <a:p>
            <a:r>
              <a:rPr lang="en-US"/>
              <a:t>Sign up for emergency alerts</a:t>
            </a:r>
          </a:p>
        </p:txBody>
      </p:sp>
      <p:sp>
        <p:nvSpPr>
          <p:cNvPr id="3" name="Content Placeholder 2">
            <a:extLst>
              <a:ext uri="{FF2B5EF4-FFF2-40B4-BE49-F238E27FC236}">
                <a16:creationId xmlns:a16="http://schemas.microsoft.com/office/drawing/2014/main" id="{A2042E89-9B3E-40FE-AE15-5DBAD25C70EB}"/>
              </a:ext>
            </a:extLst>
          </p:cNvPr>
          <p:cNvSpPr>
            <a:spLocks noGrp="1"/>
          </p:cNvSpPr>
          <p:nvPr>
            <p:ph sz="half" idx="1"/>
          </p:nvPr>
        </p:nvSpPr>
        <p:spPr>
          <a:xfrm>
            <a:off x="846993" y="4044989"/>
            <a:ext cx="5181600" cy="835025"/>
          </a:xfrm>
        </p:spPr>
        <p:txBody>
          <a:bodyPr>
            <a:normAutofit fontScale="25000" lnSpcReduction="20000"/>
          </a:bodyPr>
          <a:lstStyle/>
          <a:p>
            <a:pPr marL="0" indent="0" algn="ctr">
              <a:buNone/>
            </a:pPr>
            <a:endParaRPr lang="en-US" sz="100"/>
          </a:p>
          <a:p>
            <a:pPr marL="0" indent="0" algn="ctr">
              <a:buNone/>
            </a:pPr>
            <a:endParaRPr lang="en-US"/>
          </a:p>
          <a:p>
            <a:pPr marL="0" indent="0" algn="ctr">
              <a:buNone/>
            </a:pPr>
            <a:r>
              <a:rPr lang="en-US" sz="16000"/>
              <a:t>Text “</a:t>
            </a:r>
            <a:r>
              <a:rPr lang="en-US" sz="16000" err="1"/>
              <a:t>CovidSeattle</a:t>
            </a:r>
            <a:r>
              <a:rPr lang="en-US" sz="16000"/>
              <a:t>” to 67283 to receive COVID-19 updates </a:t>
            </a:r>
          </a:p>
        </p:txBody>
      </p:sp>
      <p:sp>
        <p:nvSpPr>
          <p:cNvPr id="4" name="Content Placeholder 3">
            <a:extLst>
              <a:ext uri="{FF2B5EF4-FFF2-40B4-BE49-F238E27FC236}">
                <a16:creationId xmlns:a16="http://schemas.microsoft.com/office/drawing/2014/main" id="{9E60D77C-A989-4F29-A8FF-B4223A6C2758}"/>
              </a:ext>
            </a:extLst>
          </p:cNvPr>
          <p:cNvSpPr>
            <a:spLocks noGrp="1"/>
          </p:cNvSpPr>
          <p:nvPr>
            <p:ph sz="half" idx="2"/>
          </p:nvPr>
        </p:nvSpPr>
        <p:spPr>
          <a:xfrm>
            <a:off x="6172200" y="1200151"/>
            <a:ext cx="5181600" cy="4469129"/>
          </a:xfrm>
        </p:spPr>
        <p:txBody>
          <a:bodyPr>
            <a:noAutofit/>
          </a:bodyPr>
          <a:lstStyle/>
          <a:p>
            <a:pPr marL="0" indent="0">
              <a:buNone/>
            </a:pPr>
            <a:r>
              <a:rPr lang="en-US" sz="2300" i="1"/>
              <a:t>You can choose to receive </a:t>
            </a:r>
            <a:r>
              <a:rPr lang="en-US" sz="2300" b="1"/>
              <a:t>Emergency Alerts </a:t>
            </a:r>
            <a:r>
              <a:rPr lang="en-US" sz="2300" i="1"/>
              <a:t>or</a:t>
            </a:r>
            <a:r>
              <a:rPr lang="en-US" sz="2300"/>
              <a:t> </a:t>
            </a:r>
            <a:r>
              <a:rPr lang="en-US" sz="2300" b="1"/>
              <a:t>Community Notifications, </a:t>
            </a:r>
            <a:r>
              <a:rPr lang="en-US" sz="2300" i="1"/>
              <a:t>such as:</a:t>
            </a:r>
          </a:p>
          <a:p>
            <a:r>
              <a:rPr lang="en-US" sz="2300"/>
              <a:t>Severe weather</a:t>
            </a:r>
          </a:p>
          <a:p>
            <a:r>
              <a:rPr lang="en-US" sz="2300"/>
              <a:t>Safety</a:t>
            </a:r>
          </a:p>
          <a:p>
            <a:r>
              <a:rPr lang="en-US" sz="2300"/>
              <a:t>Health</a:t>
            </a:r>
          </a:p>
          <a:p>
            <a:r>
              <a:rPr lang="en-US" sz="2300"/>
              <a:t>Special events</a:t>
            </a:r>
          </a:p>
          <a:p>
            <a:r>
              <a:rPr lang="en-US" sz="2300"/>
              <a:t>Utility disruptions</a:t>
            </a:r>
          </a:p>
          <a:p>
            <a:r>
              <a:rPr lang="en-US" sz="2300"/>
              <a:t>Major traffic disruptions</a:t>
            </a:r>
          </a:p>
          <a:p>
            <a:r>
              <a:rPr lang="en-US" sz="2300"/>
              <a:t>Emergency preparedness</a:t>
            </a:r>
          </a:p>
          <a:p>
            <a:r>
              <a:rPr lang="en-US" sz="2300"/>
              <a:t>Test messages </a:t>
            </a:r>
          </a:p>
        </p:txBody>
      </p:sp>
      <p:pic>
        <p:nvPicPr>
          <p:cNvPr id="6" name="Picture 5">
            <a:extLst>
              <a:ext uri="{FF2B5EF4-FFF2-40B4-BE49-F238E27FC236}">
                <a16:creationId xmlns:a16="http://schemas.microsoft.com/office/drawing/2014/main" id="{AE43CF32-CACB-4583-9383-5F965B2399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385" y="1316180"/>
            <a:ext cx="4753230" cy="1996790"/>
          </a:xfrm>
          <a:prstGeom prst="rect">
            <a:avLst/>
          </a:prstGeom>
        </p:spPr>
      </p:pic>
      <p:sp>
        <p:nvSpPr>
          <p:cNvPr id="5" name="TextBox 4">
            <a:extLst>
              <a:ext uri="{FF2B5EF4-FFF2-40B4-BE49-F238E27FC236}">
                <a16:creationId xmlns:a16="http://schemas.microsoft.com/office/drawing/2014/main" id="{ECEDBA06-28CE-484B-A2D4-1A4DC8EAC798}"/>
              </a:ext>
            </a:extLst>
          </p:cNvPr>
          <p:cNvSpPr txBox="1"/>
          <p:nvPr/>
        </p:nvSpPr>
        <p:spPr>
          <a:xfrm>
            <a:off x="1461478" y="3626126"/>
            <a:ext cx="4423508" cy="523220"/>
          </a:xfrm>
          <a:prstGeom prst="rect">
            <a:avLst/>
          </a:prstGeom>
          <a:noFill/>
        </p:spPr>
        <p:txBody>
          <a:bodyPr wrap="square" rtlCol="0">
            <a:spAutoFit/>
          </a:bodyPr>
          <a:lstStyle/>
          <a:p>
            <a:r>
              <a:rPr lang="en-US" sz="2800" b="1">
                <a:solidFill>
                  <a:schemeClr val="bg2">
                    <a:lumMod val="10000"/>
                  </a:schemeClr>
                </a:solidFill>
              </a:rPr>
              <a:t>Sign up at Alert.Seattle.gov</a:t>
            </a:r>
          </a:p>
        </p:txBody>
      </p:sp>
    </p:spTree>
    <p:extLst>
      <p:ext uri="{BB962C8B-B14F-4D97-AF65-F5344CB8AC3E}">
        <p14:creationId xmlns:p14="http://schemas.microsoft.com/office/powerpoint/2010/main" val="16991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DCD5C-5AE4-4B0B-A06D-46DEA7879870}"/>
              </a:ext>
            </a:extLst>
          </p:cNvPr>
          <p:cNvSpPr>
            <a:spLocks noGrp="1"/>
          </p:cNvSpPr>
          <p:nvPr>
            <p:ph type="title"/>
          </p:nvPr>
        </p:nvSpPr>
        <p:spPr>
          <a:xfrm>
            <a:off x="838200" y="365125"/>
            <a:ext cx="10515600" cy="766445"/>
          </a:xfrm>
        </p:spPr>
        <p:txBody>
          <a:bodyPr/>
          <a:lstStyle/>
          <a:p>
            <a:r>
              <a:rPr lang="en-US"/>
              <a:t>Find out more information</a:t>
            </a:r>
          </a:p>
        </p:txBody>
      </p:sp>
      <p:sp>
        <p:nvSpPr>
          <p:cNvPr id="3" name="Content Placeholder 2">
            <a:extLst>
              <a:ext uri="{FF2B5EF4-FFF2-40B4-BE49-F238E27FC236}">
                <a16:creationId xmlns:a16="http://schemas.microsoft.com/office/drawing/2014/main" id="{8B2DF1B7-AC6D-4E1D-B86B-D0492CE7B3F6}"/>
              </a:ext>
            </a:extLst>
          </p:cNvPr>
          <p:cNvSpPr>
            <a:spLocks noGrp="1"/>
          </p:cNvSpPr>
          <p:nvPr>
            <p:ph idx="1"/>
          </p:nvPr>
        </p:nvSpPr>
        <p:spPr>
          <a:xfrm>
            <a:off x="838200" y="1268730"/>
            <a:ext cx="8728710" cy="4644219"/>
          </a:xfrm>
        </p:spPr>
        <p:txBody>
          <a:bodyPr>
            <a:normAutofit lnSpcReduction="10000"/>
          </a:bodyPr>
          <a:lstStyle/>
          <a:p>
            <a:r>
              <a:rPr lang="en-US" b="1"/>
              <a:t>Get </a:t>
            </a:r>
            <a:r>
              <a:rPr lang="en-US" b="1" err="1"/>
              <a:t>AlertSeattle</a:t>
            </a:r>
            <a:r>
              <a:rPr lang="en-US" b="1"/>
              <a:t> messages</a:t>
            </a:r>
          </a:p>
          <a:p>
            <a:pPr marL="457200" lvl="1" indent="0">
              <a:buNone/>
            </a:pPr>
            <a:r>
              <a:rPr lang="en-US"/>
              <a:t>Sign up online at alert.seattle.gov</a:t>
            </a:r>
          </a:p>
          <a:p>
            <a:r>
              <a:rPr lang="en-US" b="1"/>
              <a:t>Tune into local emergency radio stations</a:t>
            </a:r>
          </a:p>
          <a:p>
            <a:pPr marL="457200" lvl="1" indent="0">
              <a:buNone/>
            </a:pPr>
            <a:r>
              <a:rPr lang="en-US"/>
              <a:t>AM 710, AM 1000, FM 97.3, FM 97.7, and FM 94.4</a:t>
            </a:r>
          </a:p>
          <a:p>
            <a:r>
              <a:rPr lang="en-US" b="1"/>
              <a:t>Tune into local television</a:t>
            </a:r>
          </a:p>
          <a:p>
            <a:r>
              <a:rPr lang="en-US" b="1"/>
              <a:t>Follow city departments on social media </a:t>
            </a:r>
          </a:p>
          <a:p>
            <a:pPr marL="457200" lvl="1" indent="0">
              <a:buNone/>
            </a:pPr>
            <a:r>
              <a:rPr lang="en-US"/>
              <a:t>@</a:t>
            </a:r>
            <a:r>
              <a:rPr lang="en-US" err="1"/>
              <a:t>CityofSeattle</a:t>
            </a:r>
            <a:r>
              <a:rPr lang="en-US"/>
              <a:t>, @</a:t>
            </a:r>
            <a:r>
              <a:rPr lang="en-US" err="1"/>
              <a:t>oemseattle</a:t>
            </a:r>
            <a:r>
              <a:rPr lang="en-US"/>
              <a:t>, @</a:t>
            </a:r>
            <a:r>
              <a:rPr lang="en-US" err="1"/>
              <a:t>SeattlePD</a:t>
            </a:r>
            <a:r>
              <a:rPr lang="en-US"/>
              <a:t>, @</a:t>
            </a:r>
            <a:r>
              <a:rPr lang="en-US" err="1"/>
              <a:t>SeattleFire</a:t>
            </a:r>
            <a:r>
              <a:rPr lang="en-US"/>
              <a:t>, @</a:t>
            </a:r>
            <a:r>
              <a:rPr lang="en-US" err="1"/>
              <a:t>AlertSeattle</a:t>
            </a:r>
            <a:r>
              <a:rPr lang="en-US"/>
              <a:t>, @</a:t>
            </a:r>
            <a:r>
              <a:rPr lang="en-US" err="1"/>
              <a:t>SeattleDOT</a:t>
            </a:r>
            <a:r>
              <a:rPr lang="en-US"/>
              <a:t>, @</a:t>
            </a:r>
            <a:r>
              <a:rPr lang="en-US" err="1"/>
              <a:t>SeattleSPU</a:t>
            </a:r>
            <a:r>
              <a:rPr lang="en-US"/>
              <a:t>, @</a:t>
            </a:r>
            <a:r>
              <a:rPr lang="en-US" err="1"/>
              <a:t>SEAcitylight</a:t>
            </a:r>
            <a:endParaRPr lang="en-US"/>
          </a:p>
          <a:p>
            <a:r>
              <a:rPr lang="en-US" b="1"/>
              <a:t>Go to your nearest Community Emergency Hub</a:t>
            </a:r>
          </a:p>
        </p:txBody>
      </p:sp>
      <p:pic>
        <p:nvPicPr>
          <p:cNvPr id="4" name="Content Placeholder 4">
            <a:extLst>
              <a:ext uri="{FF2B5EF4-FFF2-40B4-BE49-F238E27FC236}">
                <a16:creationId xmlns:a16="http://schemas.microsoft.com/office/drawing/2014/main" id="{AB588584-8BE8-4390-8777-A577EC181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4923" y="864259"/>
            <a:ext cx="1348873" cy="1348873"/>
          </a:xfrm>
          <a:prstGeom prst="rect">
            <a:avLst/>
          </a:prstGeom>
        </p:spPr>
      </p:pic>
      <p:pic>
        <p:nvPicPr>
          <p:cNvPr id="5" name="Picture 4">
            <a:extLst>
              <a:ext uri="{FF2B5EF4-FFF2-40B4-BE49-F238E27FC236}">
                <a16:creationId xmlns:a16="http://schemas.microsoft.com/office/drawing/2014/main" id="{7CAD384D-802A-480A-BE54-2F0780DF84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2765" y="1864756"/>
            <a:ext cx="1213188" cy="1213188"/>
          </a:xfrm>
          <a:prstGeom prst="rect">
            <a:avLst/>
          </a:prstGeom>
        </p:spPr>
      </p:pic>
      <p:pic>
        <p:nvPicPr>
          <p:cNvPr id="6" name="Picture 5">
            <a:extLst>
              <a:ext uri="{FF2B5EF4-FFF2-40B4-BE49-F238E27FC236}">
                <a16:creationId xmlns:a16="http://schemas.microsoft.com/office/drawing/2014/main" id="{9E59EF72-CD14-40EE-B0CA-EC4B06E6F0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66910" y="3268989"/>
            <a:ext cx="1456886" cy="1456886"/>
          </a:xfrm>
          <a:prstGeom prst="rect">
            <a:avLst/>
          </a:prstGeom>
        </p:spPr>
      </p:pic>
      <p:pic>
        <p:nvPicPr>
          <p:cNvPr id="7" name="Picture 6">
            <a:extLst>
              <a:ext uri="{FF2B5EF4-FFF2-40B4-BE49-F238E27FC236}">
                <a16:creationId xmlns:a16="http://schemas.microsoft.com/office/drawing/2014/main" id="{BCE49AE3-1633-4328-B309-537AC6964A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0916" y="4456063"/>
            <a:ext cx="1456886" cy="1456886"/>
          </a:xfrm>
          <a:prstGeom prst="rect">
            <a:avLst/>
          </a:prstGeom>
        </p:spPr>
      </p:pic>
      <p:pic>
        <p:nvPicPr>
          <p:cNvPr id="8" name="Picture 7">
            <a:extLst>
              <a:ext uri="{FF2B5EF4-FFF2-40B4-BE49-F238E27FC236}">
                <a16:creationId xmlns:a16="http://schemas.microsoft.com/office/drawing/2014/main" id="{2631BF85-69CA-4CED-9F7D-699CAF26732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4922" y="2772824"/>
            <a:ext cx="1254763" cy="627382"/>
          </a:xfrm>
          <a:prstGeom prst="rect">
            <a:avLst/>
          </a:prstGeom>
        </p:spPr>
      </p:pic>
    </p:spTree>
    <p:extLst>
      <p:ext uri="{BB962C8B-B14F-4D97-AF65-F5344CB8AC3E}">
        <p14:creationId xmlns:p14="http://schemas.microsoft.com/office/powerpoint/2010/main" val="195015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60ED-967F-480B-AB63-EB7E924148B4}"/>
              </a:ext>
            </a:extLst>
          </p:cNvPr>
          <p:cNvSpPr>
            <a:spLocks noGrp="1"/>
          </p:cNvSpPr>
          <p:nvPr>
            <p:ph type="title"/>
          </p:nvPr>
        </p:nvSpPr>
        <p:spPr>
          <a:xfrm>
            <a:off x="762000" y="93199"/>
            <a:ext cx="10515600" cy="1325563"/>
          </a:xfrm>
        </p:spPr>
        <p:txBody>
          <a:bodyPr/>
          <a:lstStyle/>
          <a:p>
            <a:r>
              <a:rPr lang="en-US"/>
              <a:t>Other Regional Alerting Systems</a:t>
            </a:r>
          </a:p>
        </p:txBody>
      </p:sp>
      <p:sp>
        <p:nvSpPr>
          <p:cNvPr id="3" name="Content Placeholder 2">
            <a:extLst>
              <a:ext uri="{FF2B5EF4-FFF2-40B4-BE49-F238E27FC236}">
                <a16:creationId xmlns:a16="http://schemas.microsoft.com/office/drawing/2014/main" id="{57BC109E-D234-4460-8D29-04C36F174805}"/>
              </a:ext>
            </a:extLst>
          </p:cNvPr>
          <p:cNvSpPr>
            <a:spLocks noGrp="1"/>
          </p:cNvSpPr>
          <p:nvPr>
            <p:ph sz="half" idx="1"/>
          </p:nvPr>
        </p:nvSpPr>
        <p:spPr>
          <a:xfrm>
            <a:off x="762000" y="2286733"/>
            <a:ext cx="5181600" cy="4096698"/>
          </a:xfrm>
        </p:spPr>
        <p:txBody>
          <a:bodyPr vert="horz" lIns="91440" tIns="45720" rIns="91440" bIns="45720" rtlCol="0" anchor="t">
            <a:normAutofit/>
          </a:bodyPr>
          <a:lstStyle/>
          <a:p>
            <a:r>
              <a:rPr lang="en-US"/>
              <a:t>Alert King County</a:t>
            </a:r>
          </a:p>
          <a:p>
            <a:r>
              <a:rPr lang="en-US"/>
              <a:t>Pierce County Alert</a:t>
            </a:r>
          </a:p>
          <a:p>
            <a:r>
              <a:rPr lang="en-US"/>
              <a:t>Kitsap County Alert</a:t>
            </a:r>
          </a:p>
          <a:p>
            <a:r>
              <a:rPr lang="en-US" err="1"/>
              <a:t>SnoCo</a:t>
            </a:r>
            <a:r>
              <a:rPr lang="en-US"/>
              <a:t> Alerts</a:t>
            </a:r>
            <a:endParaRPr lang="en-US">
              <a:cs typeface="Calibri"/>
            </a:endParaRPr>
          </a:p>
        </p:txBody>
      </p:sp>
      <p:cxnSp>
        <p:nvCxnSpPr>
          <p:cNvPr id="6" name="Straight Connector 5">
            <a:extLst>
              <a:ext uri="{FF2B5EF4-FFF2-40B4-BE49-F238E27FC236}">
                <a16:creationId xmlns:a16="http://schemas.microsoft.com/office/drawing/2014/main" id="{D9BFBBAC-7F2B-45E1-AF80-EC32933E21AF}"/>
              </a:ext>
            </a:extLst>
          </p:cNvPr>
          <p:cNvCxnSpPr>
            <a:cxnSpLocks/>
          </p:cNvCxnSpPr>
          <p:nvPr/>
        </p:nvCxnSpPr>
        <p:spPr>
          <a:xfrm>
            <a:off x="5408246" y="1598458"/>
            <a:ext cx="0" cy="4323865"/>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F8D86D-3363-47BB-A1E1-9A67D328BBA2}"/>
              </a:ext>
            </a:extLst>
          </p:cNvPr>
          <p:cNvPicPr>
            <a:picLocks noChangeAspect="1"/>
          </p:cNvPicPr>
          <p:nvPr/>
        </p:nvPicPr>
        <p:blipFill rotWithShape="1">
          <a:blip r:embed="rId3"/>
          <a:srcRect l="-1012" b="8739"/>
          <a:stretch/>
        </p:blipFill>
        <p:spPr>
          <a:xfrm>
            <a:off x="6447692" y="4452313"/>
            <a:ext cx="4388337" cy="1532533"/>
          </a:xfrm>
          <a:prstGeom prst="rect">
            <a:avLst/>
          </a:prstGeom>
        </p:spPr>
      </p:pic>
      <p:sp>
        <p:nvSpPr>
          <p:cNvPr id="10" name="TextBox 9">
            <a:extLst>
              <a:ext uri="{FF2B5EF4-FFF2-40B4-BE49-F238E27FC236}">
                <a16:creationId xmlns:a16="http://schemas.microsoft.com/office/drawing/2014/main" id="{82CA5E70-1D15-4270-9F91-AC5A71D0FB99}"/>
              </a:ext>
            </a:extLst>
          </p:cNvPr>
          <p:cNvSpPr txBox="1"/>
          <p:nvPr/>
        </p:nvSpPr>
        <p:spPr>
          <a:xfrm>
            <a:off x="5744309" y="2026758"/>
            <a:ext cx="6260119" cy="2308324"/>
          </a:xfrm>
          <a:prstGeom prst="rect">
            <a:avLst/>
          </a:prstGeom>
          <a:noFill/>
        </p:spPr>
        <p:txBody>
          <a:bodyPr wrap="square" rtlCol="0">
            <a:spAutoFit/>
          </a:bodyPr>
          <a:lstStyle/>
          <a:p>
            <a:pPr marL="285750" indent="-285750">
              <a:buFont typeface="Arial" panose="020B0604020202020204" pitchFamily="34" charset="0"/>
              <a:buChar char="•"/>
            </a:pPr>
            <a:r>
              <a:rPr lang="en-US">
                <a:solidFill>
                  <a:schemeClr val="tx1">
                    <a:lumMod val="50000"/>
                  </a:schemeClr>
                </a:solidFill>
              </a:rPr>
              <a:t>Add key information about members of</a:t>
            </a:r>
            <a:br>
              <a:rPr lang="en-US">
                <a:solidFill>
                  <a:schemeClr val="tx1">
                    <a:lumMod val="50000"/>
                  </a:schemeClr>
                </a:solidFill>
              </a:rPr>
            </a:br>
            <a:r>
              <a:rPr lang="en-US">
                <a:solidFill>
                  <a:schemeClr val="tx1">
                    <a:lumMod val="50000"/>
                  </a:schemeClr>
                </a:solidFill>
              </a:rPr>
              <a:t>your household that would help in the event of an emergency.</a:t>
            </a:r>
          </a:p>
          <a:p>
            <a:pPr marL="285750" indent="-285750">
              <a:buFont typeface="Arial" panose="020B0604020202020204" pitchFamily="34" charset="0"/>
              <a:buChar char="•"/>
            </a:pPr>
            <a:r>
              <a:rPr lang="en-US">
                <a:solidFill>
                  <a:schemeClr val="tx1">
                    <a:lumMod val="50000"/>
                  </a:schemeClr>
                </a:solidFill>
              </a:rPr>
              <a:t>Give responders unique location info (door location, gate access etc.)</a:t>
            </a:r>
          </a:p>
          <a:p>
            <a:pPr marL="285750" indent="-285750">
              <a:buFont typeface="Arial" panose="020B0604020202020204" pitchFamily="34" charset="0"/>
              <a:buChar char="•"/>
            </a:pPr>
            <a:r>
              <a:rPr lang="en-US">
                <a:solidFill>
                  <a:schemeClr val="tx1">
                    <a:lumMod val="50000"/>
                  </a:schemeClr>
                </a:solidFill>
              </a:rPr>
              <a:t>Add as much or as little information about your vehicles, pets, service animals etc.</a:t>
            </a:r>
          </a:p>
          <a:p>
            <a:pPr marL="285750" indent="-285750">
              <a:buFont typeface="Arial" panose="020B0604020202020204" pitchFamily="34" charset="0"/>
              <a:buChar char="•"/>
            </a:pPr>
            <a:r>
              <a:rPr lang="en-US">
                <a:solidFill>
                  <a:schemeClr val="tx1">
                    <a:lumMod val="50000"/>
                  </a:schemeClr>
                </a:solidFill>
              </a:rPr>
              <a:t>Sign up for Alert Seattle through the Smart 911 app (must have Seattle address listed)</a:t>
            </a:r>
          </a:p>
        </p:txBody>
      </p:sp>
      <p:sp>
        <p:nvSpPr>
          <p:cNvPr id="11" name="TextBox 10">
            <a:extLst>
              <a:ext uri="{FF2B5EF4-FFF2-40B4-BE49-F238E27FC236}">
                <a16:creationId xmlns:a16="http://schemas.microsoft.com/office/drawing/2014/main" id="{8C4A500C-C6D9-430D-8122-3B86F6A36AC8}"/>
              </a:ext>
            </a:extLst>
          </p:cNvPr>
          <p:cNvSpPr txBox="1"/>
          <p:nvPr/>
        </p:nvSpPr>
        <p:spPr>
          <a:xfrm>
            <a:off x="6019800" y="1509417"/>
            <a:ext cx="2272143" cy="461665"/>
          </a:xfrm>
          <a:prstGeom prst="rect">
            <a:avLst/>
          </a:prstGeom>
          <a:noFill/>
        </p:spPr>
        <p:txBody>
          <a:bodyPr wrap="square" rtlCol="0">
            <a:spAutoFit/>
          </a:bodyPr>
          <a:lstStyle/>
          <a:p>
            <a:r>
              <a:rPr lang="en-US" sz="2400"/>
              <a:t>SMART 911</a:t>
            </a:r>
          </a:p>
        </p:txBody>
      </p:sp>
    </p:spTree>
    <p:extLst>
      <p:ext uri="{BB962C8B-B14F-4D97-AF65-F5344CB8AC3E}">
        <p14:creationId xmlns:p14="http://schemas.microsoft.com/office/powerpoint/2010/main" val="2414869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B75F-12C9-4E44-957F-6421B0685354}"/>
              </a:ext>
            </a:extLst>
          </p:cNvPr>
          <p:cNvSpPr>
            <a:spLocks noGrp="1"/>
          </p:cNvSpPr>
          <p:nvPr>
            <p:ph type="title"/>
          </p:nvPr>
        </p:nvSpPr>
        <p:spPr>
          <a:xfrm>
            <a:off x="838200" y="180398"/>
            <a:ext cx="10515600" cy="1325563"/>
          </a:xfrm>
        </p:spPr>
        <p:txBody>
          <a:bodyPr/>
          <a:lstStyle/>
          <a:p>
            <a:r>
              <a:rPr lang="en-US"/>
              <a:t>Preparing for Wildfire Smoke</a:t>
            </a:r>
          </a:p>
        </p:txBody>
      </p:sp>
      <p:sp>
        <p:nvSpPr>
          <p:cNvPr id="3" name="Content Placeholder 2">
            <a:extLst>
              <a:ext uri="{FF2B5EF4-FFF2-40B4-BE49-F238E27FC236}">
                <a16:creationId xmlns:a16="http://schemas.microsoft.com/office/drawing/2014/main" id="{F78DA12E-E517-466E-AAEA-A294A7CDC761}"/>
              </a:ext>
            </a:extLst>
          </p:cNvPr>
          <p:cNvSpPr>
            <a:spLocks noGrp="1"/>
          </p:cNvSpPr>
          <p:nvPr>
            <p:ph idx="1"/>
          </p:nvPr>
        </p:nvSpPr>
        <p:spPr>
          <a:xfrm>
            <a:off x="838200" y="1505961"/>
            <a:ext cx="6809509" cy="4087324"/>
          </a:xfrm>
        </p:spPr>
        <p:txBody>
          <a:bodyPr>
            <a:normAutofit fontScale="92500" lnSpcReduction="10000"/>
          </a:bodyPr>
          <a:lstStyle/>
          <a:p>
            <a:pPr marL="0" indent="0">
              <a:buNone/>
            </a:pPr>
            <a:r>
              <a:rPr lang="en-US" b="1" dirty="0"/>
              <a:t>Keep Indoor Air Clean</a:t>
            </a:r>
          </a:p>
          <a:p>
            <a:r>
              <a:rPr lang="en-US" sz="2600" dirty="0"/>
              <a:t>If you have an HVAC system, buy filters that have the highest designated filter rating (HEPA, High-Efficiency Particulate Air rating or MERV17-20) and run on “recirculate”</a:t>
            </a:r>
          </a:p>
          <a:p>
            <a:r>
              <a:rPr lang="en-US" sz="2600" dirty="0"/>
              <a:t>No Central Air? </a:t>
            </a:r>
          </a:p>
          <a:p>
            <a:pPr lvl="1"/>
            <a:r>
              <a:rPr lang="en-US" sz="2200" dirty="0"/>
              <a:t>Designate a room in your home to be a “clean room.” This room should have as few windows or doors as possible, or they should be closed, to keep smoke out. </a:t>
            </a:r>
          </a:p>
          <a:p>
            <a:pPr lvl="1"/>
            <a:r>
              <a:rPr lang="en-US" sz="2200" dirty="0"/>
              <a:t>Purchase a </a:t>
            </a:r>
            <a:r>
              <a:rPr lang="en-US" sz="2200" dirty="0">
                <a:hlinkClick r:id="rId3"/>
              </a:rPr>
              <a:t>portable air cleaner</a:t>
            </a:r>
            <a:endParaRPr lang="en-US" sz="2200" dirty="0"/>
          </a:p>
          <a:p>
            <a:pPr lvl="2"/>
            <a:r>
              <a:rPr lang="en-US" sz="1800" dirty="0"/>
              <a:t>Ensure appropriate clean air delivery rate (CDR) based on room size</a:t>
            </a:r>
          </a:p>
          <a:p>
            <a:pPr lvl="2"/>
            <a:r>
              <a:rPr lang="en-US" sz="1800" dirty="0">
                <a:hlinkClick r:id="rId4"/>
              </a:rPr>
              <a:t>Make sure it is a California Certified device</a:t>
            </a:r>
            <a:endParaRPr lang="en-US" sz="1800" dirty="0"/>
          </a:p>
        </p:txBody>
      </p:sp>
      <p:pic>
        <p:nvPicPr>
          <p:cNvPr id="4" name="Picture 3">
            <a:hlinkClick r:id="rId5"/>
            <a:extLst>
              <a:ext uri="{FF2B5EF4-FFF2-40B4-BE49-F238E27FC236}">
                <a16:creationId xmlns:a16="http://schemas.microsoft.com/office/drawing/2014/main" id="{A4F5C0BC-AFE9-4972-A8C1-5AC8663FE4A9}"/>
              </a:ext>
            </a:extLst>
          </p:cNvPr>
          <p:cNvPicPr>
            <a:picLocks noChangeAspect="1"/>
          </p:cNvPicPr>
          <p:nvPr/>
        </p:nvPicPr>
        <p:blipFill>
          <a:blip r:embed="rId6"/>
          <a:stretch>
            <a:fillRect/>
          </a:stretch>
        </p:blipFill>
        <p:spPr>
          <a:xfrm>
            <a:off x="7815766" y="564383"/>
            <a:ext cx="4138341" cy="5236165"/>
          </a:xfrm>
          <a:prstGeom prst="rect">
            <a:avLst/>
          </a:prstGeom>
        </p:spPr>
      </p:pic>
    </p:spTree>
    <p:extLst>
      <p:ext uri="{BB962C8B-B14F-4D97-AF65-F5344CB8AC3E}">
        <p14:creationId xmlns:p14="http://schemas.microsoft.com/office/powerpoint/2010/main" val="251734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F91D-A498-44ED-A56B-C78D13605F88}"/>
              </a:ext>
            </a:extLst>
          </p:cNvPr>
          <p:cNvSpPr>
            <a:spLocks noGrp="1"/>
          </p:cNvSpPr>
          <p:nvPr>
            <p:ph type="title"/>
          </p:nvPr>
        </p:nvSpPr>
        <p:spPr>
          <a:xfrm>
            <a:off x="838200" y="365126"/>
            <a:ext cx="10515600" cy="579926"/>
          </a:xfrm>
        </p:spPr>
        <p:txBody>
          <a:bodyPr>
            <a:normAutofit/>
          </a:bodyPr>
          <a:lstStyle/>
          <a:p>
            <a:r>
              <a:rPr lang="en-US" sz="3200"/>
              <a:t>Seattle’s top hazards…</a:t>
            </a:r>
          </a:p>
        </p:txBody>
      </p:sp>
      <p:sp>
        <p:nvSpPr>
          <p:cNvPr id="4" name="TextBox 3">
            <a:extLst>
              <a:ext uri="{FF2B5EF4-FFF2-40B4-BE49-F238E27FC236}">
                <a16:creationId xmlns:a16="http://schemas.microsoft.com/office/drawing/2014/main" id="{F01B82E8-29B3-49E7-B2E3-B60BC21C4E0C}"/>
              </a:ext>
            </a:extLst>
          </p:cNvPr>
          <p:cNvSpPr txBox="1"/>
          <p:nvPr/>
        </p:nvSpPr>
        <p:spPr>
          <a:xfrm>
            <a:off x="1227015" y="1292522"/>
            <a:ext cx="3610708" cy="4832092"/>
          </a:xfrm>
          <a:prstGeom prst="rect">
            <a:avLst/>
          </a:prstGeom>
          <a:noFill/>
        </p:spPr>
        <p:txBody>
          <a:bodyPr wrap="square" rtlCol="0">
            <a:spAutoFit/>
          </a:bodyPr>
          <a:lstStyle/>
          <a:p>
            <a:pPr marL="342900" indent="-342900">
              <a:buAutoNum type="arabicPeriod"/>
            </a:pPr>
            <a:r>
              <a:rPr lang="en-US" sz="2800">
                <a:solidFill>
                  <a:schemeClr val="tx1">
                    <a:lumMod val="50000"/>
                  </a:schemeClr>
                </a:solidFill>
              </a:rPr>
              <a:t>Earthquakes</a:t>
            </a:r>
          </a:p>
          <a:p>
            <a:pPr marL="342900" indent="-342900">
              <a:buAutoNum type="arabicPeriod"/>
            </a:pPr>
            <a:r>
              <a:rPr lang="en-US" sz="2800">
                <a:solidFill>
                  <a:schemeClr val="tx1">
                    <a:lumMod val="50000"/>
                  </a:schemeClr>
                </a:solidFill>
              </a:rPr>
              <a:t>Snow and Ice</a:t>
            </a:r>
          </a:p>
          <a:p>
            <a:pPr marL="342900" indent="-342900">
              <a:buAutoNum type="arabicPeriod"/>
            </a:pPr>
            <a:r>
              <a:rPr lang="en-US" sz="2800">
                <a:solidFill>
                  <a:schemeClr val="tx1">
                    <a:lumMod val="50000"/>
                  </a:schemeClr>
                </a:solidFill>
              </a:rPr>
              <a:t>Windstorms</a:t>
            </a:r>
          </a:p>
          <a:p>
            <a:pPr marL="342900" indent="-342900">
              <a:buAutoNum type="arabicPeriod"/>
            </a:pPr>
            <a:r>
              <a:rPr lang="en-US" sz="2800">
                <a:solidFill>
                  <a:schemeClr val="tx1">
                    <a:lumMod val="50000"/>
                  </a:schemeClr>
                </a:solidFill>
              </a:rPr>
              <a:t>Power Outages</a:t>
            </a:r>
          </a:p>
          <a:p>
            <a:pPr marL="342900" indent="-342900">
              <a:buAutoNum type="arabicPeriod"/>
            </a:pPr>
            <a:r>
              <a:rPr lang="en-US" sz="2800">
                <a:solidFill>
                  <a:schemeClr val="tx1">
                    <a:lumMod val="50000"/>
                  </a:schemeClr>
                </a:solidFill>
              </a:rPr>
              <a:t>Cyber Attacks</a:t>
            </a:r>
          </a:p>
          <a:p>
            <a:pPr marL="342900" indent="-342900">
              <a:buAutoNum type="arabicPeriod"/>
            </a:pPr>
            <a:r>
              <a:rPr lang="en-US" sz="2800">
                <a:solidFill>
                  <a:schemeClr val="tx1">
                    <a:lumMod val="50000"/>
                  </a:schemeClr>
                </a:solidFill>
              </a:rPr>
              <a:t>Landslides</a:t>
            </a:r>
          </a:p>
          <a:p>
            <a:pPr marL="342900" indent="-342900">
              <a:buAutoNum type="arabicPeriod"/>
            </a:pPr>
            <a:r>
              <a:rPr lang="en-US" sz="2800">
                <a:solidFill>
                  <a:schemeClr val="tx1">
                    <a:lumMod val="50000"/>
                  </a:schemeClr>
                </a:solidFill>
              </a:rPr>
              <a:t>Disease Outbreaks</a:t>
            </a:r>
          </a:p>
          <a:p>
            <a:pPr marL="342900" indent="-342900">
              <a:buAutoNum type="arabicPeriod"/>
            </a:pPr>
            <a:r>
              <a:rPr lang="en-US" sz="2800">
                <a:solidFill>
                  <a:schemeClr val="tx1">
                    <a:lumMod val="50000"/>
                  </a:schemeClr>
                </a:solidFill>
              </a:rPr>
              <a:t>Flooding</a:t>
            </a:r>
          </a:p>
          <a:p>
            <a:pPr marL="342900" indent="-342900">
              <a:buAutoNum type="arabicPeriod"/>
            </a:pPr>
            <a:r>
              <a:rPr lang="en-US" sz="2800">
                <a:solidFill>
                  <a:schemeClr val="tx1">
                    <a:lumMod val="50000"/>
                  </a:schemeClr>
                </a:solidFill>
              </a:rPr>
              <a:t>Excessive Heat</a:t>
            </a:r>
          </a:p>
          <a:p>
            <a:pPr marL="342900" indent="-342900">
              <a:buAutoNum type="arabicPeriod"/>
            </a:pPr>
            <a:endParaRPr lang="en-US" sz="2800"/>
          </a:p>
          <a:p>
            <a:pPr marL="342900" indent="-342900">
              <a:buAutoNum type="arabicPeriod"/>
            </a:pPr>
            <a:endParaRPr lang="en-US" sz="2800"/>
          </a:p>
        </p:txBody>
      </p:sp>
      <p:sp>
        <p:nvSpPr>
          <p:cNvPr id="5" name="TextBox 4">
            <a:extLst>
              <a:ext uri="{FF2B5EF4-FFF2-40B4-BE49-F238E27FC236}">
                <a16:creationId xmlns:a16="http://schemas.microsoft.com/office/drawing/2014/main" id="{4C5906D4-2A19-42B8-AD3D-9E95C20C6923}"/>
              </a:ext>
            </a:extLst>
          </p:cNvPr>
          <p:cNvSpPr txBox="1"/>
          <p:nvPr/>
        </p:nvSpPr>
        <p:spPr>
          <a:xfrm>
            <a:off x="6096000" y="518798"/>
            <a:ext cx="4024924" cy="5109091"/>
          </a:xfrm>
          <a:prstGeom prst="rect">
            <a:avLst/>
          </a:prstGeom>
          <a:noFill/>
        </p:spPr>
        <p:txBody>
          <a:bodyPr wrap="square" rtlCol="0">
            <a:spAutoFit/>
          </a:bodyPr>
          <a:lstStyle/>
          <a:p>
            <a:r>
              <a:rPr lang="en-US" sz="2800">
                <a:solidFill>
                  <a:schemeClr val="tx1">
                    <a:lumMod val="50000"/>
                  </a:schemeClr>
                </a:solidFill>
              </a:rPr>
              <a:t>10. Tsunamis/Seiches</a:t>
            </a:r>
          </a:p>
          <a:p>
            <a:r>
              <a:rPr lang="en-US" sz="2800">
                <a:solidFill>
                  <a:schemeClr val="tx1">
                    <a:lumMod val="50000"/>
                  </a:schemeClr>
                </a:solidFill>
              </a:rPr>
              <a:t>11. Infrastructure and Structural Failures</a:t>
            </a:r>
          </a:p>
          <a:p>
            <a:r>
              <a:rPr lang="en-US" sz="2800">
                <a:solidFill>
                  <a:schemeClr val="tx1">
                    <a:lumMod val="50000"/>
                  </a:schemeClr>
                </a:solidFill>
              </a:rPr>
              <a:t>12. Fires</a:t>
            </a:r>
          </a:p>
          <a:p>
            <a:r>
              <a:rPr lang="en-US" sz="2800">
                <a:solidFill>
                  <a:schemeClr val="tx1">
                    <a:lumMod val="50000"/>
                  </a:schemeClr>
                </a:solidFill>
              </a:rPr>
              <a:t>13. Transportation Incidents</a:t>
            </a:r>
          </a:p>
          <a:p>
            <a:r>
              <a:rPr lang="en-US" sz="2800">
                <a:solidFill>
                  <a:schemeClr val="tx1">
                    <a:lumMod val="50000"/>
                  </a:schemeClr>
                </a:solidFill>
              </a:rPr>
              <a:t>14. Water Shortages</a:t>
            </a:r>
          </a:p>
          <a:p>
            <a:r>
              <a:rPr lang="en-US" sz="2800">
                <a:solidFill>
                  <a:schemeClr val="tx1">
                    <a:lumMod val="50000"/>
                  </a:schemeClr>
                </a:solidFill>
              </a:rPr>
              <a:t>15. Social Unrest</a:t>
            </a:r>
          </a:p>
          <a:p>
            <a:r>
              <a:rPr lang="en-US" sz="2800">
                <a:solidFill>
                  <a:schemeClr val="tx1">
                    <a:lumMod val="50000"/>
                  </a:schemeClr>
                </a:solidFill>
              </a:rPr>
              <a:t>16. Attacks</a:t>
            </a:r>
          </a:p>
          <a:p>
            <a:r>
              <a:rPr lang="en-US" sz="2800">
                <a:solidFill>
                  <a:schemeClr val="tx1">
                    <a:lumMod val="50000"/>
                  </a:schemeClr>
                </a:solidFill>
              </a:rPr>
              <a:t>17. Hazmat Incidents</a:t>
            </a:r>
          </a:p>
          <a:p>
            <a:r>
              <a:rPr lang="en-US" sz="2800">
                <a:solidFill>
                  <a:schemeClr val="tx1">
                    <a:lumMod val="50000"/>
                  </a:schemeClr>
                </a:solidFill>
              </a:rPr>
              <a:t>18Volcanic Hazards</a:t>
            </a:r>
          </a:p>
          <a:p>
            <a:endParaRPr lang="en-US"/>
          </a:p>
        </p:txBody>
      </p:sp>
    </p:spTree>
    <p:extLst>
      <p:ext uri="{BB962C8B-B14F-4D97-AF65-F5344CB8AC3E}">
        <p14:creationId xmlns:p14="http://schemas.microsoft.com/office/powerpoint/2010/main" val="35554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Build a do-it-yourself air purifier for about $25">
            <a:hlinkClick r:id="" action="ppaction://media"/>
            <a:extLst>
              <a:ext uri="{FF2B5EF4-FFF2-40B4-BE49-F238E27FC236}">
                <a16:creationId xmlns:a16="http://schemas.microsoft.com/office/drawing/2014/main" id="{E73B84DE-2128-4746-9308-9383733AEC44}"/>
              </a:ext>
            </a:extLst>
          </p:cNvPr>
          <p:cNvPicPr>
            <a:picLocks noGrp="1" noRot="1" noChangeAspect="1"/>
          </p:cNvPicPr>
          <p:nvPr>
            <p:ph idx="1"/>
            <a:videoFile r:link="rId1"/>
          </p:nvPr>
        </p:nvPicPr>
        <p:blipFill>
          <a:blip r:embed="rId4"/>
          <a:stretch>
            <a:fillRect/>
          </a:stretch>
        </p:blipFill>
        <p:spPr>
          <a:xfrm>
            <a:off x="4374931" y="1767297"/>
            <a:ext cx="6978869" cy="3925424"/>
          </a:xfrm>
          <a:prstGeom prst="rect">
            <a:avLst/>
          </a:prstGeom>
        </p:spPr>
      </p:pic>
      <p:sp>
        <p:nvSpPr>
          <p:cNvPr id="2" name="Title 1">
            <a:extLst>
              <a:ext uri="{FF2B5EF4-FFF2-40B4-BE49-F238E27FC236}">
                <a16:creationId xmlns:a16="http://schemas.microsoft.com/office/drawing/2014/main" id="{E84B04ED-5E17-437F-B0DB-7913BB0EAFBE}"/>
              </a:ext>
            </a:extLst>
          </p:cNvPr>
          <p:cNvSpPr>
            <a:spLocks noGrp="1"/>
          </p:cNvSpPr>
          <p:nvPr>
            <p:ph type="title"/>
          </p:nvPr>
        </p:nvSpPr>
        <p:spPr/>
        <p:txBody>
          <a:bodyPr/>
          <a:lstStyle/>
          <a:p>
            <a:r>
              <a:rPr lang="en-US"/>
              <a:t>Preparing for Wildfire Smoke</a:t>
            </a:r>
            <a:br>
              <a:rPr lang="en-US"/>
            </a:br>
            <a:r>
              <a:rPr lang="en-US" sz="3200">
                <a:solidFill>
                  <a:schemeClr val="tx1"/>
                </a:solidFill>
              </a:rPr>
              <a:t>Do-it-yourself air cleaner</a:t>
            </a:r>
          </a:p>
        </p:txBody>
      </p:sp>
      <p:sp>
        <p:nvSpPr>
          <p:cNvPr id="5" name="Rectangle 4">
            <a:extLst>
              <a:ext uri="{FF2B5EF4-FFF2-40B4-BE49-F238E27FC236}">
                <a16:creationId xmlns:a16="http://schemas.microsoft.com/office/drawing/2014/main" id="{93698012-2C73-4A16-B30E-A53BC01AEC49}"/>
              </a:ext>
            </a:extLst>
          </p:cNvPr>
          <p:cNvSpPr/>
          <p:nvPr/>
        </p:nvSpPr>
        <p:spPr>
          <a:xfrm>
            <a:off x="387927" y="1969762"/>
            <a:ext cx="3454400" cy="1754326"/>
          </a:xfrm>
          <a:prstGeom prst="rect">
            <a:avLst/>
          </a:prstGeom>
        </p:spPr>
        <p:txBody>
          <a:bodyPr wrap="square">
            <a:spAutoFit/>
          </a:bodyPr>
          <a:lstStyle/>
          <a:p>
            <a:pPr>
              <a:buFont typeface="Arial" panose="020B0604020202020204" pitchFamily="34" charset="0"/>
              <a:buChar char="•"/>
            </a:pPr>
            <a:r>
              <a:rPr lang="en-US">
                <a:solidFill>
                  <a:srgbClr val="3F3F3F"/>
                </a:solidFill>
                <a:latin typeface="Arial" panose="020B0604020202020204" pitchFamily="34" charset="0"/>
              </a:rPr>
              <a:t>20" x 20" box fan ($20.00)</a:t>
            </a:r>
          </a:p>
          <a:p>
            <a:endParaRPr lang="en-US">
              <a:solidFill>
                <a:srgbClr val="3F3F3F"/>
              </a:solidFill>
              <a:latin typeface="Arial" panose="020B0604020202020204" pitchFamily="34" charset="0"/>
            </a:endParaRPr>
          </a:p>
          <a:p>
            <a:pPr>
              <a:buFont typeface="Arial" panose="020B0604020202020204" pitchFamily="34" charset="0"/>
              <a:buChar char="•"/>
            </a:pPr>
            <a:r>
              <a:rPr lang="en-US">
                <a:solidFill>
                  <a:srgbClr val="3F3F3F"/>
                </a:solidFill>
                <a:latin typeface="Arial" panose="020B0604020202020204" pitchFamily="34" charset="0"/>
              </a:rPr>
              <a:t>20" x 20" x 1" MERV 13 or FPR 10 filter ($20.00)</a:t>
            </a:r>
          </a:p>
          <a:p>
            <a:endParaRPr lang="en-US">
              <a:solidFill>
                <a:srgbClr val="3F3F3F"/>
              </a:solidFill>
              <a:latin typeface="Arial" panose="020B0604020202020204" pitchFamily="34" charset="0"/>
            </a:endParaRPr>
          </a:p>
          <a:p>
            <a:pPr>
              <a:buFont typeface="Arial" panose="020B0604020202020204" pitchFamily="34" charset="0"/>
              <a:buChar char="•"/>
            </a:pPr>
            <a:r>
              <a:rPr lang="en-US">
                <a:solidFill>
                  <a:srgbClr val="3F3F3F"/>
                </a:solidFill>
                <a:latin typeface="Arial" panose="020B0604020202020204" pitchFamily="34" charset="0"/>
              </a:rPr>
              <a:t> Tape</a:t>
            </a:r>
          </a:p>
        </p:txBody>
      </p:sp>
      <p:pic>
        <p:nvPicPr>
          <p:cNvPr id="6" name="Picture 5">
            <a:extLst>
              <a:ext uri="{FF2B5EF4-FFF2-40B4-BE49-F238E27FC236}">
                <a16:creationId xmlns:a16="http://schemas.microsoft.com/office/drawing/2014/main" id="{F51218B3-FCBA-44EA-AFD9-B8AF1038FF7C}"/>
              </a:ext>
            </a:extLst>
          </p:cNvPr>
          <p:cNvPicPr>
            <a:picLocks noChangeAspect="1"/>
          </p:cNvPicPr>
          <p:nvPr/>
        </p:nvPicPr>
        <p:blipFill>
          <a:blip r:embed="rId5"/>
          <a:stretch>
            <a:fillRect/>
          </a:stretch>
        </p:blipFill>
        <p:spPr>
          <a:xfrm>
            <a:off x="4374931" y="1590963"/>
            <a:ext cx="7439169" cy="4266250"/>
          </a:xfrm>
          <a:prstGeom prst="rect">
            <a:avLst/>
          </a:prstGeom>
        </p:spPr>
      </p:pic>
    </p:spTree>
    <p:extLst>
      <p:ext uri="{BB962C8B-B14F-4D97-AF65-F5344CB8AC3E}">
        <p14:creationId xmlns:p14="http://schemas.microsoft.com/office/powerpoint/2010/main" val="255188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md type="call" cmd="stop">
                                      <p:cBhvr>
                                        <p:cTn id="11" dur="1">
                                          <p:stCondLst>
                                            <p:cond delay="0"/>
                                          </p:stCondLst>
                                        </p:cTn>
                                        <p:tgtEl>
                                          <p:spTgt spid="8"/>
                                        </p:tgtEl>
                                      </p:cBhvr>
                                    </p:cmd>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9DD5-5E6C-4B35-85CF-C3639C754E78}"/>
              </a:ext>
            </a:extLst>
          </p:cNvPr>
          <p:cNvSpPr>
            <a:spLocks noGrp="1"/>
          </p:cNvSpPr>
          <p:nvPr>
            <p:ph type="title"/>
          </p:nvPr>
        </p:nvSpPr>
        <p:spPr>
          <a:xfrm>
            <a:off x="427173" y="152295"/>
            <a:ext cx="6490018" cy="818369"/>
          </a:xfrm>
        </p:spPr>
        <p:txBody>
          <a:bodyPr>
            <a:normAutofit fontScale="90000"/>
          </a:bodyPr>
          <a:lstStyle/>
          <a:p>
            <a:r>
              <a:rPr lang="en-US"/>
              <a:t>Connect with Neighbors Now</a:t>
            </a:r>
          </a:p>
        </p:txBody>
      </p:sp>
      <p:sp>
        <p:nvSpPr>
          <p:cNvPr id="4" name="Text Placeholder 3">
            <a:extLst>
              <a:ext uri="{FF2B5EF4-FFF2-40B4-BE49-F238E27FC236}">
                <a16:creationId xmlns:a16="http://schemas.microsoft.com/office/drawing/2014/main" id="{9A80AAE1-C3B6-4FD8-A5BD-8712DF931641}"/>
              </a:ext>
            </a:extLst>
          </p:cNvPr>
          <p:cNvSpPr>
            <a:spLocks noGrp="1"/>
          </p:cNvSpPr>
          <p:nvPr>
            <p:ph type="body" sz="half" idx="2"/>
          </p:nvPr>
        </p:nvSpPr>
        <p:spPr>
          <a:xfrm>
            <a:off x="536760" y="1295875"/>
            <a:ext cx="4855856" cy="2617471"/>
          </a:xfrm>
        </p:spPr>
        <p:txBody>
          <a:bodyPr>
            <a:normAutofit fontScale="85000" lnSpcReduction="20000"/>
          </a:bodyPr>
          <a:lstStyle/>
          <a:p>
            <a:endParaRPr lang="en-US" sz="700" b="1"/>
          </a:p>
          <a:p>
            <a:r>
              <a:rPr lang="en-US" b="1" u="sng"/>
              <a:t>Existing Tools and Resources</a:t>
            </a:r>
          </a:p>
          <a:p>
            <a:endParaRPr lang="en-US" b="1"/>
          </a:p>
          <a:p>
            <a:r>
              <a:rPr lang="en-US" b="1"/>
              <a:t>Community Emergency Hubs</a:t>
            </a:r>
            <a:br>
              <a:rPr lang="en-US" b="1"/>
            </a:br>
            <a:r>
              <a:rPr lang="en-US"/>
              <a:t>seattleemergencyhubs.org</a:t>
            </a:r>
          </a:p>
          <a:p>
            <a:endParaRPr lang="en-US" sz="700" b="1"/>
          </a:p>
          <a:p>
            <a:r>
              <a:rPr lang="en-US" b="1"/>
              <a:t>SNAP Groups</a:t>
            </a:r>
          </a:p>
          <a:p>
            <a:r>
              <a:rPr lang="en-US"/>
              <a:t>Seattle.gov/emergency/snap</a:t>
            </a:r>
          </a:p>
        </p:txBody>
      </p:sp>
      <p:pic>
        <p:nvPicPr>
          <p:cNvPr id="6" name="Picture 5" descr="NECN Blog for Neighborhood Emergency Preparedness in Seattle, WA">
            <a:hlinkClick r:id="rId3"/>
            <a:extLst>
              <a:ext uri="{FF2B5EF4-FFF2-40B4-BE49-F238E27FC236}">
                <a16:creationId xmlns:a16="http://schemas.microsoft.com/office/drawing/2014/main" id="{1F1B263E-0055-4C50-A9D8-9D510836B3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173" y="4504278"/>
            <a:ext cx="1995111" cy="12696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E969327-0935-483F-B04C-666AC0D2C2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0565" y="4731158"/>
            <a:ext cx="2787585" cy="1042737"/>
          </a:xfrm>
          <a:prstGeom prst="rect">
            <a:avLst/>
          </a:prstGeom>
        </p:spPr>
      </p:pic>
      <p:sp>
        <p:nvSpPr>
          <p:cNvPr id="8" name="TextBox 7">
            <a:extLst>
              <a:ext uri="{FF2B5EF4-FFF2-40B4-BE49-F238E27FC236}">
                <a16:creationId xmlns:a16="http://schemas.microsoft.com/office/drawing/2014/main" id="{FAE1DF99-335D-4864-B8B2-B9ADD3639AF8}"/>
              </a:ext>
            </a:extLst>
          </p:cNvPr>
          <p:cNvSpPr txBox="1"/>
          <p:nvPr/>
        </p:nvSpPr>
        <p:spPr>
          <a:xfrm>
            <a:off x="7180783" y="1154111"/>
            <a:ext cx="3071446" cy="830997"/>
          </a:xfrm>
          <a:prstGeom prst="rect">
            <a:avLst/>
          </a:prstGeom>
          <a:noFill/>
        </p:spPr>
        <p:txBody>
          <a:bodyPr wrap="square" rtlCol="0">
            <a:spAutoFit/>
          </a:bodyPr>
          <a:lstStyle/>
          <a:p>
            <a:r>
              <a:rPr lang="en-US" sz="2400" b="1" u="sng">
                <a:solidFill>
                  <a:schemeClr val="tx1">
                    <a:lumMod val="50000"/>
                  </a:schemeClr>
                </a:solidFill>
              </a:rPr>
              <a:t>COVID-19 Specific Resources</a:t>
            </a:r>
          </a:p>
        </p:txBody>
      </p:sp>
      <p:sp>
        <p:nvSpPr>
          <p:cNvPr id="9" name="TextBox 8">
            <a:extLst>
              <a:ext uri="{FF2B5EF4-FFF2-40B4-BE49-F238E27FC236}">
                <a16:creationId xmlns:a16="http://schemas.microsoft.com/office/drawing/2014/main" id="{8925147C-7364-49B7-BD61-61BF1836737B}"/>
              </a:ext>
            </a:extLst>
          </p:cNvPr>
          <p:cNvSpPr txBox="1"/>
          <p:nvPr/>
        </p:nvSpPr>
        <p:spPr>
          <a:xfrm>
            <a:off x="7180783" y="2068455"/>
            <a:ext cx="3214501" cy="1754326"/>
          </a:xfrm>
          <a:prstGeom prst="rect">
            <a:avLst/>
          </a:prstGeom>
          <a:noFill/>
        </p:spPr>
        <p:txBody>
          <a:bodyPr wrap="square" rtlCol="0">
            <a:spAutoFit/>
          </a:bodyPr>
          <a:lstStyle/>
          <a:p>
            <a:r>
              <a:rPr lang="en-US" err="1">
                <a:solidFill>
                  <a:schemeClr val="tx1">
                    <a:lumMod val="50000"/>
                  </a:schemeClr>
                </a:solidFill>
              </a:rPr>
              <a:t>NextDoor</a:t>
            </a:r>
            <a:r>
              <a:rPr lang="en-US">
                <a:solidFill>
                  <a:schemeClr val="tx1">
                    <a:lumMod val="50000"/>
                  </a:schemeClr>
                </a:solidFill>
              </a:rPr>
              <a:t> Help Map</a:t>
            </a:r>
          </a:p>
          <a:p>
            <a:endParaRPr lang="en-US">
              <a:solidFill>
                <a:schemeClr val="tx1">
                  <a:lumMod val="50000"/>
                </a:schemeClr>
              </a:solidFill>
            </a:endParaRPr>
          </a:p>
          <a:p>
            <a:r>
              <a:rPr lang="en-US">
                <a:solidFill>
                  <a:schemeClr val="tx1">
                    <a:lumMod val="50000"/>
                  </a:schemeClr>
                </a:solidFill>
              </a:rPr>
              <a:t>AARP Community Connections</a:t>
            </a:r>
          </a:p>
          <a:p>
            <a:endParaRPr lang="en-US"/>
          </a:p>
          <a:p>
            <a:r>
              <a:rPr lang="en-US">
                <a:solidFill>
                  <a:schemeClr val="tx1">
                    <a:lumMod val="50000"/>
                  </a:schemeClr>
                </a:solidFill>
              </a:rPr>
              <a:t>Many neighborhood based tools and sites</a:t>
            </a:r>
          </a:p>
        </p:txBody>
      </p:sp>
      <p:pic>
        <p:nvPicPr>
          <p:cNvPr id="3" name="Picture 2">
            <a:extLst>
              <a:ext uri="{FF2B5EF4-FFF2-40B4-BE49-F238E27FC236}">
                <a16:creationId xmlns:a16="http://schemas.microsoft.com/office/drawing/2014/main" id="{D08663A9-C0FB-48B6-8365-7F690C00CE5F}"/>
              </a:ext>
            </a:extLst>
          </p:cNvPr>
          <p:cNvPicPr>
            <a:picLocks noChangeAspect="1"/>
          </p:cNvPicPr>
          <p:nvPr/>
        </p:nvPicPr>
        <p:blipFill>
          <a:blip r:embed="rId6"/>
          <a:stretch>
            <a:fillRect/>
          </a:stretch>
        </p:blipFill>
        <p:spPr>
          <a:xfrm>
            <a:off x="7252310" y="381612"/>
            <a:ext cx="3071446" cy="5322277"/>
          </a:xfrm>
          <a:prstGeom prst="rect">
            <a:avLst/>
          </a:prstGeom>
          <a:ln>
            <a:solidFill>
              <a:schemeClr val="bg2">
                <a:lumMod val="10000"/>
              </a:schemeClr>
            </a:solidFill>
          </a:ln>
        </p:spPr>
      </p:pic>
    </p:spTree>
    <p:extLst>
      <p:ext uri="{BB962C8B-B14F-4D97-AF65-F5344CB8AC3E}">
        <p14:creationId xmlns:p14="http://schemas.microsoft.com/office/powerpoint/2010/main" val="243926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BDA2-DBB7-49DE-9249-C52E59F554B3}"/>
              </a:ext>
            </a:extLst>
          </p:cNvPr>
          <p:cNvSpPr>
            <a:spLocks noGrp="1"/>
          </p:cNvSpPr>
          <p:nvPr>
            <p:ph type="title"/>
          </p:nvPr>
        </p:nvSpPr>
        <p:spPr>
          <a:xfrm>
            <a:off x="157065" y="447870"/>
            <a:ext cx="2642118" cy="1325563"/>
          </a:xfrm>
        </p:spPr>
        <p:txBody>
          <a:bodyPr>
            <a:normAutofit fontScale="90000"/>
          </a:bodyPr>
          <a:lstStyle/>
          <a:p>
            <a:r>
              <a:rPr lang="en-US"/>
              <a:t>Safely Helping Neighbors</a:t>
            </a:r>
          </a:p>
        </p:txBody>
      </p:sp>
      <p:pic>
        <p:nvPicPr>
          <p:cNvPr id="5" name="Content Placeholder 4">
            <a:extLst>
              <a:ext uri="{FF2B5EF4-FFF2-40B4-BE49-F238E27FC236}">
                <a16:creationId xmlns:a16="http://schemas.microsoft.com/office/drawing/2014/main" id="{3C7932F5-F90C-4A8D-B2F8-9D06C7E38E79}"/>
              </a:ext>
            </a:extLst>
          </p:cNvPr>
          <p:cNvPicPr>
            <a:picLocks noGrp="1" noChangeAspect="1"/>
          </p:cNvPicPr>
          <p:nvPr>
            <p:ph sz="half" idx="1"/>
          </p:nvPr>
        </p:nvPicPr>
        <p:blipFill>
          <a:blip r:embed="rId3"/>
          <a:stretch>
            <a:fillRect/>
          </a:stretch>
        </p:blipFill>
        <p:spPr>
          <a:xfrm>
            <a:off x="2948474" y="172685"/>
            <a:ext cx="3974840" cy="5662002"/>
          </a:xfrm>
          <a:prstGeom prst="rect">
            <a:avLst/>
          </a:prstGeom>
          <a:ln>
            <a:solidFill>
              <a:schemeClr val="bg2">
                <a:lumMod val="10000"/>
              </a:schemeClr>
            </a:solidFill>
          </a:ln>
        </p:spPr>
      </p:pic>
      <p:pic>
        <p:nvPicPr>
          <p:cNvPr id="6" name="Content Placeholder 5">
            <a:extLst>
              <a:ext uri="{FF2B5EF4-FFF2-40B4-BE49-F238E27FC236}">
                <a16:creationId xmlns:a16="http://schemas.microsoft.com/office/drawing/2014/main" id="{561C24DF-6AF2-46A7-B333-AF60B7D77FB8}"/>
              </a:ext>
            </a:extLst>
          </p:cNvPr>
          <p:cNvPicPr>
            <a:picLocks noGrp="1" noChangeAspect="1"/>
          </p:cNvPicPr>
          <p:nvPr>
            <p:ph sz="half" idx="2"/>
          </p:nvPr>
        </p:nvPicPr>
        <p:blipFill>
          <a:blip r:embed="rId4"/>
          <a:stretch>
            <a:fillRect/>
          </a:stretch>
        </p:blipFill>
        <p:spPr>
          <a:xfrm>
            <a:off x="7378959" y="172685"/>
            <a:ext cx="4017973" cy="5633742"/>
          </a:xfrm>
          <a:prstGeom prst="rect">
            <a:avLst/>
          </a:prstGeom>
          <a:ln>
            <a:solidFill>
              <a:schemeClr val="bg2">
                <a:lumMod val="10000"/>
              </a:schemeClr>
            </a:solidFill>
          </a:ln>
        </p:spPr>
      </p:pic>
    </p:spTree>
    <p:extLst>
      <p:ext uri="{BB962C8B-B14F-4D97-AF65-F5344CB8AC3E}">
        <p14:creationId xmlns:p14="http://schemas.microsoft.com/office/powerpoint/2010/main" val="3625326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70EA-742B-4AE9-B80B-FA38D134F5E3}"/>
              </a:ext>
            </a:extLst>
          </p:cNvPr>
          <p:cNvSpPr>
            <a:spLocks noGrp="1"/>
          </p:cNvSpPr>
          <p:nvPr>
            <p:ph type="title"/>
          </p:nvPr>
        </p:nvSpPr>
        <p:spPr/>
        <p:txBody>
          <a:bodyPr/>
          <a:lstStyle/>
          <a:p>
            <a:r>
              <a:rPr lang="en-US"/>
              <a:t>COVID-19 Information</a:t>
            </a:r>
          </a:p>
        </p:txBody>
      </p:sp>
      <p:sp>
        <p:nvSpPr>
          <p:cNvPr id="3" name="Content Placeholder 2">
            <a:extLst>
              <a:ext uri="{FF2B5EF4-FFF2-40B4-BE49-F238E27FC236}">
                <a16:creationId xmlns:a16="http://schemas.microsoft.com/office/drawing/2014/main" id="{738EFFF1-013F-4C7C-978D-6D97D1064FED}"/>
              </a:ext>
            </a:extLst>
          </p:cNvPr>
          <p:cNvSpPr>
            <a:spLocks noGrp="1"/>
          </p:cNvSpPr>
          <p:nvPr>
            <p:ph idx="1"/>
          </p:nvPr>
        </p:nvSpPr>
        <p:spPr>
          <a:xfrm>
            <a:off x="838200" y="1559902"/>
            <a:ext cx="11150600" cy="4087324"/>
          </a:xfrm>
        </p:spPr>
        <p:txBody>
          <a:bodyPr vert="horz" lIns="91440" tIns="45720" rIns="91440" bIns="45720" rtlCol="0" anchor="t">
            <a:normAutofit fontScale="70000" lnSpcReduction="20000"/>
          </a:bodyPr>
          <a:lstStyle/>
          <a:p>
            <a:pPr>
              <a:lnSpc>
                <a:spcPct val="160000"/>
              </a:lnSpc>
            </a:pPr>
            <a:r>
              <a:rPr lang="en-US"/>
              <a:t>Center’s for Disease Control: </a:t>
            </a:r>
            <a:r>
              <a:rPr lang="en-US">
                <a:hlinkClick r:id="rId3"/>
              </a:rPr>
              <a:t>https://www.cdc.gov/coronavirus/2019-ncov/</a:t>
            </a:r>
            <a:endParaRPr lang="en-US"/>
          </a:p>
          <a:p>
            <a:pPr>
              <a:lnSpc>
                <a:spcPct val="160000"/>
              </a:lnSpc>
            </a:pPr>
            <a:r>
              <a:rPr lang="en-US"/>
              <a:t>WA State Dept. of Health </a:t>
            </a:r>
            <a:r>
              <a:rPr lang="en-US">
                <a:hlinkClick r:id="rId4"/>
              </a:rPr>
              <a:t>https://www.doh.wa.gov/emergencies/coronavirus</a:t>
            </a:r>
            <a:endParaRPr lang="en-US"/>
          </a:p>
          <a:p>
            <a:pPr>
              <a:lnSpc>
                <a:spcPct val="160000"/>
              </a:lnSpc>
            </a:pPr>
            <a:r>
              <a:rPr lang="en-US"/>
              <a:t>Public Health Seattle &amp; King County </a:t>
            </a:r>
            <a:r>
              <a:rPr lang="en-US">
                <a:hlinkClick r:id="rId5"/>
              </a:rPr>
              <a:t>https://www.kingcounty.gov/depts/health/covid-19</a:t>
            </a:r>
            <a:endParaRPr lang="en-US"/>
          </a:p>
          <a:p>
            <a:pPr>
              <a:lnSpc>
                <a:spcPct val="160000"/>
              </a:lnSpc>
            </a:pPr>
            <a:r>
              <a:rPr lang="en-US"/>
              <a:t>City of Seattle </a:t>
            </a:r>
            <a:r>
              <a:rPr lang="en-US">
                <a:hlinkClick r:id="rId6"/>
              </a:rPr>
              <a:t>http://www.seattle.gov/mayor/covid-19</a:t>
            </a:r>
            <a:endParaRPr lang="en-US"/>
          </a:p>
          <a:p>
            <a:pPr>
              <a:lnSpc>
                <a:spcPct val="160000"/>
              </a:lnSpc>
            </a:pPr>
            <a:r>
              <a:rPr lang="en-US"/>
              <a:t>Text “</a:t>
            </a:r>
            <a:r>
              <a:rPr lang="en-US" b="1"/>
              <a:t>COVIDSEATTLE</a:t>
            </a:r>
            <a:r>
              <a:rPr lang="en-US"/>
              <a:t>” to </a:t>
            </a:r>
            <a:r>
              <a:rPr lang="en-US" b="1"/>
              <a:t>67283</a:t>
            </a:r>
            <a:r>
              <a:rPr lang="en-US"/>
              <a:t> to receive updates via Alert Seattle</a:t>
            </a:r>
            <a:endParaRPr lang="en-US">
              <a:cs typeface="Calibri"/>
            </a:endParaRPr>
          </a:p>
          <a:p>
            <a:pPr>
              <a:lnSpc>
                <a:spcPct val="160000"/>
              </a:lnSpc>
            </a:pPr>
            <a:r>
              <a:rPr lang="en-US"/>
              <a:t>Sign up for Public Health COVID-19 email updates </a:t>
            </a:r>
            <a:r>
              <a:rPr lang="en-US">
                <a:hlinkClick r:id="rId7"/>
              </a:rPr>
              <a:t>https://public.govdelivery.com/accounts/WAKING/subscriber/new?topic_id=WAKING_1386</a:t>
            </a:r>
            <a:endParaRPr lang="en-US"/>
          </a:p>
        </p:txBody>
      </p:sp>
    </p:spTree>
    <p:extLst>
      <p:ext uri="{BB962C8B-B14F-4D97-AF65-F5344CB8AC3E}">
        <p14:creationId xmlns:p14="http://schemas.microsoft.com/office/powerpoint/2010/main" val="63653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6263F0A-A43E-4D4F-8BCC-9F6252F6261B}"/>
              </a:ext>
            </a:extLst>
          </p:cNvPr>
          <p:cNvPicPr>
            <a:picLocks noGrp="1" noChangeAspect="1"/>
          </p:cNvPicPr>
          <p:nvPr>
            <p:ph sz="half" idx="2"/>
          </p:nvPr>
        </p:nvPicPr>
        <p:blipFill rotWithShape="1">
          <a:blip r:embed="rId3"/>
          <a:srcRect b="15730"/>
          <a:stretch/>
        </p:blipFill>
        <p:spPr>
          <a:xfrm>
            <a:off x="-1" y="10"/>
            <a:ext cx="12192000" cy="6857990"/>
          </a:xfrm>
          <a:prstGeom prst="rect">
            <a:avLst/>
          </a:prstGeom>
        </p:spPr>
      </p:pic>
      <p:sp>
        <p:nvSpPr>
          <p:cNvPr id="4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EC3D8531-C51C-43C2-B34D-A37F4E464754}"/>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solidFill>
                  <a:schemeClr val="tx1"/>
                </a:solidFill>
              </a:rPr>
              <a:t>Build a Kit</a:t>
            </a:r>
          </a:p>
        </p:txBody>
      </p:sp>
      <p:cxnSp>
        <p:nvCxnSpPr>
          <p:cNvPr id="43" name="Straight Connector 1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725E16-6F46-49AB-9E97-02FD78A66BAC}"/>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r>
              <a:rPr lang="en-US" sz="1800">
                <a:solidFill>
                  <a:schemeClr val="tx1"/>
                </a:solidFill>
              </a:rPr>
              <a:t>Be prepared to be on your own for 14 days. </a:t>
            </a:r>
            <a:br>
              <a:rPr lang="en-US" sz="1800">
                <a:solidFill>
                  <a:schemeClr val="tx1"/>
                </a:solidFill>
              </a:rPr>
            </a:br>
            <a:endParaRPr lang="en-US" sz="1800">
              <a:solidFill>
                <a:schemeClr val="tx1"/>
              </a:solidFill>
            </a:endParaRPr>
          </a:p>
          <a:p>
            <a:r>
              <a:rPr lang="en-US" sz="1800">
                <a:solidFill>
                  <a:schemeClr val="tx1"/>
                </a:solidFill>
              </a:rPr>
              <a:t>Think about what you use on a daily basis, and include those items in your kit</a:t>
            </a:r>
            <a:br>
              <a:rPr lang="en-US" sz="1800">
                <a:solidFill>
                  <a:schemeClr val="tx1"/>
                </a:solidFill>
              </a:rPr>
            </a:br>
            <a:endParaRPr lang="en-US" sz="1800">
              <a:solidFill>
                <a:schemeClr val="tx1"/>
              </a:solidFill>
            </a:endParaRPr>
          </a:p>
          <a:p>
            <a:r>
              <a:rPr lang="en-US" sz="1800">
                <a:solidFill>
                  <a:schemeClr val="tx1"/>
                </a:solidFill>
              </a:rPr>
              <a:t>Have a kit in your car and at work</a:t>
            </a:r>
          </a:p>
        </p:txBody>
      </p:sp>
    </p:spTree>
    <p:extLst>
      <p:ext uri="{BB962C8B-B14F-4D97-AF65-F5344CB8AC3E}">
        <p14:creationId xmlns:p14="http://schemas.microsoft.com/office/powerpoint/2010/main" val="113507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378512-AF54-4F84-9BAF-A5B8FCAF9471}"/>
              </a:ext>
            </a:extLst>
          </p:cNvPr>
          <p:cNvSpPr>
            <a:spLocks noGrp="1"/>
          </p:cNvSpPr>
          <p:nvPr>
            <p:ph type="title"/>
          </p:nvPr>
        </p:nvSpPr>
        <p:spPr>
          <a:xfrm>
            <a:off x="200025" y="289718"/>
            <a:ext cx="7019925" cy="1325563"/>
          </a:xfrm>
        </p:spPr>
        <p:txBody>
          <a:bodyPr/>
          <a:lstStyle/>
          <a:p>
            <a:r>
              <a:rPr lang="en-US"/>
              <a:t>COVID-19 Preparedness Reminders</a:t>
            </a:r>
          </a:p>
        </p:txBody>
      </p:sp>
      <p:pic>
        <p:nvPicPr>
          <p:cNvPr id="6" name="Picture 5">
            <a:extLst>
              <a:ext uri="{FF2B5EF4-FFF2-40B4-BE49-F238E27FC236}">
                <a16:creationId xmlns:a16="http://schemas.microsoft.com/office/drawing/2014/main" id="{AE76C193-3684-48D9-B1CB-E448E3868A62}"/>
              </a:ext>
            </a:extLst>
          </p:cNvPr>
          <p:cNvPicPr>
            <a:picLocks noChangeAspect="1"/>
          </p:cNvPicPr>
          <p:nvPr/>
        </p:nvPicPr>
        <p:blipFill>
          <a:blip r:embed="rId2"/>
          <a:stretch>
            <a:fillRect/>
          </a:stretch>
        </p:blipFill>
        <p:spPr>
          <a:xfrm>
            <a:off x="7550106" y="104775"/>
            <a:ext cx="4545811" cy="5867400"/>
          </a:xfrm>
          <a:prstGeom prst="rect">
            <a:avLst/>
          </a:prstGeom>
          <a:ln>
            <a:solidFill>
              <a:schemeClr val="tx1">
                <a:lumMod val="50000"/>
              </a:schemeClr>
            </a:solidFill>
          </a:ln>
        </p:spPr>
      </p:pic>
      <p:sp>
        <p:nvSpPr>
          <p:cNvPr id="7" name="TextBox 6">
            <a:extLst>
              <a:ext uri="{FF2B5EF4-FFF2-40B4-BE49-F238E27FC236}">
                <a16:creationId xmlns:a16="http://schemas.microsoft.com/office/drawing/2014/main" id="{8BBE30E1-F1DA-4C31-BB55-101583450EEA}"/>
              </a:ext>
            </a:extLst>
          </p:cNvPr>
          <p:cNvSpPr txBox="1"/>
          <p:nvPr/>
        </p:nvSpPr>
        <p:spPr>
          <a:xfrm>
            <a:off x="371475" y="1895475"/>
            <a:ext cx="6696075"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2">
                    <a:lumMod val="10000"/>
                  </a:schemeClr>
                </a:solidFill>
              </a:rPr>
              <a:t>Wear a face covering </a:t>
            </a:r>
          </a:p>
          <a:p>
            <a:pPr marL="285750" indent="-285750">
              <a:buFont typeface="Arial" panose="020B0604020202020204" pitchFamily="34" charset="0"/>
              <a:buChar char="•"/>
            </a:pPr>
            <a:r>
              <a:rPr lang="en-US" dirty="0">
                <a:solidFill>
                  <a:schemeClr val="bg2">
                    <a:lumMod val="10000"/>
                  </a:schemeClr>
                </a:solidFill>
              </a:rPr>
              <a:t>Wash hands frequently</a:t>
            </a:r>
          </a:p>
          <a:p>
            <a:pPr marL="285750" indent="-285750">
              <a:buFont typeface="Arial" panose="020B0604020202020204" pitchFamily="34" charset="0"/>
              <a:buChar char="•"/>
            </a:pPr>
            <a:r>
              <a:rPr lang="en-US" dirty="0">
                <a:solidFill>
                  <a:schemeClr val="bg2">
                    <a:lumMod val="10000"/>
                  </a:schemeClr>
                </a:solidFill>
              </a:rPr>
              <a:t>Maintain social distancing of 6ft or more</a:t>
            </a:r>
          </a:p>
          <a:p>
            <a:pPr marL="285750" indent="-285750">
              <a:buFont typeface="Arial" panose="020B0604020202020204" pitchFamily="34" charset="0"/>
              <a:buChar char="•"/>
            </a:pPr>
            <a:r>
              <a:rPr lang="en-US" dirty="0">
                <a:solidFill>
                  <a:schemeClr val="bg2">
                    <a:lumMod val="10000"/>
                  </a:schemeClr>
                </a:solidFill>
              </a:rPr>
              <a:t> If you are experiencing symptoms, get tested: </a:t>
            </a:r>
          </a:p>
          <a:p>
            <a:r>
              <a:rPr lang="en-US" dirty="0">
                <a:solidFill>
                  <a:schemeClr val="bg2">
                    <a:lumMod val="10000"/>
                  </a:schemeClr>
                </a:solidFill>
              </a:rPr>
              <a:t>	- </a:t>
            </a:r>
            <a:r>
              <a:rPr lang="en-US" sz="1200" dirty="0">
                <a:solidFill>
                  <a:schemeClr val="bg2">
                    <a:lumMod val="10000"/>
                  </a:schemeClr>
                </a:solidFill>
              </a:rPr>
              <a:t>Fever or chills</a:t>
            </a:r>
          </a:p>
          <a:p>
            <a:r>
              <a:rPr lang="en-US" sz="1200" dirty="0">
                <a:solidFill>
                  <a:schemeClr val="bg2">
                    <a:lumMod val="10000"/>
                  </a:schemeClr>
                </a:solidFill>
              </a:rPr>
              <a:t>	- Cough</a:t>
            </a:r>
          </a:p>
          <a:p>
            <a:r>
              <a:rPr lang="en-US" sz="1200" dirty="0">
                <a:solidFill>
                  <a:schemeClr val="bg2">
                    <a:lumMod val="10000"/>
                  </a:schemeClr>
                </a:solidFill>
              </a:rPr>
              <a:t>	- Shortness of breath, difficulty breathing</a:t>
            </a:r>
          </a:p>
          <a:p>
            <a:r>
              <a:rPr lang="en-US" sz="1200" dirty="0">
                <a:solidFill>
                  <a:schemeClr val="bg2">
                    <a:lumMod val="10000"/>
                  </a:schemeClr>
                </a:solidFill>
              </a:rPr>
              <a:t>	- Fatigue</a:t>
            </a:r>
          </a:p>
          <a:p>
            <a:r>
              <a:rPr lang="en-US" sz="1200" dirty="0">
                <a:solidFill>
                  <a:schemeClr val="bg2">
                    <a:lumMod val="10000"/>
                  </a:schemeClr>
                </a:solidFill>
              </a:rPr>
              <a:t>	- Muscle or body aches, headache</a:t>
            </a:r>
          </a:p>
          <a:p>
            <a:pPr lvl="1"/>
            <a:r>
              <a:rPr lang="en-US" sz="1200" dirty="0">
                <a:solidFill>
                  <a:schemeClr val="bg2">
                    <a:lumMod val="10000"/>
                  </a:schemeClr>
                </a:solidFill>
              </a:rPr>
              <a:t>	- Loss of taste or smell</a:t>
            </a:r>
          </a:p>
          <a:p>
            <a:r>
              <a:rPr lang="en-US" sz="1200" dirty="0">
                <a:solidFill>
                  <a:schemeClr val="bg2">
                    <a:lumMod val="10000"/>
                  </a:schemeClr>
                </a:solidFill>
              </a:rPr>
              <a:t>	- Sore throat</a:t>
            </a:r>
          </a:p>
          <a:p>
            <a:r>
              <a:rPr lang="en-US" sz="1200" dirty="0">
                <a:solidFill>
                  <a:schemeClr val="bg2">
                    <a:lumMod val="10000"/>
                  </a:schemeClr>
                </a:solidFill>
              </a:rPr>
              <a:t>	- Congestion or runny nose</a:t>
            </a:r>
          </a:p>
          <a:p>
            <a:r>
              <a:rPr lang="en-US" sz="1200" dirty="0">
                <a:solidFill>
                  <a:schemeClr val="bg2">
                    <a:lumMod val="10000"/>
                  </a:schemeClr>
                </a:solidFill>
              </a:rPr>
              <a:t>	- Nausea or vomiting</a:t>
            </a:r>
          </a:p>
          <a:p>
            <a:r>
              <a:rPr lang="en-US" sz="1200" dirty="0">
                <a:solidFill>
                  <a:schemeClr val="bg2">
                    <a:lumMod val="10000"/>
                  </a:schemeClr>
                </a:solidFill>
              </a:rPr>
              <a:t>	- Diarrhea</a:t>
            </a:r>
          </a:p>
          <a:p>
            <a:r>
              <a:rPr lang="en-US" dirty="0">
                <a:solidFill>
                  <a:schemeClr val="bg2">
                    <a:lumMod val="10000"/>
                  </a:schemeClr>
                </a:solidFill>
              </a:rPr>
              <a:t>	</a:t>
            </a:r>
            <a:r>
              <a:rPr lang="en-US" dirty="0"/>
              <a:t>	</a:t>
            </a:r>
            <a:endParaRPr lang="en-US" dirty="0">
              <a:solidFill>
                <a:schemeClr val="bg2">
                  <a:lumMod val="10000"/>
                </a:schemeClr>
              </a:solidFill>
            </a:endParaRPr>
          </a:p>
          <a:p>
            <a:pPr marL="285750" indent="-285750">
              <a:buFont typeface="Arial" panose="020B0604020202020204" pitchFamily="34" charset="0"/>
              <a:buChar char="•"/>
            </a:pPr>
            <a:r>
              <a:rPr lang="en-US" dirty="0">
                <a:solidFill>
                  <a:schemeClr val="bg2">
                    <a:lumMod val="10000"/>
                  </a:schemeClr>
                </a:solidFill>
              </a:rPr>
              <a:t>FREE Testing sites in King County: </a:t>
            </a:r>
            <a:r>
              <a:rPr lang="en-US" dirty="0">
                <a:hlinkClick r:id="rId3"/>
              </a:rPr>
              <a:t>http://www.seattle.gov/mayor/covid-19/covid-19-testing</a:t>
            </a:r>
            <a:endParaRPr lang="en-US" dirty="0">
              <a:solidFill>
                <a:schemeClr val="bg2">
                  <a:lumMod val="10000"/>
                </a:schemeClr>
              </a:solidFill>
            </a:endParaRPr>
          </a:p>
          <a:p>
            <a:pPr marL="742950" lvl="1" indent="-285750">
              <a:buFont typeface="Arial" panose="020B0604020202020204" pitchFamily="34" charset="0"/>
              <a:buChar char="•"/>
            </a:pPr>
            <a:endParaRPr lang="en-US" dirty="0">
              <a:solidFill>
                <a:schemeClr val="bg2">
                  <a:lumMod val="10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8555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5C81-059D-44B0-A174-33CB8F40C3DA}"/>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1C859F70-9108-46BF-8555-FB11DC8FA614}"/>
              </a:ext>
            </a:extLst>
          </p:cNvPr>
          <p:cNvSpPr>
            <a:spLocks noGrp="1"/>
          </p:cNvSpPr>
          <p:nvPr>
            <p:ph idx="1"/>
          </p:nvPr>
        </p:nvSpPr>
        <p:spPr/>
        <p:txBody>
          <a:bodyPr/>
          <a:lstStyle/>
          <a:p>
            <a:pPr marL="0" indent="0">
              <a:buNone/>
            </a:pPr>
            <a:r>
              <a:rPr lang="en-US"/>
              <a:t>Thank you for attending- you’ll be happy you prepared ahead of time when the next disaster strikes!</a:t>
            </a:r>
          </a:p>
        </p:txBody>
      </p:sp>
      <p:pic>
        <p:nvPicPr>
          <p:cNvPr id="4" name="Picture 3">
            <a:extLst>
              <a:ext uri="{FF2B5EF4-FFF2-40B4-BE49-F238E27FC236}">
                <a16:creationId xmlns:a16="http://schemas.microsoft.com/office/drawing/2014/main" id="{4A68DF8C-73E6-4DDC-8C28-28B31FFED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642" y="3361588"/>
            <a:ext cx="6368716" cy="1761560"/>
          </a:xfrm>
          <a:prstGeom prst="rect">
            <a:avLst/>
          </a:prstGeom>
        </p:spPr>
      </p:pic>
    </p:spTree>
    <p:extLst>
      <p:ext uri="{BB962C8B-B14F-4D97-AF65-F5344CB8AC3E}">
        <p14:creationId xmlns:p14="http://schemas.microsoft.com/office/powerpoint/2010/main" val="331293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8C90-7F3E-4FEE-82E7-9DEBDF930B9F}"/>
              </a:ext>
            </a:extLst>
          </p:cNvPr>
          <p:cNvSpPr>
            <a:spLocks noGrp="1"/>
          </p:cNvSpPr>
          <p:nvPr>
            <p:ph type="title"/>
          </p:nvPr>
        </p:nvSpPr>
        <p:spPr>
          <a:xfrm>
            <a:off x="838200" y="365126"/>
            <a:ext cx="10515600" cy="766444"/>
          </a:xfrm>
        </p:spPr>
        <p:txBody>
          <a:bodyPr>
            <a:normAutofit/>
          </a:bodyPr>
          <a:lstStyle/>
          <a:p>
            <a:r>
              <a:rPr lang="en-US" sz="3600"/>
              <a:t>COVID-19: Current Situation</a:t>
            </a:r>
          </a:p>
        </p:txBody>
      </p:sp>
      <p:sp>
        <p:nvSpPr>
          <p:cNvPr id="4" name="Content Placeholder 3">
            <a:extLst>
              <a:ext uri="{FF2B5EF4-FFF2-40B4-BE49-F238E27FC236}">
                <a16:creationId xmlns:a16="http://schemas.microsoft.com/office/drawing/2014/main" id="{78941E05-3EE8-41D6-A3A6-451E25ECA928}"/>
              </a:ext>
            </a:extLst>
          </p:cNvPr>
          <p:cNvSpPr>
            <a:spLocks noGrp="1"/>
          </p:cNvSpPr>
          <p:nvPr>
            <p:ph sz="half" idx="1"/>
          </p:nvPr>
        </p:nvSpPr>
        <p:spPr>
          <a:xfrm>
            <a:off x="7546508" y="1409577"/>
            <a:ext cx="4102389" cy="4096698"/>
          </a:xfrm>
        </p:spPr>
        <p:txBody>
          <a:bodyPr>
            <a:normAutofit fontScale="92500"/>
          </a:bodyPr>
          <a:lstStyle/>
          <a:p>
            <a:r>
              <a:rPr lang="en-US" sz="2400" dirty="0"/>
              <a:t>Strongly encouraged, but not required to stay home unless engaging in Phase 2 permissible activities </a:t>
            </a:r>
          </a:p>
          <a:p>
            <a:r>
              <a:rPr lang="en-US" sz="2400" dirty="0"/>
              <a:t>Recreation activity involving 5 or fewer people outside of your household</a:t>
            </a:r>
          </a:p>
          <a:p>
            <a:r>
              <a:rPr lang="en-US" sz="2400" dirty="0"/>
              <a:t>Gather with no more than 5 people outside your household per week</a:t>
            </a:r>
          </a:p>
          <a:p>
            <a:r>
              <a:rPr lang="en-US" sz="2400" dirty="0"/>
              <a:t>Statewide MASK REQUIREMENT began June 26th</a:t>
            </a:r>
          </a:p>
        </p:txBody>
      </p:sp>
      <p:sp>
        <p:nvSpPr>
          <p:cNvPr id="10" name="Content Placeholder 9">
            <a:extLst>
              <a:ext uri="{FF2B5EF4-FFF2-40B4-BE49-F238E27FC236}">
                <a16:creationId xmlns:a16="http://schemas.microsoft.com/office/drawing/2014/main" id="{E553C8E5-9A7C-47D9-A6C8-21E7ED154109}"/>
              </a:ext>
            </a:extLst>
          </p:cNvPr>
          <p:cNvSpPr>
            <a:spLocks noGrp="1"/>
          </p:cNvSpPr>
          <p:nvPr>
            <p:ph sz="half" idx="2"/>
          </p:nvPr>
        </p:nvSpPr>
        <p:spPr>
          <a:xfrm>
            <a:off x="7546508" y="860231"/>
            <a:ext cx="5181600" cy="1098692"/>
          </a:xfrm>
        </p:spPr>
        <p:txBody>
          <a:bodyPr>
            <a:normAutofit fontScale="92500"/>
          </a:bodyPr>
          <a:lstStyle/>
          <a:p>
            <a:pPr marL="0" indent="0">
              <a:buNone/>
            </a:pPr>
            <a:r>
              <a:rPr lang="en-US" b="1"/>
              <a:t>Phase 2: </a:t>
            </a:r>
          </a:p>
          <a:p>
            <a:pPr marL="0" indent="0">
              <a:buNone/>
            </a:pPr>
            <a:endParaRPr lang="en-US" b="1"/>
          </a:p>
        </p:txBody>
      </p:sp>
      <p:sp>
        <p:nvSpPr>
          <p:cNvPr id="7" name="TextBox 6">
            <a:extLst>
              <a:ext uri="{FF2B5EF4-FFF2-40B4-BE49-F238E27FC236}">
                <a16:creationId xmlns:a16="http://schemas.microsoft.com/office/drawing/2014/main" id="{34A2810C-37E8-4F52-BCD0-8E865A5571DB}"/>
              </a:ext>
            </a:extLst>
          </p:cNvPr>
          <p:cNvSpPr txBox="1"/>
          <p:nvPr/>
        </p:nvSpPr>
        <p:spPr>
          <a:xfrm>
            <a:off x="2604889" y="4957346"/>
            <a:ext cx="2806262" cy="369332"/>
          </a:xfrm>
          <a:prstGeom prst="rect">
            <a:avLst/>
          </a:prstGeom>
          <a:noFill/>
        </p:spPr>
        <p:txBody>
          <a:bodyPr wrap="square" rtlCol="0">
            <a:spAutoFit/>
          </a:bodyPr>
          <a:lstStyle/>
          <a:p>
            <a:r>
              <a:rPr lang="en-US">
                <a:solidFill>
                  <a:schemeClr val="bg2">
                    <a:lumMod val="10000"/>
                  </a:schemeClr>
                </a:solidFill>
              </a:rPr>
              <a:t>Daily Positive Test Results</a:t>
            </a:r>
          </a:p>
        </p:txBody>
      </p:sp>
      <p:sp>
        <p:nvSpPr>
          <p:cNvPr id="8" name="Rectangle 7">
            <a:extLst>
              <a:ext uri="{FF2B5EF4-FFF2-40B4-BE49-F238E27FC236}">
                <a16:creationId xmlns:a16="http://schemas.microsoft.com/office/drawing/2014/main" id="{38EE8B87-237D-417E-928C-376F59A1C05A}"/>
              </a:ext>
            </a:extLst>
          </p:cNvPr>
          <p:cNvSpPr/>
          <p:nvPr/>
        </p:nvSpPr>
        <p:spPr>
          <a:xfrm>
            <a:off x="1138455" y="5411778"/>
            <a:ext cx="6021007" cy="369332"/>
          </a:xfrm>
          <a:prstGeom prst="rect">
            <a:avLst/>
          </a:prstGeom>
        </p:spPr>
        <p:txBody>
          <a:bodyPr wrap="none">
            <a:spAutoFit/>
          </a:bodyPr>
          <a:lstStyle/>
          <a:p>
            <a:r>
              <a:rPr lang="en-US">
                <a:hlinkClick r:id="rId3"/>
              </a:rPr>
              <a:t>https://www.kingcounty.gov/depts/health/covid-19/data.aspx</a:t>
            </a:r>
            <a:endParaRPr lang="en-US"/>
          </a:p>
        </p:txBody>
      </p:sp>
      <p:pic>
        <p:nvPicPr>
          <p:cNvPr id="3" name="Picture 2">
            <a:extLst>
              <a:ext uri="{FF2B5EF4-FFF2-40B4-BE49-F238E27FC236}">
                <a16:creationId xmlns:a16="http://schemas.microsoft.com/office/drawing/2014/main" id="{BF5338B1-191B-4DBF-A376-2A20439D9787}"/>
              </a:ext>
            </a:extLst>
          </p:cNvPr>
          <p:cNvPicPr>
            <a:picLocks noChangeAspect="1"/>
          </p:cNvPicPr>
          <p:nvPr/>
        </p:nvPicPr>
        <p:blipFill>
          <a:blip r:embed="rId4"/>
          <a:stretch>
            <a:fillRect/>
          </a:stretch>
        </p:blipFill>
        <p:spPr>
          <a:xfrm>
            <a:off x="770894" y="1131570"/>
            <a:ext cx="6582091" cy="3740676"/>
          </a:xfrm>
          <a:prstGeom prst="rect">
            <a:avLst/>
          </a:prstGeom>
          <a:ln>
            <a:solidFill>
              <a:schemeClr val="bg2">
                <a:lumMod val="10000"/>
              </a:schemeClr>
            </a:solidFill>
          </a:ln>
        </p:spPr>
      </p:pic>
    </p:spTree>
    <p:extLst>
      <p:ext uri="{BB962C8B-B14F-4D97-AF65-F5344CB8AC3E}">
        <p14:creationId xmlns:p14="http://schemas.microsoft.com/office/powerpoint/2010/main" val="114598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EE6F-E121-4BA6-8B86-91D8FA84A516}"/>
              </a:ext>
            </a:extLst>
          </p:cNvPr>
          <p:cNvSpPr>
            <a:spLocks noGrp="1"/>
          </p:cNvSpPr>
          <p:nvPr>
            <p:ph type="title"/>
          </p:nvPr>
        </p:nvSpPr>
        <p:spPr/>
        <p:txBody>
          <a:bodyPr/>
          <a:lstStyle/>
          <a:p>
            <a:r>
              <a:rPr lang="en-US"/>
              <a:t>Hazard Outlook  Summer 2020</a:t>
            </a:r>
          </a:p>
        </p:txBody>
      </p:sp>
      <p:sp>
        <p:nvSpPr>
          <p:cNvPr id="3" name="TextBox 2">
            <a:extLst>
              <a:ext uri="{FF2B5EF4-FFF2-40B4-BE49-F238E27FC236}">
                <a16:creationId xmlns:a16="http://schemas.microsoft.com/office/drawing/2014/main" id="{70A5092F-D384-4F2A-B77D-7B945918FEA6}"/>
              </a:ext>
            </a:extLst>
          </p:cNvPr>
          <p:cNvSpPr txBox="1"/>
          <p:nvPr/>
        </p:nvSpPr>
        <p:spPr>
          <a:xfrm>
            <a:off x="838200" y="1628586"/>
            <a:ext cx="2788138" cy="584775"/>
          </a:xfrm>
          <a:prstGeom prst="rect">
            <a:avLst/>
          </a:prstGeom>
          <a:noFill/>
        </p:spPr>
        <p:txBody>
          <a:bodyPr wrap="square" rtlCol="0">
            <a:spAutoFit/>
          </a:bodyPr>
          <a:lstStyle/>
          <a:p>
            <a:r>
              <a:rPr lang="en-US" sz="3200" u="sng">
                <a:solidFill>
                  <a:schemeClr val="tx1">
                    <a:lumMod val="50000"/>
                  </a:schemeClr>
                </a:solidFill>
              </a:rPr>
              <a:t>COVID-19</a:t>
            </a:r>
          </a:p>
        </p:txBody>
      </p:sp>
      <p:graphicFrame>
        <p:nvGraphicFramePr>
          <p:cNvPr id="4" name="Table 4">
            <a:extLst>
              <a:ext uri="{FF2B5EF4-FFF2-40B4-BE49-F238E27FC236}">
                <a16:creationId xmlns:a16="http://schemas.microsoft.com/office/drawing/2014/main" id="{D600E057-E0C2-4C01-B44B-0D45BA5AD3A4}"/>
              </a:ext>
            </a:extLst>
          </p:cNvPr>
          <p:cNvGraphicFramePr>
            <a:graphicFrameLocks noGrp="1"/>
          </p:cNvGraphicFramePr>
          <p:nvPr>
            <p:extLst>
              <p:ext uri="{D42A27DB-BD31-4B8C-83A1-F6EECF244321}">
                <p14:modId xmlns:p14="http://schemas.microsoft.com/office/powerpoint/2010/main" val="3581629450"/>
              </p:ext>
            </p:extLst>
          </p:nvPr>
        </p:nvGraphicFramePr>
        <p:xfrm>
          <a:off x="908538" y="2527495"/>
          <a:ext cx="10655298" cy="1920240"/>
        </p:xfrm>
        <a:graphic>
          <a:graphicData uri="http://schemas.openxmlformats.org/drawingml/2006/table">
            <a:tbl>
              <a:tblPr firstRow="1" bandRow="1">
                <a:tableStyleId>{5940675A-B579-460E-94D1-54222C63F5DA}</a:tableStyleId>
              </a:tblPr>
              <a:tblGrid>
                <a:gridCol w="4432300">
                  <a:extLst>
                    <a:ext uri="{9D8B030D-6E8A-4147-A177-3AD203B41FA5}">
                      <a16:colId xmlns:a16="http://schemas.microsoft.com/office/drawing/2014/main" val="4175204385"/>
                    </a:ext>
                  </a:extLst>
                </a:gridCol>
                <a:gridCol w="6222998">
                  <a:extLst>
                    <a:ext uri="{9D8B030D-6E8A-4147-A177-3AD203B41FA5}">
                      <a16:colId xmlns:a16="http://schemas.microsoft.com/office/drawing/2014/main" val="753737207"/>
                    </a:ext>
                  </a:extLst>
                </a:gridCol>
              </a:tblGrid>
              <a:tr h="370840">
                <a:tc>
                  <a:txBody>
                    <a:bodyPr/>
                    <a:lstStyle/>
                    <a:p>
                      <a:r>
                        <a:rPr lang="en-US" sz="2400" b="1">
                          <a:solidFill>
                            <a:schemeClr val="tx1">
                              <a:lumMod val="50000"/>
                            </a:schemeClr>
                          </a:solidFill>
                        </a:rPr>
                        <a:t>Outlook</a:t>
                      </a:r>
                    </a:p>
                  </a:txBody>
                  <a:tcPr/>
                </a:tc>
                <a:tc>
                  <a:txBody>
                    <a:bodyPr/>
                    <a:lstStyle/>
                    <a:p>
                      <a:r>
                        <a:rPr lang="en-US" sz="2400" b="1">
                          <a:solidFill>
                            <a:schemeClr val="tx1">
                              <a:lumMod val="50000"/>
                            </a:schemeClr>
                          </a:solidFill>
                        </a:rPr>
                        <a:t>Potential Impacts</a:t>
                      </a:r>
                    </a:p>
                  </a:txBody>
                  <a:tcPr/>
                </a:tc>
                <a:extLst>
                  <a:ext uri="{0D108BD9-81ED-4DB2-BD59-A6C34878D82A}">
                    <a16:rowId xmlns:a16="http://schemas.microsoft.com/office/drawing/2014/main" val="139799285"/>
                  </a:ext>
                </a:extLst>
              </a:tr>
              <a:tr h="0">
                <a:tc>
                  <a:txBody>
                    <a:bodyPr/>
                    <a:lstStyle/>
                    <a:p>
                      <a:pPr marL="285750" indent="-285750">
                        <a:buFont typeface="Arial" panose="020B0604020202020204" pitchFamily="34" charset="0"/>
                        <a:buChar char="•"/>
                      </a:pPr>
                      <a:r>
                        <a:rPr lang="en-US" dirty="0"/>
                        <a:t>Second wave of COVID infections possible in the fall (September per UW Institute for Health Metrics and Evaluation) </a:t>
                      </a:r>
                    </a:p>
                    <a:p>
                      <a:pPr marL="285750" indent="-285750">
                        <a:buFont typeface="Arial" panose="020B0604020202020204" pitchFamily="34" charset="0"/>
                        <a:buChar char="•"/>
                      </a:pPr>
                      <a:r>
                        <a:rPr lang="en-US" dirty="0"/>
                        <a:t>However projected case increases could be significantly less  </a:t>
                      </a:r>
                    </a:p>
                  </a:txBody>
                  <a:tcPr/>
                </a:tc>
                <a:tc>
                  <a:txBody>
                    <a:bodyPr/>
                    <a:lstStyle/>
                    <a:p>
                      <a:pPr marL="285750" indent="-285750">
                        <a:buFont typeface="Arial" panose="020B0604020202020204" pitchFamily="34" charset="0"/>
                        <a:buChar char="•"/>
                      </a:pPr>
                      <a:r>
                        <a:rPr lang="en-US" dirty="0"/>
                        <a:t>If case numbers begin to increase again, you could see a reversal of phases and reinstitution of stricter social distancing guidelines</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115507686"/>
                  </a:ext>
                </a:extLst>
              </a:tr>
            </a:tbl>
          </a:graphicData>
        </a:graphic>
      </p:graphicFrame>
      <p:sp>
        <p:nvSpPr>
          <p:cNvPr id="5" name="TextBox 4">
            <a:extLst>
              <a:ext uri="{FF2B5EF4-FFF2-40B4-BE49-F238E27FC236}">
                <a16:creationId xmlns:a16="http://schemas.microsoft.com/office/drawing/2014/main" id="{61A8E55F-CE0D-401A-A766-DA6A362E3B9D}"/>
              </a:ext>
            </a:extLst>
          </p:cNvPr>
          <p:cNvSpPr txBox="1"/>
          <p:nvPr/>
        </p:nvSpPr>
        <p:spPr>
          <a:xfrm>
            <a:off x="838200" y="4501662"/>
            <a:ext cx="4726354" cy="646331"/>
          </a:xfrm>
          <a:prstGeom prst="rect">
            <a:avLst/>
          </a:prstGeom>
          <a:noFill/>
        </p:spPr>
        <p:txBody>
          <a:bodyPr wrap="square" rtlCol="0">
            <a:spAutoFit/>
          </a:bodyPr>
          <a:lstStyle/>
          <a:p>
            <a:r>
              <a:rPr lang="en-US">
                <a:hlinkClick r:id="rId3"/>
              </a:rPr>
              <a:t>https://covid19.healthdata.org/united-states-of-america/washington</a:t>
            </a:r>
            <a:endParaRPr lang="en-US"/>
          </a:p>
        </p:txBody>
      </p:sp>
    </p:spTree>
    <p:extLst>
      <p:ext uri="{BB962C8B-B14F-4D97-AF65-F5344CB8AC3E}">
        <p14:creationId xmlns:p14="http://schemas.microsoft.com/office/powerpoint/2010/main" val="253278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EE6F-E121-4BA6-8B86-91D8FA84A516}"/>
              </a:ext>
            </a:extLst>
          </p:cNvPr>
          <p:cNvSpPr>
            <a:spLocks noGrp="1"/>
          </p:cNvSpPr>
          <p:nvPr>
            <p:ph type="title"/>
          </p:nvPr>
        </p:nvSpPr>
        <p:spPr>
          <a:xfrm>
            <a:off x="838200" y="157735"/>
            <a:ext cx="5543746" cy="1325563"/>
          </a:xfrm>
        </p:spPr>
        <p:txBody>
          <a:bodyPr/>
          <a:lstStyle/>
          <a:p>
            <a:r>
              <a:rPr lang="en-US"/>
              <a:t>Hazard Outlook  Summer 2020</a:t>
            </a:r>
          </a:p>
        </p:txBody>
      </p:sp>
      <p:sp>
        <p:nvSpPr>
          <p:cNvPr id="3" name="TextBox 2">
            <a:extLst>
              <a:ext uri="{FF2B5EF4-FFF2-40B4-BE49-F238E27FC236}">
                <a16:creationId xmlns:a16="http://schemas.microsoft.com/office/drawing/2014/main" id="{70A5092F-D384-4F2A-B77D-7B945918FEA6}"/>
              </a:ext>
            </a:extLst>
          </p:cNvPr>
          <p:cNvSpPr txBox="1"/>
          <p:nvPr/>
        </p:nvSpPr>
        <p:spPr>
          <a:xfrm>
            <a:off x="838200" y="1628586"/>
            <a:ext cx="2788138" cy="584775"/>
          </a:xfrm>
          <a:prstGeom prst="rect">
            <a:avLst/>
          </a:prstGeom>
          <a:noFill/>
        </p:spPr>
        <p:txBody>
          <a:bodyPr wrap="square" rtlCol="0">
            <a:spAutoFit/>
          </a:bodyPr>
          <a:lstStyle/>
          <a:p>
            <a:r>
              <a:rPr lang="en-US" sz="3200" u="sng">
                <a:solidFill>
                  <a:schemeClr val="tx1">
                    <a:lumMod val="50000"/>
                  </a:schemeClr>
                </a:solidFill>
              </a:rPr>
              <a:t>Extreme Heat</a:t>
            </a:r>
          </a:p>
        </p:txBody>
      </p:sp>
      <p:graphicFrame>
        <p:nvGraphicFramePr>
          <p:cNvPr id="4" name="Table 4">
            <a:extLst>
              <a:ext uri="{FF2B5EF4-FFF2-40B4-BE49-F238E27FC236}">
                <a16:creationId xmlns:a16="http://schemas.microsoft.com/office/drawing/2014/main" id="{D600E057-E0C2-4C01-B44B-0D45BA5AD3A4}"/>
              </a:ext>
            </a:extLst>
          </p:cNvPr>
          <p:cNvGraphicFramePr>
            <a:graphicFrameLocks noGrp="1"/>
          </p:cNvGraphicFramePr>
          <p:nvPr>
            <p:extLst>
              <p:ext uri="{D42A27DB-BD31-4B8C-83A1-F6EECF244321}">
                <p14:modId xmlns:p14="http://schemas.microsoft.com/office/powerpoint/2010/main" val="3966835586"/>
              </p:ext>
            </p:extLst>
          </p:nvPr>
        </p:nvGraphicFramePr>
        <p:xfrm>
          <a:off x="471340" y="2725457"/>
          <a:ext cx="5624660" cy="3053173"/>
        </p:xfrm>
        <a:graphic>
          <a:graphicData uri="http://schemas.openxmlformats.org/drawingml/2006/table">
            <a:tbl>
              <a:tblPr firstRow="1" bandRow="1">
                <a:tableStyleId>{5940675A-B579-460E-94D1-54222C63F5DA}</a:tableStyleId>
              </a:tblPr>
              <a:tblGrid>
                <a:gridCol w="2925045">
                  <a:extLst>
                    <a:ext uri="{9D8B030D-6E8A-4147-A177-3AD203B41FA5}">
                      <a16:colId xmlns:a16="http://schemas.microsoft.com/office/drawing/2014/main" val="4175204385"/>
                    </a:ext>
                  </a:extLst>
                </a:gridCol>
                <a:gridCol w="2699615">
                  <a:extLst>
                    <a:ext uri="{9D8B030D-6E8A-4147-A177-3AD203B41FA5}">
                      <a16:colId xmlns:a16="http://schemas.microsoft.com/office/drawing/2014/main" val="753737207"/>
                    </a:ext>
                  </a:extLst>
                </a:gridCol>
              </a:tblGrid>
              <a:tr h="636078">
                <a:tc>
                  <a:txBody>
                    <a:bodyPr/>
                    <a:lstStyle/>
                    <a:p>
                      <a:r>
                        <a:rPr lang="en-US" sz="2400" b="1">
                          <a:solidFill>
                            <a:schemeClr val="tx1">
                              <a:lumMod val="50000"/>
                            </a:schemeClr>
                          </a:solidFill>
                        </a:rPr>
                        <a:t>Outlook</a:t>
                      </a:r>
                    </a:p>
                  </a:txBody>
                  <a:tcPr/>
                </a:tc>
                <a:tc>
                  <a:txBody>
                    <a:bodyPr/>
                    <a:lstStyle/>
                    <a:p>
                      <a:r>
                        <a:rPr lang="en-US" sz="2400" b="1">
                          <a:solidFill>
                            <a:schemeClr val="tx1">
                              <a:lumMod val="50000"/>
                            </a:schemeClr>
                          </a:solidFill>
                        </a:rPr>
                        <a:t>Potential Impacts</a:t>
                      </a:r>
                    </a:p>
                  </a:txBody>
                  <a:tcPr/>
                </a:tc>
                <a:extLst>
                  <a:ext uri="{0D108BD9-81ED-4DB2-BD59-A6C34878D82A}">
                    <a16:rowId xmlns:a16="http://schemas.microsoft.com/office/drawing/2014/main" val="139799285"/>
                  </a:ext>
                </a:extLst>
              </a:tr>
              <a:tr h="2417095">
                <a:tc>
                  <a:txBody>
                    <a:bodyPr/>
                    <a:lstStyle/>
                    <a:p>
                      <a:pPr marL="285750" indent="-285750">
                        <a:buFont typeface="Arial" panose="020B0604020202020204" pitchFamily="34" charset="0"/>
                        <a:buChar char="•"/>
                      </a:pPr>
                      <a:r>
                        <a:rPr lang="en-US" b="1"/>
                        <a:t>Above Normal</a:t>
                      </a:r>
                      <a:r>
                        <a:rPr lang="en-US"/>
                        <a:t> temperatures expected through August</a:t>
                      </a:r>
                    </a:p>
                  </a:txBody>
                  <a:tcP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High temperatures for several days at a time increase health risks to people and pets with the potential for serious illness and death.  </a:t>
                      </a:r>
                      <a:endParaRPr lang="en-US" dirty="0"/>
                    </a:p>
                  </a:txBody>
                  <a:tcPr/>
                </a:tc>
                <a:extLst>
                  <a:ext uri="{0D108BD9-81ED-4DB2-BD59-A6C34878D82A}">
                    <a16:rowId xmlns:a16="http://schemas.microsoft.com/office/drawing/2014/main" val="115507686"/>
                  </a:ext>
                </a:extLst>
              </a:tr>
            </a:tbl>
          </a:graphicData>
        </a:graphic>
      </p:graphicFrame>
      <p:pic>
        <p:nvPicPr>
          <p:cNvPr id="5" name="Picture 4">
            <a:extLst>
              <a:ext uri="{FF2B5EF4-FFF2-40B4-BE49-F238E27FC236}">
                <a16:creationId xmlns:a16="http://schemas.microsoft.com/office/drawing/2014/main" id="{2E259D28-C22D-4655-994C-F7E9CCE4BFE2}"/>
              </a:ext>
            </a:extLst>
          </p:cNvPr>
          <p:cNvPicPr>
            <a:picLocks noChangeAspect="1"/>
          </p:cNvPicPr>
          <p:nvPr/>
        </p:nvPicPr>
        <p:blipFill>
          <a:blip r:embed="rId3"/>
          <a:stretch>
            <a:fillRect/>
          </a:stretch>
        </p:blipFill>
        <p:spPr>
          <a:xfrm>
            <a:off x="6243114" y="441122"/>
            <a:ext cx="5477546" cy="5408210"/>
          </a:xfrm>
          <a:prstGeom prst="rect">
            <a:avLst/>
          </a:prstGeom>
          <a:ln>
            <a:solidFill>
              <a:schemeClr val="bg2">
                <a:lumMod val="10000"/>
              </a:schemeClr>
            </a:solidFill>
          </a:ln>
        </p:spPr>
      </p:pic>
    </p:spTree>
    <p:extLst>
      <p:ext uri="{BB962C8B-B14F-4D97-AF65-F5344CB8AC3E}">
        <p14:creationId xmlns:p14="http://schemas.microsoft.com/office/powerpoint/2010/main" val="259475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EE6F-E121-4BA6-8B86-91D8FA84A516}"/>
              </a:ext>
            </a:extLst>
          </p:cNvPr>
          <p:cNvSpPr>
            <a:spLocks noGrp="1"/>
          </p:cNvSpPr>
          <p:nvPr>
            <p:ph type="title"/>
          </p:nvPr>
        </p:nvSpPr>
        <p:spPr/>
        <p:txBody>
          <a:bodyPr/>
          <a:lstStyle/>
          <a:p>
            <a:r>
              <a:rPr lang="en-US"/>
              <a:t>Hazard Outlook  Summer 2020</a:t>
            </a:r>
          </a:p>
        </p:txBody>
      </p:sp>
      <p:sp>
        <p:nvSpPr>
          <p:cNvPr id="3" name="TextBox 2">
            <a:extLst>
              <a:ext uri="{FF2B5EF4-FFF2-40B4-BE49-F238E27FC236}">
                <a16:creationId xmlns:a16="http://schemas.microsoft.com/office/drawing/2014/main" id="{70A5092F-D384-4F2A-B77D-7B945918FEA6}"/>
              </a:ext>
            </a:extLst>
          </p:cNvPr>
          <p:cNvSpPr txBox="1"/>
          <p:nvPr/>
        </p:nvSpPr>
        <p:spPr>
          <a:xfrm>
            <a:off x="838200" y="1398300"/>
            <a:ext cx="2788138" cy="584775"/>
          </a:xfrm>
          <a:prstGeom prst="rect">
            <a:avLst/>
          </a:prstGeom>
          <a:noFill/>
        </p:spPr>
        <p:txBody>
          <a:bodyPr wrap="square" rtlCol="0">
            <a:spAutoFit/>
          </a:bodyPr>
          <a:lstStyle/>
          <a:p>
            <a:r>
              <a:rPr lang="en-US" sz="3200" u="sng">
                <a:solidFill>
                  <a:schemeClr val="tx1">
                    <a:lumMod val="50000"/>
                  </a:schemeClr>
                </a:solidFill>
              </a:rPr>
              <a:t>Wildfire Smoke</a:t>
            </a:r>
          </a:p>
        </p:txBody>
      </p:sp>
      <p:graphicFrame>
        <p:nvGraphicFramePr>
          <p:cNvPr id="4" name="Table 4">
            <a:extLst>
              <a:ext uri="{FF2B5EF4-FFF2-40B4-BE49-F238E27FC236}">
                <a16:creationId xmlns:a16="http://schemas.microsoft.com/office/drawing/2014/main" id="{D600E057-E0C2-4C01-B44B-0D45BA5AD3A4}"/>
              </a:ext>
            </a:extLst>
          </p:cNvPr>
          <p:cNvGraphicFramePr>
            <a:graphicFrameLocks noGrp="1"/>
          </p:cNvGraphicFramePr>
          <p:nvPr>
            <p:extLst>
              <p:ext uri="{D42A27DB-BD31-4B8C-83A1-F6EECF244321}">
                <p14:modId xmlns:p14="http://schemas.microsoft.com/office/powerpoint/2010/main" val="1123244546"/>
              </p:ext>
            </p:extLst>
          </p:nvPr>
        </p:nvGraphicFramePr>
        <p:xfrm>
          <a:off x="466102" y="2138127"/>
          <a:ext cx="5629898" cy="3715917"/>
        </p:xfrm>
        <a:graphic>
          <a:graphicData uri="http://schemas.openxmlformats.org/drawingml/2006/table">
            <a:tbl>
              <a:tblPr firstRow="1" bandRow="1">
                <a:tableStyleId>{5940675A-B579-460E-94D1-54222C63F5DA}</a:tableStyleId>
              </a:tblPr>
              <a:tblGrid>
                <a:gridCol w="3041293">
                  <a:extLst>
                    <a:ext uri="{9D8B030D-6E8A-4147-A177-3AD203B41FA5}">
                      <a16:colId xmlns:a16="http://schemas.microsoft.com/office/drawing/2014/main" val="4175204385"/>
                    </a:ext>
                  </a:extLst>
                </a:gridCol>
                <a:gridCol w="2588605">
                  <a:extLst>
                    <a:ext uri="{9D8B030D-6E8A-4147-A177-3AD203B41FA5}">
                      <a16:colId xmlns:a16="http://schemas.microsoft.com/office/drawing/2014/main" val="753737207"/>
                    </a:ext>
                  </a:extLst>
                </a:gridCol>
              </a:tblGrid>
              <a:tr h="589332">
                <a:tc>
                  <a:txBody>
                    <a:bodyPr/>
                    <a:lstStyle/>
                    <a:p>
                      <a:r>
                        <a:rPr lang="en-US" sz="2400" b="1">
                          <a:solidFill>
                            <a:schemeClr val="tx1">
                              <a:lumMod val="50000"/>
                            </a:schemeClr>
                          </a:solidFill>
                        </a:rPr>
                        <a:t>Outlook</a:t>
                      </a:r>
                    </a:p>
                  </a:txBody>
                  <a:tcPr/>
                </a:tc>
                <a:tc>
                  <a:txBody>
                    <a:bodyPr/>
                    <a:lstStyle/>
                    <a:p>
                      <a:r>
                        <a:rPr lang="en-US" sz="2400" b="1">
                          <a:solidFill>
                            <a:schemeClr val="tx1">
                              <a:lumMod val="50000"/>
                            </a:schemeClr>
                          </a:solidFill>
                        </a:rPr>
                        <a:t>Potential Impacts</a:t>
                      </a:r>
                    </a:p>
                  </a:txBody>
                  <a:tcPr/>
                </a:tc>
                <a:extLst>
                  <a:ext uri="{0D108BD9-81ED-4DB2-BD59-A6C34878D82A}">
                    <a16:rowId xmlns:a16="http://schemas.microsoft.com/office/drawing/2014/main" val="139799285"/>
                  </a:ext>
                </a:extLst>
              </a:tr>
              <a:tr h="3126585">
                <a:tc>
                  <a:txBody>
                    <a:bodyPr/>
                    <a:lstStyle/>
                    <a:p>
                      <a:pPr marL="285750" indent="-285750">
                        <a:buFont typeface="Arial" panose="020B0604020202020204" pitchFamily="34" charset="0"/>
                        <a:buChar char="•"/>
                      </a:pPr>
                      <a:r>
                        <a:rPr lang="en-US"/>
                        <a:t>Wildfire potential is </a:t>
                      </a:r>
                      <a:r>
                        <a:rPr lang="en-US" b="1"/>
                        <a:t>ABOVE NORMAL </a:t>
                      </a:r>
                      <a:r>
                        <a:rPr lang="en-US"/>
                        <a:t>for July-August eastern Washington and most of Oregon</a:t>
                      </a:r>
                    </a:p>
                    <a:p>
                      <a:pPr marL="0" indent="0">
                        <a:buFont typeface="Arial" panose="020B0604020202020204" pitchFamily="34" charset="0"/>
                        <a:buNone/>
                      </a:pPr>
                      <a:endParaRPr lang="en-US"/>
                    </a:p>
                    <a:p>
                      <a:pPr marL="285750" indent="-285750">
                        <a:buFont typeface="Arial" panose="020B0604020202020204" pitchFamily="34" charset="0"/>
                        <a:buChar char="•"/>
                      </a:pPr>
                      <a:r>
                        <a:rPr lang="en-US"/>
                        <a:t>Most of western Canada also has </a:t>
                      </a:r>
                      <a:r>
                        <a:rPr lang="en-US" b="1"/>
                        <a:t>ABOVE NORMAL </a:t>
                      </a:r>
                      <a:r>
                        <a:rPr lang="en-US"/>
                        <a:t>potential for wildfire during July-August</a:t>
                      </a:r>
                    </a:p>
                  </a:txBody>
                  <a:tcPr/>
                </a:tc>
                <a:tc>
                  <a:txBody>
                    <a:bodyPr/>
                    <a:lstStyle/>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Smoke can cause wheezing, coughing, shortness of breath and headaches.</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Wildfire smoke may increase the severity of symptoms for people with COVID-19</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Can worsen any existing lung, heart, or circulatory conditions</a:t>
                      </a:r>
                      <a:endParaRPr lang="en-US" dirty="0"/>
                    </a:p>
                  </a:txBody>
                  <a:tcPr/>
                </a:tc>
                <a:extLst>
                  <a:ext uri="{0D108BD9-81ED-4DB2-BD59-A6C34878D82A}">
                    <a16:rowId xmlns:a16="http://schemas.microsoft.com/office/drawing/2014/main" val="115507686"/>
                  </a:ext>
                </a:extLst>
              </a:tr>
            </a:tbl>
          </a:graphicData>
        </a:graphic>
      </p:graphicFrame>
      <p:pic>
        <p:nvPicPr>
          <p:cNvPr id="5" name="Picture 4">
            <a:extLst>
              <a:ext uri="{FF2B5EF4-FFF2-40B4-BE49-F238E27FC236}">
                <a16:creationId xmlns:a16="http://schemas.microsoft.com/office/drawing/2014/main" id="{691BE542-4F99-4AB4-A375-014DC13C104A}"/>
              </a:ext>
            </a:extLst>
          </p:cNvPr>
          <p:cNvPicPr>
            <a:picLocks noChangeAspect="1"/>
          </p:cNvPicPr>
          <p:nvPr/>
        </p:nvPicPr>
        <p:blipFill>
          <a:blip r:embed="rId3"/>
          <a:stretch>
            <a:fillRect/>
          </a:stretch>
        </p:blipFill>
        <p:spPr>
          <a:xfrm>
            <a:off x="6259836" y="1530601"/>
            <a:ext cx="5593762" cy="4323443"/>
          </a:xfrm>
          <a:prstGeom prst="rect">
            <a:avLst/>
          </a:prstGeom>
        </p:spPr>
      </p:pic>
      <p:pic>
        <p:nvPicPr>
          <p:cNvPr id="6" name="Picture 5">
            <a:extLst>
              <a:ext uri="{FF2B5EF4-FFF2-40B4-BE49-F238E27FC236}">
                <a16:creationId xmlns:a16="http://schemas.microsoft.com/office/drawing/2014/main" id="{CF4C3CEF-611E-48B9-BE41-B4ACFA2F09C3}"/>
              </a:ext>
            </a:extLst>
          </p:cNvPr>
          <p:cNvPicPr>
            <a:picLocks noChangeAspect="1"/>
          </p:cNvPicPr>
          <p:nvPr/>
        </p:nvPicPr>
        <p:blipFill>
          <a:blip r:embed="rId4"/>
          <a:stretch>
            <a:fillRect/>
          </a:stretch>
        </p:blipFill>
        <p:spPr>
          <a:xfrm>
            <a:off x="6259836" y="1504399"/>
            <a:ext cx="5629898" cy="4349645"/>
          </a:xfrm>
          <a:prstGeom prst="rect">
            <a:avLst/>
          </a:prstGeom>
        </p:spPr>
      </p:pic>
    </p:spTree>
    <p:extLst>
      <p:ext uri="{BB962C8B-B14F-4D97-AF65-F5344CB8AC3E}">
        <p14:creationId xmlns:p14="http://schemas.microsoft.com/office/powerpoint/2010/main" val="290916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0707-6397-4B40-8FBE-87D6865AA49F}"/>
              </a:ext>
            </a:extLst>
          </p:cNvPr>
          <p:cNvSpPr>
            <a:spLocks noGrp="1"/>
          </p:cNvSpPr>
          <p:nvPr>
            <p:ph type="title"/>
          </p:nvPr>
        </p:nvSpPr>
        <p:spPr/>
        <p:txBody>
          <a:bodyPr/>
          <a:lstStyle/>
          <a:p>
            <a:r>
              <a:rPr lang="en-US" dirty="0"/>
              <a:t>Overlapping Risk Factors</a:t>
            </a:r>
          </a:p>
        </p:txBody>
      </p:sp>
      <p:sp>
        <p:nvSpPr>
          <p:cNvPr id="3" name="Content Placeholder 2">
            <a:extLst>
              <a:ext uri="{FF2B5EF4-FFF2-40B4-BE49-F238E27FC236}">
                <a16:creationId xmlns:a16="http://schemas.microsoft.com/office/drawing/2014/main" id="{C47FC581-7E60-4333-A3B5-6C747BD21306}"/>
              </a:ext>
            </a:extLst>
          </p:cNvPr>
          <p:cNvSpPr>
            <a:spLocks noGrp="1"/>
          </p:cNvSpPr>
          <p:nvPr>
            <p:ph idx="1"/>
          </p:nvPr>
        </p:nvSpPr>
        <p:spPr>
          <a:xfrm>
            <a:off x="583018" y="1392866"/>
            <a:ext cx="7721010" cy="4444408"/>
          </a:xfrm>
        </p:spPr>
        <p:txBody>
          <a:bodyPr>
            <a:normAutofit fontScale="92500" lnSpcReduction="10000"/>
          </a:bodyPr>
          <a:lstStyle/>
          <a:p>
            <a:pPr marL="0" indent="0">
              <a:buNone/>
            </a:pPr>
            <a:r>
              <a:rPr lang="en-US" dirty="0"/>
              <a:t>Certain populations are at heightened risk for heat, smoke, and COVID:</a:t>
            </a:r>
          </a:p>
          <a:p>
            <a:r>
              <a:rPr lang="en-US" dirty="0"/>
              <a:t>Elderly</a:t>
            </a:r>
          </a:p>
          <a:p>
            <a:r>
              <a:rPr lang="en-US" dirty="0"/>
              <a:t>Low income/limited access to healthcare</a:t>
            </a:r>
          </a:p>
          <a:p>
            <a:r>
              <a:rPr lang="en-US" dirty="0"/>
              <a:t>Cardiovascular conditions</a:t>
            </a:r>
          </a:p>
          <a:p>
            <a:pPr marL="0" indent="0">
              <a:buNone/>
            </a:pPr>
            <a:endParaRPr lang="en-US" dirty="0"/>
          </a:p>
          <a:p>
            <a:pPr marL="0" indent="0">
              <a:buNone/>
            </a:pPr>
            <a:r>
              <a:rPr lang="en-US" dirty="0"/>
              <a:t>Additionally, wildfire smoke is a respiratory irritant, which could make individuals more vulnerable to infection as well as increase the risk for serious case of respiratory illness. </a:t>
            </a:r>
          </a:p>
        </p:txBody>
      </p:sp>
      <p:grpSp>
        <p:nvGrpSpPr>
          <p:cNvPr id="4" name="Group 3">
            <a:extLst>
              <a:ext uri="{FF2B5EF4-FFF2-40B4-BE49-F238E27FC236}">
                <a16:creationId xmlns:a16="http://schemas.microsoft.com/office/drawing/2014/main" id="{C1F6176F-5835-4D7E-87B3-77BED0823C28}"/>
              </a:ext>
            </a:extLst>
          </p:cNvPr>
          <p:cNvGrpSpPr/>
          <p:nvPr/>
        </p:nvGrpSpPr>
        <p:grpSpPr>
          <a:xfrm>
            <a:off x="7238991" y="185306"/>
            <a:ext cx="4846683" cy="5748908"/>
            <a:chOff x="7345317" y="164041"/>
            <a:chExt cx="4846683" cy="5748908"/>
          </a:xfrm>
        </p:grpSpPr>
        <p:pic>
          <p:nvPicPr>
            <p:cNvPr id="5" name="Content Placeholder 4">
              <a:extLst>
                <a:ext uri="{FF2B5EF4-FFF2-40B4-BE49-F238E27FC236}">
                  <a16:creationId xmlns:a16="http://schemas.microsoft.com/office/drawing/2014/main" id="{8F8622C2-733B-42B3-8476-912B6EBAA46E}"/>
                </a:ext>
              </a:extLst>
            </p:cNvPr>
            <p:cNvPicPr>
              <a:picLocks noChangeAspect="1"/>
            </p:cNvPicPr>
            <p:nvPr/>
          </p:nvPicPr>
          <p:blipFill rotWithShape="1">
            <a:blip r:embed="rId3">
              <a:extLst>
                <a:ext uri="{28A0092B-C50C-407E-A947-70E740481C1C}">
                  <a14:useLocalDpi xmlns:a14="http://schemas.microsoft.com/office/drawing/2010/main" val="0"/>
                </a:ext>
              </a:extLst>
            </a:blip>
            <a:srcRect l="29485"/>
            <a:stretch/>
          </p:blipFill>
          <p:spPr>
            <a:xfrm>
              <a:off x="8771860" y="164041"/>
              <a:ext cx="3420140" cy="5748908"/>
            </a:xfrm>
            <a:prstGeom prst="rect">
              <a:avLst/>
            </a:prstGeom>
          </p:spPr>
        </p:pic>
        <p:pic>
          <p:nvPicPr>
            <p:cNvPr id="6" name="Content Placeholder 4">
              <a:extLst>
                <a:ext uri="{FF2B5EF4-FFF2-40B4-BE49-F238E27FC236}">
                  <a16:creationId xmlns:a16="http://schemas.microsoft.com/office/drawing/2014/main" id="{45BE1DA6-029F-49ED-83BB-954EF6E6E1D7}"/>
                </a:ext>
              </a:extLst>
            </p:cNvPr>
            <p:cNvPicPr>
              <a:picLocks noChangeAspect="1"/>
            </p:cNvPicPr>
            <p:nvPr/>
          </p:nvPicPr>
          <p:blipFill rotWithShape="1">
            <a:blip r:embed="rId3">
              <a:extLst>
                <a:ext uri="{28A0092B-C50C-407E-A947-70E740481C1C}">
                  <a14:useLocalDpi xmlns:a14="http://schemas.microsoft.com/office/drawing/2010/main" val="0"/>
                </a:ext>
              </a:extLst>
            </a:blip>
            <a:srcRect t="42952" r="58531" b="35039"/>
            <a:stretch/>
          </p:blipFill>
          <p:spPr>
            <a:xfrm>
              <a:off x="7345317" y="2604013"/>
              <a:ext cx="2011333" cy="1265274"/>
            </a:xfrm>
            <a:prstGeom prst="rect">
              <a:avLst/>
            </a:prstGeom>
          </p:spPr>
        </p:pic>
      </p:grpSp>
    </p:spTree>
    <p:extLst>
      <p:ext uri="{BB962C8B-B14F-4D97-AF65-F5344CB8AC3E}">
        <p14:creationId xmlns:p14="http://schemas.microsoft.com/office/powerpoint/2010/main" val="217513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4E85-561B-4F77-A4B4-58417EAE7E69}"/>
              </a:ext>
            </a:extLst>
          </p:cNvPr>
          <p:cNvSpPr>
            <a:spLocks noGrp="1"/>
          </p:cNvSpPr>
          <p:nvPr>
            <p:ph type="title"/>
          </p:nvPr>
        </p:nvSpPr>
        <p:spPr/>
        <p:txBody>
          <a:bodyPr/>
          <a:lstStyle/>
          <a:p>
            <a:r>
              <a:rPr lang="en-US"/>
              <a:t>Heat and Smoke During COVID-19</a:t>
            </a:r>
            <a:br>
              <a:rPr lang="en-US"/>
            </a:br>
            <a:r>
              <a:rPr lang="en-US" sz="2000"/>
              <a:t>What is different this year?</a:t>
            </a:r>
          </a:p>
        </p:txBody>
      </p:sp>
      <p:sp>
        <p:nvSpPr>
          <p:cNvPr id="3" name="Rectangle 2">
            <a:extLst>
              <a:ext uri="{FF2B5EF4-FFF2-40B4-BE49-F238E27FC236}">
                <a16:creationId xmlns:a16="http://schemas.microsoft.com/office/drawing/2014/main" id="{F703E435-8032-4942-A123-7BA1892DB3B2}"/>
              </a:ext>
            </a:extLst>
          </p:cNvPr>
          <p:cNvSpPr/>
          <p:nvPr/>
        </p:nvSpPr>
        <p:spPr>
          <a:xfrm>
            <a:off x="838200" y="1832898"/>
            <a:ext cx="8509000" cy="304282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a:solidFill>
                  <a:srgbClr val="393939"/>
                </a:solidFill>
                <a:latin typeface="Calibri" panose="020F0502020204030204" pitchFamily="34" charset="0"/>
                <a:ea typeface="Calibri" panose="020F0502020204030204" pitchFamily="34" charset="0"/>
                <a:cs typeface="Calibri" panose="020F0502020204030204" pitchFamily="34" charset="0"/>
              </a:rPr>
              <a:t>Wildfire smoke may create additional risk for people with COVID-19 and worsen symptoms</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a:solidFill>
                  <a:srgbClr val="393939"/>
                </a:solidFill>
                <a:latin typeface="Calibri" panose="020F0502020204030204" pitchFamily="34" charset="0"/>
                <a:ea typeface="Calibri" panose="020F0502020204030204" pitchFamily="34" charset="0"/>
                <a:cs typeface="Calibri" panose="020F0502020204030204" pitchFamily="34" charset="0"/>
              </a:rPr>
              <a:t>Public spaces with cleaner and cooler air may not be open due to ongoing social distancing guidelines</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a:solidFill>
                  <a:srgbClr val="393939"/>
                </a:solidFill>
                <a:latin typeface="Calibri" panose="020F0502020204030204" pitchFamily="34" charset="0"/>
                <a:ea typeface="Calibri" panose="020F0502020204030204" pitchFamily="34" charset="0"/>
                <a:cs typeface="Calibri" panose="020F0502020204030204" pitchFamily="34" charset="0"/>
              </a:rPr>
              <a:t>People most at risk from COVID-19 are more likely to remain in their homes to avoid exposure. Isolation and the lack of access to spaces with clean, cool air could increase their vulnerability to extreme heat and wildfire smoke.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a:solidFill>
                  <a:srgbClr val="393939"/>
                </a:solidFill>
                <a:latin typeface="Calibri" panose="020F0502020204030204" pitchFamily="34" charset="0"/>
                <a:ea typeface="Calibri" panose="020F0502020204030204" pitchFamily="34" charset="0"/>
                <a:cs typeface="Calibri" panose="020F0502020204030204" pitchFamily="34" charset="0"/>
              </a:rPr>
              <a:t>N95 respirators can be effective against wildfire smoke if fitted and worn properly, but these are in very short supply due to COVID-19. Cloth face coverings and surgical masks provide very little protection against wildfire smoke.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905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FEAE-307A-447D-AD20-BE4465F69BD5}"/>
              </a:ext>
            </a:extLst>
          </p:cNvPr>
          <p:cNvSpPr>
            <a:spLocks noGrp="1"/>
          </p:cNvSpPr>
          <p:nvPr>
            <p:ph type="title"/>
          </p:nvPr>
        </p:nvSpPr>
        <p:spPr>
          <a:xfrm>
            <a:off x="669851" y="0"/>
            <a:ext cx="10515600" cy="1325563"/>
          </a:xfrm>
        </p:spPr>
        <p:txBody>
          <a:bodyPr/>
          <a:lstStyle/>
          <a:p>
            <a:r>
              <a:rPr lang="en-US" dirty="0"/>
              <a:t>Baseline Hierarchy of Risks*</a:t>
            </a:r>
          </a:p>
        </p:txBody>
      </p:sp>
      <p:sp>
        <p:nvSpPr>
          <p:cNvPr id="3" name="Content Placeholder 2">
            <a:extLst>
              <a:ext uri="{FF2B5EF4-FFF2-40B4-BE49-F238E27FC236}">
                <a16:creationId xmlns:a16="http://schemas.microsoft.com/office/drawing/2014/main" id="{1FC91D6F-3988-4F9D-A4CF-ABB2F81BAB53}"/>
              </a:ext>
            </a:extLst>
          </p:cNvPr>
          <p:cNvSpPr>
            <a:spLocks noGrp="1"/>
          </p:cNvSpPr>
          <p:nvPr>
            <p:ph idx="1"/>
          </p:nvPr>
        </p:nvSpPr>
        <p:spPr>
          <a:xfrm>
            <a:off x="838199" y="1186999"/>
            <a:ext cx="7774174" cy="4998890"/>
          </a:xfrm>
        </p:spPr>
        <p:txBody>
          <a:bodyPr>
            <a:normAutofit fontScale="70000" lnSpcReduction="20000"/>
          </a:bodyPr>
          <a:lstStyle/>
          <a:p>
            <a:pPr marL="0" indent="0">
              <a:buNone/>
            </a:pPr>
            <a:r>
              <a:rPr lang="en-US" b="1" dirty="0"/>
              <a:t>During “Safe Start” Reopening Phases 1 &amp; 2: </a:t>
            </a:r>
          </a:p>
          <a:p>
            <a:pPr marL="514350" lvl="0" indent="-514350">
              <a:buFont typeface="+mj-lt"/>
              <a:buAutoNum type="arabicPeriod"/>
            </a:pPr>
            <a:r>
              <a:rPr lang="en-US" dirty="0"/>
              <a:t>COVID-19 safety</a:t>
            </a:r>
          </a:p>
          <a:p>
            <a:pPr marL="514350" lvl="0" indent="-514350">
              <a:buFont typeface="+mj-lt"/>
              <a:buAutoNum type="arabicPeriod"/>
            </a:pPr>
            <a:r>
              <a:rPr lang="en-US" dirty="0"/>
              <a:t>Heat</a:t>
            </a:r>
          </a:p>
          <a:p>
            <a:pPr marL="514350" lvl="0" indent="-514350">
              <a:buFont typeface="+mj-lt"/>
              <a:buAutoNum type="arabicPeriod"/>
            </a:pPr>
            <a:r>
              <a:rPr lang="en-US" dirty="0"/>
              <a:t>Wildfire smoke</a:t>
            </a:r>
          </a:p>
          <a:p>
            <a:pPr marL="0" indent="0">
              <a:buNone/>
            </a:pPr>
            <a:r>
              <a:rPr lang="en-US" b="1" dirty="0"/>
              <a:t>During “Safe Start” Reopening Phase 3: </a:t>
            </a:r>
          </a:p>
          <a:p>
            <a:pPr marL="514350" lvl="0" indent="-514350">
              <a:buFont typeface="+mj-lt"/>
              <a:buAutoNum type="arabicPeriod"/>
            </a:pPr>
            <a:r>
              <a:rPr lang="en-US" dirty="0"/>
              <a:t>Heat</a:t>
            </a:r>
          </a:p>
          <a:p>
            <a:pPr marL="514350" lvl="0" indent="-514350">
              <a:buFont typeface="+mj-lt"/>
              <a:buAutoNum type="arabicPeriod"/>
            </a:pPr>
            <a:r>
              <a:rPr lang="en-US" dirty="0"/>
              <a:t>COVID-19 safety</a:t>
            </a:r>
          </a:p>
          <a:p>
            <a:pPr marL="514350" lvl="0" indent="-514350">
              <a:buFont typeface="+mj-lt"/>
              <a:buAutoNum type="arabicPeriod"/>
            </a:pPr>
            <a:r>
              <a:rPr lang="en-US" dirty="0"/>
              <a:t>Wildfire smoke</a:t>
            </a:r>
          </a:p>
          <a:p>
            <a:pPr marL="0" indent="0">
              <a:buNone/>
            </a:pPr>
            <a:r>
              <a:rPr lang="en-US" b="1" dirty="0"/>
              <a:t>During “Safe Start” Reopening Phase 4:</a:t>
            </a:r>
          </a:p>
          <a:p>
            <a:pPr marL="514350" lvl="0" indent="-514350">
              <a:buFont typeface="+mj-lt"/>
              <a:buAutoNum type="arabicPeriod"/>
            </a:pPr>
            <a:r>
              <a:rPr lang="en-US" dirty="0"/>
              <a:t>Heat</a:t>
            </a:r>
          </a:p>
          <a:p>
            <a:pPr marL="514350" lvl="0" indent="-514350">
              <a:buFont typeface="+mj-lt"/>
              <a:buAutoNum type="arabicPeriod"/>
            </a:pPr>
            <a:r>
              <a:rPr lang="en-US" dirty="0"/>
              <a:t>Wildfire smoke (Unhealthy for all on AQI)</a:t>
            </a:r>
          </a:p>
          <a:p>
            <a:pPr marL="514350" indent="-514350">
              <a:buFont typeface="+mj-lt"/>
              <a:buAutoNum type="arabicPeriod"/>
            </a:pPr>
            <a:r>
              <a:rPr lang="en-US" dirty="0"/>
              <a:t>COVID-19 safety</a:t>
            </a:r>
          </a:p>
          <a:p>
            <a:pPr marL="514350" indent="-514350">
              <a:buFont typeface="+mj-lt"/>
              <a:buAutoNum type="arabicPeriod"/>
            </a:pPr>
            <a:endParaRPr lang="en-US" sz="100" dirty="0"/>
          </a:p>
          <a:p>
            <a:pPr marL="0" indent="0">
              <a:buNone/>
            </a:pPr>
            <a:r>
              <a:rPr lang="en-US" dirty="0"/>
              <a:t>*</a:t>
            </a:r>
            <a:r>
              <a:rPr lang="en-US" i="1" dirty="0"/>
              <a:t>Subject to change based on severity of actual forecast(s)</a:t>
            </a:r>
          </a:p>
        </p:txBody>
      </p:sp>
      <p:sp>
        <p:nvSpPr>
          <p:cNvPr id="12" name="TextBox 11">
            <a:extLst>
              <a:ext uri="{FF2B5EF4-FFF2-40B4-BE49-F238E27FC236}">
                <a16:creationId xmlns:a16="http://schemas.microsoft.com/office/drawing/2014/main" id="{09E1E730-0E3B-415B-970D-7EDB6B360D6D}"/>
              </a:ext>
            </a:extLst>
          </p:cNvPr>
          <p:cNvSpPr txBox="1"/>
          <p:nvPr/>
        </p:nvSpPr>
        <p:spPr>
          <a:xfrm>
            <a:off x="7652783" y="5170239"/>
            <a:ext cx="4230872" cy="646331"/>
          </a:xfrm>
          <a:prstGeom prst="rect">
            <a:avLst/>
          </a:prstGeom>
          <a:noFill/>
        </p:spPr>
        <p:txBody>
          <a:bodyPr wrap="square" rtlCol="0">
            <a:spAutoFit/>
          </a:bodyPr>
          <a:lstStyle/>
          <a:p>
            <a:r>
              <a:rPr lang="en-US" dirty="0">
                <a:hlinkClick r:id="rId3"/>
              </a:rPr>
              <a:t>https://www.kingcounty.gov/depts/health/covid-19/data.aspx</a:t>
            </a:r>
            <a:endParaRPr lang="en-US" dirty="0"/>
          </a:p>
        </p:txBody>
      </p:sp>
    </p:spTree>
    <p:extLst>
      <p:ext uri="{BB962C8B-B14F-4D97-AF65-F5344CB8AC3E}">
        <p14:creationId xmlns:p14="http://schemas.microsoft.com/office/powerpoint/2010/main" val="3083464707"/>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B2E7A41-F5ED-4A13-923E-86805923B6BC}" vid="{4C0367FA-5F5D-4F13-8F2D-24223E2CD0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450AE19264B14AACEDFD45A17B6AD4" ma:contentTypeVersion="8" ma:contentTypeDescription="Create a new document." ma:contentTypeScope="" ma:versionID="0a60e429440cdc6717ede790b751ad95">
  <xsd:schema xmlns:xsd="http://www.w3.org/2001/XMLSchema" xmlns:xs="http://www.w3.org/2001/XMLSchema" xmlns:p="http://schemas.microsoft.com/office/2006/metadata/properties" xmlns:ns2="13719700-3645-42ba-aa9e-f8aeee2cb8c0" xmlns:ns3="3342b458-bd24-4ce0-adfa-b441d0717144" targetNamespace="http://schemas.microsoft.com/office/2006/metadata/properties" ma:root="true" ma:fieldsID="f1397e46b9af81f555c6dcf4dde0cbd4" ns2:_="" ns3:_="">
    <xsd:import namespace="13719700-3645-42ba-aa9e-f8aeee2cb8c0"/>
    <xsd:import namespace="3342b458-bd24-4ce0-adfa-b441d071714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19700-3645-42ba-aa9e-f8aeee2cb8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42b458-bd24-4ce0-adfa-b441d071714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2F0CD351-0561-4B41-9079-EB7703943CEB}">
  <ds:schemaRefs>
    <ds:schemaRef ds:uri="http://schemas.microsoft.com/office/2006/metadata/properties"/>
    <ds:schemaRef ds:uri="13719700-3645-42ba-aa9e-f8aeee2cb8c0"/>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3342b458-bd24-4ce0-adfa-b441d0717144"/>
    <ds:schemaRef ds:uri="http://purl.org/dc/terms/"/>
    <ds:schemaRef ds:uri="http://purl.org/dc/elements/1.1/"/>
  </ds:schemaRefs>
</ds:datastoreItem>
</file>

<file path=customXml/itemProps3.xml><?xml version="1.0" encoding="utf-8"?>
<ds:datastoreItem xmlns:ds="http://schemas.openxmlformats.org/officeDocument/2006/customXml" ds:itemID="{A12E6B4F-4879-4072-A134-59935A993F36}">
  <ds:schemaRefs>
    <ds:schemaRef ds:uri="13719700-3645-42ba-aa9e-f8aeee2cb8c0"/>
    <ds:schemaRef ds:uri="3342b458-bd24-4ce0-adfa-b441d0717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1790</Words>
  <Application>Microsoft Office PowerPoint</Application>
  <PresentationFormat>Widescreen</PresentationFormat>
  <Paragraphs>258</Paragraphs>
  <Slides>26</Slides>
  <Notes>25</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Seattle Text</vt:lpstr>
      <vt:lpstr>Arial</vt:lpstr>
      <vt:lpstr>Symbol</vt:lpstr>
      <vt:lpstr>Calibri</vt:lpstr>
      <vt:lpstr>Office Theme</vt:lpstr>
      <vt:lpstr>Emergency Preparedness</vt:lpstr>
      <vt:lpstr>Seattle’s top hazards…</vt:lpstr>
      <vt:lpstr>COVID-19: Current Situation</vt:lpstr>
      <vt:lpstr>Hazard Outlook  Summer 2020</vt:lpstr>
      <vt:lpstr>Hazard Outlook  Summer 2020</vt:lpstr>
      <vt:lpstr>Hazard Outlook  Summer 2020</vt:lpstr>
      <vt:lpstr>Overlapping Risk Factors</vt:lpstr>
      <vt:lpstr>Heat and Smoke During COVID-19 What is different this year?</vt:lpstr>
      <vt:lpstr>Baseline Hierarchy of Risks*</vt:lpstr>
      <vt:lpstr>City Response to Extreme Heat</vt:lpstr>
      <vt:lpstr>Preparing for Extreme Heat</vt:lpstr>
      <vt:lpstr>City Response to Wildfire Smoke</vt:lpstr>
      <vt:lpstr>How to Be Prepared for Wildfire Smoke </vt:lpstr>
      <vt:lpstr>Preparing for Wildfire Smoke</vt:lpstr>
      <vt:lpstr>Poor Air Quality Days, 2017-2018</vt:lpstr>
      <vt:lpstr>Sign up for emergency alerts</vt:lpstr>
      <vt:lpstr>Find out more information</vt:lpstr>
      <vt:lpstr>Other Regional Alerting Systems</vt:lpstr>
      <vt:lpstr>Preparing for Wildfire Smoke</vt:lpstr>
      <vt:lpstr>Preparing for Wildfire Smoke Do-it-yourself air cleaner</vt:lpstr>
      <vt:lpstr>Connect with Neighbors Now</vt:lpstr>
      <vt:lpstr>Safely Helping Neighbors</vt:lpstr>
      <vt:lpstr>COVID-19 Information</vt:lpstr>
      <vt:lpstr>Build a Kit</vt:lpstr>
      <vt:lpstr>COVID-19 Preparedness Reminders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Preparedness</dc:title>
  <dc:creator>Auflick, Matt</dc:creator>
  <cp:lastModifiedBy>Auflick, Matt</cp:lastModifiedBy>
  <cp:revision>2</cp:revision>
  <dcterms:created xsi:type="dcterms:W3CDTF">2020-06-23T23:42:21Z</dcterms:created>
  <dcterms:modified xsi:type="dcterms:W3CDTF">2020-07-01T22:29:16Z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0x010100B3450AE19264B14AACEDFD45A17B6AD4</vt:lpwstr>
  </property>
</Properties>
</file>