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30"/>
  </p:notesMasterIdLst>
  <p:handoutMasterIdLst>
    <p:handoutMasterId r:id="rId31"/>
  </p:handoutMasterIdLst>
  <p:sldIdLst>
    <p:sldId id="256" r:id="rId5"/>
    <p:sldId id="263" r:id="rId6"/>
    <p:sldId id="278" r:id="rId7"/>
    <p:sldId id="292" r:id="rId8"/>
    <p:sldId id="282" r:id="rId9"/>
    <p:sldId id="297" r:id="rId10"/>
    <p:sldId id="296" r:id="rId11"/>
    <p:sldId id="258" r:id="rId12"/>
    <p:sldId id="264" r:id="rId13"/>
    <p:sldId id="288" r:id="rId14"/>
    <p:sldId id="266" r:id="rId15"/>
    <p:sldId id="295" r:id="rId16"/>
    <p:sldId id="285" r:id="rId17"/>
    <p:sldId id="287" r:id="rId18"/>
    <p:sldId id="298" r:id="rId19"/>
    <p:sldId id="270" r:id="rId20"/>
    <p:sldId id="275" r:id="rId21"/>
    <p:sldId id="267" r:id="rId22"/>
    <p:sldId id="284" r:id="rId23"/>
    <p:sldId id="269" r:id="rId24"/>
    <p:sldId id="283" r:id="rId25"/>
    <p:sldId id="274" r:id="rId26"/>
    <p:sldId id="290" r:id="rId27"/>
    <p:sldId id="277" r:id="rId28"/>
    <p:sldId id="27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 id="2" name="Morrison Winters, Jon" initials="MWJ" lastIdx="3" clrIdx="1">
    <p:extLst>
      <p:ext uri="{19B8F6BF-5375-455C-9EA6-DF929625EA0E}">
        <p15:presenceInfo xmlns:p15="http://schemas.microsoft.com/office/powerpoint/2012/main" userId="S::jon.morrisonwinters@seattle.gov::c5983651-56b3-4289-abf8-b2adb7ce83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A5"/>
    <a:srgbClr val="E9EDF4"/>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B1FA6-B362-4EC4-BA03-467932E5662D}" v="209" dt="2019-01-23T19:14:15.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4000" autoAdjust="0"/>
  </p:normalViewPr>
  <p:slideViewPr>
    <p:cSldViewPr>
      <p:cViewPr varScale="1">
        <p:scale>
          <a:sx n="72" d="100"/>
          <a:sy n="72" d="100"/>
        </p:scale>
        <p:origin x="2227" y="43"/>
      </p:cViewPr>
      <p:guideLst>
        <p:guide orient="horz" pos="2160"/>
        <p:guide pos="2880"/>
      </p:guideLst>
    </p:cSldViewPr>
  </p:slideViewPr>
  <p:outlineViewPr>
    <p:cViewPr>
      <p:scale>
        <a:sx n="33" d="100"/>
        <a:sy n="33" d="100"/>
      </p:scale>
      <p:origin x="0" y="-550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38"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on Winters, Jon" userId="c5983651-56b3-4289-abf8-b2adb7ce833e" providerId="ADAL" clId="{99DB1FA6-B362-4EC4-BA03-467932E5662D}"/>
    <pc:docChg chg="undo redo custSel addSld delSld modSld sldOrd">
      <pc:chgData name="Morrison Winters, Jon" userId="c5983651-56b3-4289-abf8-b2adb7ce833e" providerId="ADAL" clId="{99DB1FA6-B362-4EC4-BA03-467932E5662D}" dt="2019-01-23T19:14:18.186" v="6602" actId="20577"/>
      <pc:docMkLst>
        <pc:docMk/>
      </pc:docMkLst>
      <pc:sldChg chg="modSp addCm delCm modCm modNotesTx">
        <pc:chgData name="Morrison Winters, Jon" userId="c5983651-56b3-4289-abf8-b2adb7ce833e" providerId="ADAL" clId="{99DB1FA6-B362-4EC4-BA03-467932E5662D}" dt="2019-01-23T19:07:50.648" v="6595" actId="20577"/>
        <pc:sldMkLst>
          <pc:docMk/>
          <pc:sldMk cId="0" sldId="256"/>
        </pc:sldMkLst>
        <pc:spChg chg="mod">
          <ac:chgData name="Morrison Winters, Jon" userId="c5983651-56b3-4289-abf8-b2adb7ce833e" providerId="ADAL" clId="{99DB1FA6-B362-4EC4-BA03-467932E5662D}" dt="2019-01-09T18:10:46.085" v="90" actId="20577"/>
          <ac:spMkLst>
            <pc:docMk/>
            <pc:sldMk cId="0" sldId="256"/>
            <ac:spMk id="2" creationId="{00000000-0000-0000-0000-000000000000}"/>
          </ac:spMkLst>
        </pc:spChg>
        <pc:spChg chg="mod">
          <ac:chgData name="Morrison Winters, Jon" userId="c5983651-56b3-4289-abf8-b2adb7ce833e" providerId="ADAL" clId="{99DB1FA6-B362-4EC4-BA03-467932E5662D}" dt="2019-01-09T18:13:35.840" v="158" actId="20577"/>
          <ac:spMkLst>
            <pc:docMk/>
            <pc:sldMk cId="0" sldId="256"/>
            <ac:spMk id="3" creationId="{00000000-0000-0000-0000-000000000000}"/>
          </ac:spMkLst>
        </pc:spChg>
        <pc:spChg chg="mod">
          <ac:chgData name="Morrison Winters, Jon" userId="c5983651-56b3-4289-abf8-b2adb7ce833e" providerId="ADAL" clId="{99DB1FA6-B362-4EC4-BA03-467932E5662D}" dt="2019-01-09T18:12:11.959" v="130" actId="20577"/>
          <ac:spMkLst>
            <pc:docMk/>
            <pc:sldMk cId="0" sldId="256"/>
            <ac:spMk id="5" creationId="{00000000-0000-0000-0000-000000000000}"/>
          </ac:spMkLst>
        </pc:spChg>
      </pc:sldChg>
      <pc:sldChg chg="modSp modNotesTx">
        <pc:chgData name="Morrison Winters, Jon" userId="c5983651-56b3-4289-abf8-b2adb7ce833e" providerId="ADAL" clId="{99DB1FA6-B362-4EC4-BA03-467932E5662D}" dt="2019-01-14T16:56:39.473" v="2140" actId="207"/>
        <pc:sldMkLst>
          <pc:docMk/>
          <pc:sldMk cId="0" sldId="258"/>
        </pc:sldMkLst>
        <pc:spChg chg="mod">
          <ac:chgData name="Morrison Winters, Jon" userId="c5983651-56b3-4289-abf8-b2adb7ce833e" providerId="ADAL" clId="{99DB1FA6-B362-4EC4-BA03-467932E5662D}" dt="2019-01-14T16:50:44.625" v="1019" actId="20577"/>
          <ac:spMkLst>
            <pc:docMk/>
            <pc:sldMk cId="0" sldId="258"/>
            <ac:spMk id="2" creationId="{00000000-0000-0000-0000-000000000000}"/>
          </ac:spMkLst>
        </pc:spChg>
        <pc:spChg chg="mod">
          <ac:chgData name="Morrison Winters, Jon" userId="c5983651-56b3-4289-abf8-b2adb7ce833e" providerId="ADAL" clId="{99DB1FA6-B362-4EC4-BA03-467932E5662D}" dt="2019-01-14T16:56:39.473" v="2140" actId="207"/>
          <ac:spMkLst>
            <pc:docMk/>
            <pc:sldMk cId="0" sldId="258"/>
            <ac:spMk id="3" creationId="{00000000-0000-0000-0000-000000000000}"/>
          </ac:spMkLst>
        </pc:spChg>
      </pc:sldChg>
      <pc:sldChg chg="modSp modNotesTx">
        <pc:chgData name="Morrison Winters, Jon" userId="c5983651-56b3-4289-abf8-b2adb7ce833e" providerId="ADAL" clId="{99DB1FA6-B362-4EC4-BA03-467932E5662D}" dt="2019-01-14T17:05:21.876" v="2551" actId="255"/>
        <pc:sldMkLst>
          <pc:docMk/>
          <pc:sldMk cId="0" sldId="264"/>
        </pc:sldMkLst>
        <pc:spChg chg="mod">
          <ac:chgData name="Morrison Winters, Jon" userId="c5983651-56b3-4289-abf8-b2adb7ce833e" providerId="ADAL" clId="{99DB1FA6-B362-4EC4-BA03-467932E5662D}" dt="2019-01-14T16:56:59.971" v="2142" actId="20577"/>
          <ac:spMkLst>
            <pc:docMk/>
            <pc:sldMk cId="0" sldId="264"/>
            <ac:spMk id="2" creationId="{00000000-0000-0000-0000-000000000000}"/>
          </ac:spMkLst>
        </pc:spChg>
        <pc:spChg chg="mod">
          <ac:chgData name="Morrison Winters, Jon" userId="c5983651-56b3-4289-abf8-b2adb7ce833e" providerId="ADAL" clId="{99DB1FA6-B362-4EC4-BA03-467932E5662D}" dt="2019-01-14T17:05:21.876" v="2551" actId="255"/>
          <ac:spMkLst>
            <pc:docMk/>
            <pc:sldMk cId="0" sldId="264"/>
            <ac:spMk id="3" creationId="{00000000-0000-0000-0000-000000000000}"/>
          </ac:spMkLst>
        </pc:spChg>
      </pc:sldChg>
      <pc:sldChg chg="modSp modNotesTx">
        <pc:chgData name="Morrison Winters, Jon" userId="c5983651-56b3-4289-abf8-b2adb7ce833e" providerId="ADAL" clId="{99DB1FA6-B362-4EC4-BA03-467932E5662D}" dt="2019-01-23T18:59:00.080" v="6227" actId="20577"/>
        <pc:sldMkLst>
          <pc:docMk/>
          <pc:sldMk cId="0" sldId="266"/>
        </pc:sldMkLst>
        <pc:spChg chg="mod">
          <ac:chgData name="Morrison Winters, Jon" userId="c5983651-56b3-4289-abf8-b2adb7ce833e" providerId="ADAL" clId="{99DB1FA6-B362-4EC4-BA03-467932E5662D}" dt="2019-01-14T17:21:26.666" v="3781" actId="20577"/>
          <ac:spMkLst>
            <pc:docMk/>
            <pc:sldMk cId="0" sldId="266"/>
            <ac:spMk id="2" creationId="{00000000-0000-0000-0000-000000000000}"/>
          </ac:spMkLst>
        </pc:spChg>
        <pc:spChg chg="mod">
          <ac:chgData name="Morrison Winters, Jon" userId="c5983651-56b3-4289-abf8-b2adb7ce833e" providerId="ADAL" clId="{99DB1FA6-B362-4EC4-BA03-467932E5662D}" dt="2019-01-23T18:59:00.080" v="6227" actId="20577"/>
          <ac:spMkLst>
            <pc:docMk/>
            <pc:sldMk cId="0" sldId="266"/>
            <ac:spMk id="3" creationId="{00000000-0000-0000-0000-000000000000}"/>
          </ac:spMkLst>
        </pc:spChg>
      </pc:sldChg>
      <pc:sldChg chg="modSp">
        <pc:chgData name="Morrison Winters, Jon" userId="c5983651-56b3-4289-abf8-b2adb7ce833e" providerId="ADAL" clId="{99DB1FA6-B362-4EC4-BA03-467932E5662D}" dt="2019-01-14T20:32:12.218" v="5347" actId="207"/>
        <pc:sldMkLst>
          <pc:docMk/>
          <pc:sldMk cId="0" sldId="267"/>
        </pc:sldMkLst>
        <pc:spChg chg="mod">
          <ac:chgData name="Morrison Winters, Jon" userId="c5983651-56b3-4289-abf8-b2adb7ce833e" providerId="ADAL" clId="{99DB1FA6-B362-4EC4-BA03-467932E5662D}" dt="2019-01-14T20:30:22.394" v="5236" actId="20577"/>
          <ac:spMkLst>
            <pc:docMk/>
            <pc:sldMk cId="0" sldId="267"/>
            <ac:spMk id="2" creationId="{00000000-0000-0000-0000-000000000000}"/>
          </ac:spMkLst>
        </pc:spChg>
        <pc:spChg chg="mod">
          <ac:chgData name="Morrison Winters, Jon" userId="c5983651-56b3-4289-abf8-b2adb7ce833e" providerId="ADAL" clId="{99DB1FA6-B362-4EC4-BA03-467932E5662D}" dt="2019-01-14T20:32:12.218" v="5347" actId="207"/>
          <ac:spMkLst>
            <pc:docMk/>
            <pc:sldMk cId="0" sldId="267"/>
            <ac:spMk id="3" creationId="{00000000-0000-0000-0000-000000000000}"/>
          </ac:spMkLst>
        </pc:spChg>
      </pc:sldChg>
      <pc:sldChg chg="delSp modSp">
        <pc:chgData name="Morrison Winters, Jon" userId="c5983651-56b3-4289-abf8-b2adb7ce833e" providerId="ADAL" clId="{99DB1FA6-B362-4EC4-BA03-467932E5662D}" dt="2019-01-23T19:12:26.272" v="6598" actId="207"/>
        <pc:sldMkLst>
          <pc:docMk/>
          <pc:sldMk cId="0" sldId="269"/>
        </pc:sldMkLst>
        <pc:spChg chg="mod">
          <ac:chgData name="Morrison Winters, Jon" userId="c5983651-56b3-4289-abf8-b2adb7ce833e" providerId="ADAL" clId="{99DB1FA6-B362-4EC4-BA03-467932E5662D}" dt="2019-01-14T20:57:00.006" v="5354" actId="20577"/>
          <ac:spMkLst>
            <pc:docMk/>
            <pc:sldMk cId="0" sldId="269"/>
            <ac:spMk id="2" creationId="{00000000-0000-0000-0000-000000000000}"/>
          </ac:spMkLst>
        </pc:spChg>
        <pc:spChg chg="del mod">
          <ac:chgData name="Morrison Winters, Jon" userId="c5983651-56b3-4289-abf8-b2adb7ce833e" providerId="ADAL" clId="{99DB1FA6-B362-4EC4-BA03-467932E5662D}" dt="2019-01-14T20:57:20.879" v="5367" actId="478"/>
          <ac:spMkLst>
            <pc:docMk/>
            <pc:sldMk cId="0" sldId="269"/>
            <ac:spMk id="3" creationId="{00000000-0000-0000-0000-000000000000}"/>
          </ac:spMkLst>
        </pc:spChg>
        <pc:graphicFrameChg chg="mod modGraphic">
          <ac:chgData name="Morrison Winters, Jon" userId="c5983651-56b3-4289-abf8-b2adb7ce833e" providerId="ADAL" clId="{99DB1FA6-B362-4EC4-BA03-467932E5662D}" dt="2019-01-23T19:12:26.272" v="6598" actId="207"/>
          <ac:graphicFrameMkLst>
            <pc:docMk/>
            <pc:sldMk cId="0" sldId="269"/>
            <ac:graphicFrameMk id="7" creationId="{EAC796C7-4CEE-4485-B61D-05B587BE89D2}"/>
          </ac:graphicFrameMkLst>
        </pc:graphicFrameChg>
      </pc:sldChg>
      <pc:sldChg chg="modSp">
        <pc:chgData name="Morrison Winters, Jon" userId="c5983651-56b3-4289-abf8-b2adb7ce833e" providerId="ADAL" clId="{99DB1FA6-B362-4EC4-BA03-467932E5662D}" dt="2019-01-23T19:11:40.574" v="6597" actId="20577"/>
        <pc:sldMkLst>
          <pc:docMk/>
          <pc:sldMk cId="0" sldId="270"/>
        </pc:sldMkLst>
        <pc:spChg chg="mod">
          <ac:chgData name="Morrison Winters, Jon" userId="c5983651-56b3-4289-abf8-b2adb7ce833e" providerId="ADAL" clId="{99DB1FA6-B362-4EC4-BA03-467932E5662D}" dt="2019-01-14T20:28:17.875" v="5017" actId="20577"/>
          <ac:spMkLst>
            <pc:docMk/>
            <pc:sldMk cId="0" sldId="270"/>
            <ac:spMk id="2" creationId="{00000000-0000-0000-0000-000000000000}"/>
          </ac:spMkLst>
        </pc:spChg>
        <pc:spChg chg="mod">
          <ac:chgData name="Morrison Winters, Jon" userId="c5983651-56b3-4289-abf8-b2adb7ce833e" providerId="ADAL" clId="{99DB1FA6-B362-4EC4-BA03-467932E5662D}" dt="2019-01-23T19:11:40.574" v="6597" actId="20577"/>
          <ac:spMkLst>
            <pc:docMk/>
            <pc:sldMk cId="0" sldId="270"/>
            <ac:spMk id="3" creationId="{00000000-0000-0000-0000-000000000000}"/>
          </ac:spMkLst>
        </pc:spChg>
      </pc:sldChg>
      <pc:sldChg chg="modSp addCm delCm modCm">
        <pc:chgData name="Morrison Winters, Jon" userId="c5983651-56b3-4289-abf8-b2adb7ce833e" providerId="ADAL" clId="{99DB1FA6-B362-4EC4-BA03-467932E5662D}" dt="2019-01-23T19:00:08.728" v="6235" actId="1076"/>
        <pc:sldMkLst>
          <pc:docMk/>
          <pc:sldMk cId="0" sldId="271"/>
        </pc:sldMkLst>
        <pc:spChg chg="mod">
          <ac:chgData name="Morrison Winters, Jon" userId="c5983651-56b3-4289-abf8-b2adb7ce833e" providerId="ADAL" clId="{99DB1FA6-B362-4EC4-BA03-467932E5662D}" dt="2019-01-23T19:00:08.728" v="6235" actId="1076"/>
          <ac:spMkLst>
            <pc:docMk/>
            <pc:sldMk cId="0" sldId="271"/>
            <ac:spMk id="5" creationId="{00000000-0000-0000-0000-000000000000}"/>
          </ac:spMkLst>
        </pc:spChg>
        <pc:spChg chg="mod">
          <ac:chgData name="Morrison Winters, Jon" userId="c5983651-56b3-4289-abf8-b2adb7ce833e" providerId="ADAL" clId="{99DB1FA6-B362-4EC4-BA03-467932E5662D}" dt="2019-01-15T00:34:36.044" v="5978" actId="20577"/>
          <ac:spMkLst>
            <pc:docMk/>
            <pc:sldMk cId="0" sldId="271"/>
            <ac:spMk id="6" creationId="{00000000-0000-0000-0000-000000000000}"/>
          </ac:spMkLst>
        </pc:spChg>
      </pc:sldChg>
      <pc:sldChg chg="modSp">
        <pc:chgData name="Morrison Winters, Jon" userId="c5983651-56b3-4289-abf8-b2adb7ce833e" providerId="ADAL" clId="{99DB1FA6-B362-4EC4-BA03-467932E5662D}" dt="2019-01-14T20:29:55.546" v="5233" actId="20577"/>
        <pc:sldMkLst>
          <pc:docMk/>
          <pc:sldMk cId="0" sldId="275"/>
        </pc:sldMkLst>
        <pc:spChg chg="mod">
          <ac:chgData name="Morrison Winters, Jon" userId="c5983651-56b3-4289-abf8-b2adb7ce833e" providerId="ADAL" clId="{99DB1FA6-B362-4EC4-BA03-467932E5662D}" dt="2019-01-14T20:29:55.546" v="5233" actId="20577"/>
          <ac:spMkLst>
            <pc:docMk/>
            <pc:sldMk cId="0" sldId="275"/>
            <ac:spMk id="2" creationId="{00000000-0000-0000-0000-000000000000}"/>
          </ac:spMkLst>
        </pc:spChg>
      </pc:sldChg>
      <pc:sldChg chg="modSp">
        <pc:chgData name="Morrison Winters, Jon" userId="c5983651-56b3-4289-abf8-b2adb7ce833e" providerId="ADAL" clId="{99DB1FA6-B362-4EC4-BA03-467932E5662D}" dt="2019-01-14T21:01:31.355" v="5814" actId="20577"/>
        <pc:sldMkLst>
          <pc:docMk/>
          <pc:sldMk cId="0" sldId="277"/>
        </pc:sldMkLst>
        <pc:spChg chg="mod">
          <ac:chgData name="Morrison Winters, Jon" userId="c5983651-56b3-4289-abf8-b2adb7ce833e" providerId="ADAL" clId="{99DB1FA6-B362-4EC4-BA03-467932E5662D}" dt="2019-01-14T21:01:31.355" v="5814" actId="20577"/>
          <ac:spMkLst>
            <pc:docMk/>
            <pc:sldMk cId="0" sldId="277"/>
            <ac:spMk id="2" creationId="{00000000-0000-0000-0000-000000000000}"/>
          </ac:spMkLst>
        </pc:spChg>
      </pc:sldChg>
      <pc:sldChg chg="modSp">
        <pc:chgData name="Morrison Winters, Jon" userId="c5983651-56b3-4289-abf8-b2adb7ce833e" providerId="ADAL" clId="{99DB1FA6-B362-4EC4-BA03-467932E5662D}" dt="2019-01-23T19:02:49.789" v="6238" actId="20577"/>
        <pc:sldMkLst>
          <pc:docMk/>
          <pc:sldMk cId="0" sldId="278"/>
        </pc:sldMkLst>
        <pc:spChg chg="mod">
          <ac:chgData name="Morrison Winters, Jon" userId="c5983651-56b3-4289-abf8-b2adb7ce833e" providerId="ADAL" clId="{99DB1FA6-B362-4EC4-BA03-467932E5662D}" dt="2019-01-23T19:02:49.789" v="6238" actId="20577"/>
          <ac:spMkLst>
            <pc:docMk/>
            <pc:sldMk cId="0" sldId="278"/>
            <ac:spMk id="3" creationId="{00000000-0000-0000-0000-000000000000}"/>
          </ac:spMkLst>
        </pc:spChg>
      </pc:sldChg>
      <pc:sldChg chg="modSp">
        <pc:chgData name="Morrison Winters, Jon" userId="c5983651-56b3-4289-abf8-b2adb7ce833e" providerId="ADAL" clId="{99DB1FA6-B362-4EC4-BA03-467932E5662D}" dt="2019-01-11T17:53:59.824" v="677" actId="20577"/>
        <pc:sldMkLst>
          <pc:docMk/>
          <pc:sldMk cId="1632729626" sldId="282"/>
        </pc:sldMkLst>
        <pc:spChg chg="mod">
          <ac:chgData name="Morrison Winters, Jon" userId="c5983651-56b3-4289-abf8-b2adb7ce833e" providerId="ADAL" clId="{99DB1FA6-B362-4EC4-BA03-467932E5662D}" dt="2019-01-11T17:53:59.824" v="677" actId="20577"/>
          <ac:spMkLst>
            <pc:docMk/>
            <pc:sldMk cId="1632729626" sldId="282"/>
            <ac:spMk id="2" creationId="{00000000-0000-0000-0000-000000000000}"/>
          </ac:spMkLst>
        </pc:spChg>
      </pc:sldChg>
      <pc:sldChg chg="modSp modNotesTx">
        <pc:chgData name="Morrison Winters, Jon" userId="c5983651-56b3-4289-abf8-b2adb7ce833e" providerId="ADAL" clId="{99DB1FA6-B362-4EC4-BA03-467932E5662D}" dt="2019-01-14T21:00:16.756" v="5667" actId="20577"/>
        <pc:sldMkLst>
          <pc:docMk/>
          <pc:sldMk cId="945184648" sldId="283"/>
        </pc:sldMkLst>
        <pc:spChg chg="mod">
          <ac:chgData name="Morrison Winters, Jon" userId="c5983651-56b3-4289-abf8-b2adb7ce833e" providerId="ADAL" clId="{99DB1FA6-B362-4EC4-BA03-467932E5662D}" dt="2019-01-14T20:59:50.234" v="5553" actId="20577"/>
          <ac:spMkLst>
            <pc:docMk/>
            <pc:sldMk cId="945184648" sldId="283"/>
            <ac:spMk id="2" creationId="{00000000-0000-0000-0000-000000000000}"/>
          </ac:spMkLst>
        </pc:spChg>
        <pc:spChg chg="mod">
          <ac:chgData name="Morrison Winters, Jon" userId="c5983651-56b3-4289-abf8-b2adb7ce833e" providerId="ADAL" clId="{99DB1FA6-B362-4EC4-BA03-467932E5662D}" dt="2019-01-14T21:00:00.955" v="5579" actId="20577"/>
          <ac:spMkLst>
            <pc:docMk/>
            <pc:sldMk cId="945184648" sldId="283"/>
            <ac:spMk id="3" creationId="{00000000-0000-0000-0000-000000000000}"/>
          </ac:spMkLst>
        </pc:spChg>
      </pc:sldChg>
      <pc:sldChg chg="modSp">
        <pc:chgData name="Morrison Winters, Jon" userId="c5983651-56b3-4289-abf8-b2adb7ce833e" providerId="ADAL" clId="{99DB1FA6-B362-4EC4-BA03-467932E5662D}" dt="2019-01-14T20:56:33.752" v="5351" actId="207"/>
        <pc:sldMkLst>
          <pc:docMk/>
          <pc:sldMk cId="1946302308" sldId="284"/>
        </pc:sldMkLst>
        <pc:spChg chg="mod">
          <ac:chgData name="Morrison Winters, Jon" userId="c5983651-56b3-4289-abf8-b2adb7ce833e" providerId="ADAL" clId="{99DB1FA6-B362-4EC4-BA03-467932E5662D}" dt="2019-01-14T20:56:33.752" v="5351" actId="207"/>
          <ac:spMkLst>
            <pc:docMk/>
            <pc:sldMk cId="1946302308" sldId="284"/>
            <ac:spMk id="3" creationId="{00000000-0000-0000-0000-000000000000}"/>
          </ac:spMkLst>
        </pc:spChg>
        <pc:spChg chg="mod">
          <ac:chgData name="Morrison Winters, Jon" userId="c5983651-56b3-4289-abf8-b2adb7ce833e" providerId="ADAL" clId="{99DB1FA6-B362-4EC4-BA03-467932E5662D}" dt="2019-01-14T20:56:29.493" v="5350" actId="20577"/>
          <ac:spMkLst>
            <pc:docMk/>
            <pc:sldMk cId="1946302308" sldId="284"/>
            <ac:spMk id="5" creationId="{00000000-0000-0000-0000-000000000000}"/>
          </ac:spMkLst>
        </pc:spChg>
      </pc:sldChg>
      <pc:sldChg chg="modSp modNotesTx">
        <pc:chgData name="Morrison Winters, Jon" userId="c5983651-56b3-4289-abf8-b2adb7ce833e" providerId="ADAL" clId="{99DB1FA6-B362-4EC4-BA03-467932E5662D}" dt="2019-01-23T18:59:33.252" v="6231" actId="20577"/>
        <pc:sldMkLst>
          <pc:docMk/>
          <pc:sldMk cId="613762705" sldId="285"/>
        </pc:sldMkLst>
        <pc:spChg chg="mod">
          <ac:chgData name="Morrison Winters, Jon" userId="c5983651-56b3-4289-abf8-b2adb7ce833e" providerId="ADAL" clId="{99DB1FA6-B362-4EC4-BA03-467932E5662D}" dt="2019-01-14T17:42:09.296" v="3842" actId="20577"/>
          <ac:spMkLst>
            <pc:docMk/>
            <pc:sldMk cId="613762705" sldId="285"/>
            <ac:spMk id="2" creationId="{00000000-0000-0000-0000-000000000000}"/>
          </ac:spMkLst>
        </pc:spChg>
        <pc:spChg chg="mod">
          <ac:chgData name="Morrison Winters, Jon" userId="c5983651-56b3-4289-abf8-b2adb7ce833e" providerId="ADAL" clId="{99DB1FA6-B362-4EC4-BA03-467932E5662D}" dt="2019-01-23T18:59:33.252" v="6231" actId="20577"/>
          <ac:spMkLst>
            <pc:docMk/>
            <pc:sldMk cId="613762705" sldId="285"/>
            <ac:spMk id="3" creationId="{00000000-0000-0000-0000-000000000000}"/>
          </ac:spMkLst>
        </pc:spChg>
      </pc:sldChg>
      <pc:sldChg chg="modSp">
        <pc:chgData name="Morrison Winters, Jon" userId="c5983651-56b3-4289-abf8-b2adb7ce833e" providerId="ADAL" clId="{99DB1FA6-B362-4EC4-BA03-467932E5662D}" dt="2019-01-14T17:48:34.714" v="4659" actId="255"/>
        <pc:sldMkLst>
          <pc:docMk/>
          <pc:sldMk cId="116850039" sldId="287"/>
        </pc:sldMkLst>
        <pc:spChg chg="mod">
          <ac:chgData name="Morrison Winters, Jon" userId="c5983651-56b3-4289-abf8-b2adb7ce833e" providerId="ADAL" clId="{99DB1FA6-B362-4EC4-BA03-467932E5662D}" dt="2019-01-14T17:45:52.194" v="4457" actId="20577"/>
          <ac:spMkLst>
            <pc:docMk/>
            <pc:sldMk cId="116850039" sldId="287"/>
            <ac:spMk id="2" creationId="{00000000-0000-0000-0000-000000000000}"/>
          </ac:spMkLst>
        </pc:spChg>
        <pc:spChg chg="mod">
          <ac:chgData name="Morrison Winters, Jon" userId="c5983651-56b3-4289-abf8-b2adb7ce833e" providerId="ADAL" clId="{99DB1FA6-B362-4EC4-BA03-467932E5662D}" dt="2019-01-14T17:48:34.714" v="4659" actId="255"/>
          <ac:spMkLst>
            <pc:docMk/>
            <pc:sldMk cId="116850039" sldId="287"/>
            <ac:spMk id="3" creationId="{00000000-0000-0000-0000-000000000000}"/>
          </ac:spMkLst>
        </pc:spChg>
      </pc:sldChg>
      <pc:sldChg chg="modSp">
        <pc:chgData name="Morrison Winters, Jon" userId="c5983651-56b3-4289-abf8-b2adb7ce833e" providerId="ADAL" clId="{99DB1FA6-B362-4EC4-BA03-467932E5662D}" dt="2019-01-14T17:21:12.719" v="3762" actId="20577"/>
        <pc:sldMkLst>
          <pc:docMk/>
          <pc:sldMk cId="3648737937" sldId="288"/>
        </pc:sldMkLst>
        <pc:spChg chg="mod">
          <ac:chgData name="Morrison Winters, Jon" userId="c5983651-56b3-4289-abf8-b2adb7ce833e" providerId="ADAL" clId="{99DB1FA6-B362-4EC4-BA03-467932E5662D}" dt="2019-01-14T17:21:12.719" v="3762" actId="20577"/>
          <ac:spMkLst>
            <pc:docMk/>
            <pc:sldMk cId="3648737937" sldId="288"/>
            <ac:spMk id="2" creationId="{00000000-0000-0000-0000-000000000000}"/>
          </ac:spMkLst>
        </pc:spChg>
        <pc:spChg chg="mod">
          <ac:chgData name="Morrison Winters, Jon" userId="c5983651-56b3-4289-abf8-b2adb7ce833e" providerId="ADAL" clId="{99DB1FA6-B362-4EC4-BA03-467932E5662D}" dt="2019-01-14T17:06:13.195" v="2618" actId="207"/>
          <ac:spMkLst>
            <pc:docMk/>
            <pc:sldMk cId="3648737937" sldId="288"/>
            <ac:spMk id="3" creationId="{00000000-0000-0000-0000-000000000000}"/>
          </ac:spMkLst>
        </pc:spChg>
      </pc:sldChg>
      <pc:sldChg chg="modSp">
        <pc:chgData name="Morrison Winters, Jon" userId="c5983651-56b3-4289-abf8-b2adb7ce833e" providerId="ADAL" clId="{99DB1FA6-B362-4EC4-BA03-467932E5662D}" dt="2019-01-23T19:14:18.186" v="6602" actId="20577"/>
        <pc:sldMkLst>
          <pc:docMk/>
          <pc:sldMk cId="2812111684" sldId="290"/>
        </pc:sldMkLst>
        <pc:spChg chg="mod">
          <ac:chgData name="Morrison Winters, Jon" userId="c5983651-56b3-4289-abf8-b2adb7ce833e" providerId="ADAL" clId="{99DB1FA6-B362-4EC4-BA03-467932E5662D}" dt="2019-01-23T19:14:18.186" v="6602" actId="20577"/>
          <ac:spMkLst>
            <pc:docMk/>
            <pc:sldMk cId="2812111684" sldId="290"/>
            <ac:spMk id="3" creationId="{00000000-0000-0000-0000-000000000000}"/>
          </ac:spMkLst>
        </pc:spChg>
      </pc:sldChg>
      <pc:sldChg chg="modSp addCm delCm modCm">
        <pc:chgData name="Morrison Winters, Jon" userId="c5983651-56b3-4289-abf8-b2adb7ce833e" providerId="ADAL" clId="{99DB1FA6-B362-4EC4-BA03-467932E5662D}" dt="2019-01-23T18:57:14.799" v="5981" actId="20577"/>
        <pc:sldMkLst>
          <pc:docMk/>
          <pc:sldMk cId="3372292985" sldId="292"/>
        </pc:sldMkLst>
        <pc:spChg chg="mod">
          <ac:chgData name="Morrison Winters, Jon" userId="c5983651-56b3-4289-abf8-b2adb7ce833e" providerId="ADAL" clId="{99DB1FA6-B362-4EC4-BA03-467932E5662D}" dt="2019-01-09T18:27:36.667" v="674" actId="20577"/>
          <ac:spMkLst>
            <pc:docMk/>
            <pc:sldMk cId="3372292985" sldId="292"/>
            <ac:spMk id="2" creationId="{9933035A-78DD-425E-87E5-E1EA7D542F95}"/>
          </ac:spMkLst>
        </pc:spChg>
        <pc:spChg chg="mod">
          <ac:chgData name="Morrison Winters, Jon" userId="c5983651-56b3-4289-abf8-b2adb7ce833e" providerId="ADAL" clId="{99DB1FA6-B362-4EC4-BA03-467932E5662D}" dt="2019-01-09T18:17:36.574" v="460" actId="20577"/>
          <ac:spMkLst>
            <pc:docMk/>
            <pc:sldMk cId="3372292985" sldId="292"/>
            <ac:spMk id="3" creationId="{C3F971E9-6322-4AA1-A260-CDCCB6070093}"/>
          </ac:spMkLst>
        </pc:spChg>
        <pc:spChg chg="mod">
          <ac:chgData name="Morrison Winters, Jon" userId="c5983651-56b3-4289-abf8-b2adb7ce833e" providerId="ADAL" clId="{99DB1FA6-B362-4EC4-BA03-467932E5662D}" dt="2019-01-09T18:24:52.496" v="613" actId="20577"/>
          <ac:spMkLst>
            <pc:docMk/>
            <pc:sldMk cId="3372292985" sldId="292"/>
            <ac:spMk id="9" creationId="{0275ED44-BD28-4727-8789-B131943F2EBF}"/>
          </ac:spMkLst>
        </pc:spChg>
        <pc:spChg chg="mod">
          <ac:chgData name="Morrison Winters, Jon" userId="c5983651-56b3-4289-abf8-b2adb7ce833e" providerId="ADAL" clId="{99DB1FA6-B362-4EC4-BA03-467932E5662D}" dt="2019-01-09T18:27:09.209" v="636" actId="20577"/>
          <ac:spMkLst>
            <pc:docMk/>
            <pc:sldMk cId="3372292985" sldId="292"/>
            <ac:spMk id="11" creationId="{E1B61D03-78B9-4162-98B9-FEBF03DDBB23}"/>
          </ac:spMkLst>
        </pc:spChg>
        <pc:spChg chg="mod">
          <ac:chgData name="Morrison Winters, Jon" userId="c5983651-56b3-4289-abf8-b2adb7ce833e" providerId="ADAL" clId="{99DB1FA6-B362-4EC4-BA03-467932E5662D}" dt="2019-01-09T18:27:28.802" v="663" actId="1076"/>
          <ac:spMkLst>
            <pc:docMk/>
            <pc:sldMk cId="3372292985" sldId="292"/>
            <ac:spMk id="12" creationId="{AC8D045F-0B4B-4F2E-B85E-19E1F389917F}"/>
          </ac:spMkLst>
        </pc:spChg>
        <pc:graphicFrameChg chg="mod">
          <ac:chgData name="Morrison Winters, Jon" userId="c5983651-56b3-4289-abf8-b2adb7ce833e" providerId="ADAL" clId="{99DB1FA6-B362-4EC4-BA03-467932E5662D}" dt="2019-01-23T18:57:14.799" v="5981" actId="20577"/>
          <ac:graphicFrameMkLst>
            <pc:docMk/>
            <pc:sldMk cId="3372292985" sldId="292"/>
            <ac:graphicFrameMk id="5" creationId="{40AF8476-DABD-444D-A271-ADFB2FEB6BF9}"/>
          </ac:graphicFrameMkLst>
        </pc:graphicFrameChg>
      </pc:sldChg>
      <pc:sldChg chg="modSp ord modNotesTx">
        <pc:chgData name="Morrison Winters, Jon" userId="c5983651-56b3-4289-abf8-b2adb7ce833e" providerId="ADAL" clId="{99DB1FA6-B362-4EC4-BA03-467932E5662D}" dt="2019-01-14T17:41:43.448" v="3790" actId="20577"/>
        <pc:sldMkLst>
          <pc:docMk/>
          <pc:sldMk cId="2002547074" sldId="295"/>
        </pc:sldMkLst>
        <pc:spChg chg="mod">
          <ac:chgData name="Morrison Winters, Jon" userId="c5983651-56b3-4289-abf8-b2adb7ce833e" providerId="ADAL" clId="{99DB1FA6-B362-4EC4-BA03-467932E5662D}" dt="2019-01-14T17:41:43.448" v="3790" actId="20577"/>
          <ac:spMkLst>
            <pc:docMk/>
            <pc:sldMk cId="2002547074" sldId="295"/>
            <ac:spMk id="2" creationId="{CA960C73-A270-4C77-A56C-11B0E7DBFB67}"/>
          </ac:spMkLst>
        </pc:spChg>
        <pc:spChg chg="mod">
          <ac:chgData name="Morrison Winters, Jon" userId="c5983651-56b3-4289-abf8-b2adb7ce833e" providerId="ADAL" clId="{99DB1FA6-B362-4EC4-BA03-467932E5662D}" dt="2019-01-14T17:20:20.721" v="3714" actId="255"/>
          <ac:spMkLst>
            <pc:docMk/>
            <pc:sldMk cId="2002547074" sldId="295"/>
            <ac:spMk id="3" creationId="{18D3D946-053E-4997-9799-6EAD09DC8C25}"/>
          </ac:spMkLst>
        </pc:spChg>
      </pc:sldChg>
      <pc:sldChg chg="modSp">
        <pc:chgData name="Morrison Winters, Jon" userId="c5983651-56b3-4289-abf8-b2adb7ce833e" providerId="ADAL" clId="{99DB1FA6-B362-4EC4-BA03-467932E5662D}" dt="2019-01-14T16:50:02.535" v="978" actId="207"/>
        <pc:sldMkLst>
          <pc:docMk/>
          <pc:sldMk cId="1774194330" sldId="296"/>
        </pc:sldMkLst>
        <pc:spChg chg="mod">
          <ac:chgData name="Morrison Winters, Jon" userId="c5983651-56b3-4289-abf8-b2adb7ce833e" providerId="ADAL" clId="{99DB1FA6-B362-4EC4-BA03-467932E5662D}" dt="2019-01-14T16:47:57.433" v="681" actId="20577"/>
          <ac:spMkLst>
            <pc:docMk/>
            <pc:sldMk cId="1774194330" sldId="296"/>
            <ac:spMk id="2" creationId="{00000000-0000-0000-0000-000000000000}"/>
          </ac:spMkLst>
        </pc:spChg>
        <pc:spChg chg="mod">
          <ac:chgData name="Morrison Winters, Jon" userId="c5983651-56b3-4289-abf8-b2adb7ce833e" providerId="ADAL" clId="{99DB1FA6-B362-4EC4-BA03-467932E5662D}" dt="2019-01-14T16:50:02.535" v="978" actId="207"/>
          <ac:spMkLst>
            <pc:docMk/>
            <pc:sldMk cId="1774194330" sldId="296"/>
            <ac:spMk id="3" creationId="{00000000-0000-0000-0000-000000000000}"/>
          </ac:spMkLst>
        </pc:spChg>
      </pc:sldChg>
      <pc:sldChg chg="modSp add modNotesTx">
        <pc:chgData name="Morrison Winters, Jon" userId="c5983651-56b3-4289-abf8-b2adb7ce833e" providerId="ADAL" clId="{99DB1FA6-B362-4EC4-BA03-467932E5662D}" dt="2019-01-14T20:27:59.358" v="5014" actId="20577"/>
        <pc:sldMkLst>
          <pc:docMk/>
          <pc:sldMk cId="1405527289" sldId="298"/>
        </pc:sldMkLst>
        <pc:spChg chg="mod">
          <ac:chgData name="Morrison Winters, Jon" userId="c5983651-56b3-4289-abf8-b2adb7ce833e" providerId="ADAL" clId="{99DB1FA6-B362-4EC4-BA03-467932E5662D}" dt="2019-01-14T20:26:29.018" v="4706" actId="20577"/>
          <ac:spMkLst>
            <pc:docMk/>
            <pc:sldMk cId="1405527289" sldId="298"/>
            <ac:spMk id="2" creationId="{00000000-0000-0000-0000-000000000000}"/>
          </ac:spMkLst>
        </pc:spChg>
        <pc:spChg chg="mod">
          <ac:chgData name="Morrison Winters, Jon" userId="c5983651-56b3-4289-abf8-b2adb7ce833e" providerId="ADAL" clId="{99DB1FA6-B362-4EC4-BA03-467932E5662D}" dt="2019-01-14T20:27:37.564" v="4903" actId="20577"/>
          <ac:spMkLst>
            <pc:docMk/>
            <pc:sldMk cId="1405527289" sldId="29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21CE2-B046-4075-AB04-6D61AD32053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486F00C-552A-456B-B554-6FBA17551B75}">
      <dgm:prSet phldrT="[Text]" custT="1"/>
      <dgm:spPr/>
      <dgm:t>
        <a:bodyPr/>
        <a:lstStyle/>
        <a:p>
          <a:r>
            <a:rPr lang="en-US" sz="1600" dirty="0">
              <a:latin typeface="+mn-lt"/>
              <a:cs typeface="Aharoni" panose="02010803020104030203" pitchFamily="2" charset="-79"/>
            </a:rPr>
            <a:t>Funding Announcement January 14, 2019</a:t>
          </a:r>
        </a:p>
      </dgm:t>
    </dgm:pt>
    <dgm:pt modelId="{1242B182-F80A-4724-AE0C-4B32D2541C69}" type="parTrans" cxnId="{9551613D-3871-4E5C-8787-88F7BCB540DC}">
      <dgm:prSet/>
      <dgm:spPr/>
      <dgm:t>
        <a:bodyPr/>
        <a:lstStyle/>
        <a:p>
          <a:endParaRPr lang="en-US"/>
        </a:p>
      </dgm:t>
    </dgm:pt>
    <dgm:pt modelId="{EB35BA14-3219-41DF-8765-510B6A9D374A}" type="sibTrans" cxnId="{9551613D-3871-4E5C-8787-88F7BCB540DC}">
      <dgm:prSet/>
      <dgm:spPr/>
      <dgm:t>
        <a:bodyPr/>
        <a:lstStyle/>
        <a:p>
          <a:endParaRPr lang="en-US"/>
        </a:p>
      </dgm:t>
    </dgm:pt>
    <dgm:pt modelId="{CBEA9AC0-921D-4863-B1FE-FE2A838E307F}">
      <dgm:prSet phldrT="[Text]" custT="1"/>
      <dgm:spPr/>
      <dgm:t>
        <a:bodyPr/>
        <a:lstStyle/>
        <a:p>
          <a:r>
            <a:rPr lang="en-US" sz="1600" dirty="0">
              <a:latin typeface="+mn-lt"/>
              <a:cs typeface="Aharoni" panose="02010803020104030203" pitchFamily="2" charset="-79"/>
            </a:rPr>
            <a:t>Info Session January 24, 2019</a:t>
          </a:r>
        </a:p>
      </dgm:t>
    </dgm:pt>
    <dgm:pt modelId="{66DB136C-ED01-48DC-AE73-AC2978E4E99B}" type="parTrans" cxnId="{85AF46BF-AAA6-45FA-BE65-141824897D53}">
      <dgm:prSet/>
      <dgm:spPr/>
      <dgm:t>
        <a:bodyPr/>
        <a:lstStyle/>
        <a:p>
          <a:endParaRPr lang="en-US"/>
        </a:p>
      </dgm:t>
    </dgm:pt>
    <dgm:pt modelId="{73A369F0-5256-452A-9C27-7B78E9383515}" type="sibTrans" cxnId="{85AF46BF-AAA6-45FA-BE65-141824897D53}">
      <dgm:prSet/>
      <dgm:spPr/>
      <dgm:t>
        <a:bodyPr/>
        <a:lstStyle/>
        <a:p>
          <a:endParaRPr lang="en-US"/>
        </a:p>
      </dgm:t>
    </dgm:pt>
    <dgm:pt modelId="{9BE9EC7D-CA06-43F0-A43D-71BF37B67A06}">
      <dgm:prSet phldrT="[Text]" custT="1"/>
      <dgm:spPr/>
      <dgm:t>
        <a:bodyPr/>
        <a:lstStyle/>
        <a:p>
          <a:r>
            <a:rPr lang="en-US" sz="1600" dirty="0">
              <a:latin typeface="+mn-lt"/>
              <a:cs typeface="Aharoni" panose="02010803020104030203" pitchFamily="2" charset="-79"/>
            </a:rPr>
            <a:t>Last day to submit questions</a:t>
          </a:r>
        </a:p>
        <a:p>
          <a:r>
            <a:rPr lang="en-US" sz="1600" dirty="0">
              <a:latin typeface="+mn-lt"/>
              <a:cs typeface="Aharoni" panose="02010803020104030203" pitchFamily="2" charset="-79"/>
            </a:rPr>
            <a:t>Wednesday, February 6, 2019</a:t>
          </a:r>
        </a:p>
      </dgm:t>
    </dgm:pt>
    <dgm:pt modelId="{0F5FCFFD-63C3-4A4B-87A0-E4F9DF502DE0}" type="parTrans" cxnId="{07228B38-FCBB-4002-855A-D67B3C468D64}">
      <dgm:prSet/>
      <dgm:spPr/>
      <dgm:t>
        <a:bodyPr/>
        <a:lstStyle/>
        <a:p>
          <a:endParaRPr lang="en-US"/>
        </a:p>
      </dgm:t>
    </dgm:pt>
    <dgm:pt modelId="{4E43DDCB-F1F9-4557-B0B3-910DCCFDBB18}" type="sibTrans" cxnId="{07228B38-FCBB-4002-855A-D67B3C468D64}">
      <dgm:prSet/>
      <dgm:spPr/>
      <dgm:t>
        <a:bodyPr/>
        <a:lstStyle/>
        <a:p>
          <a:endParaRPr lang="en-US"/>
        </a:p>
      </dgm:t>
    </dgm:pt>
    <dgm:pt modelId="{E708DE79-B5A7-451B-8AE3-AB56DE1170CB}">
      <dgm:prSet phldrT="[Text]" custT="1"/>
      <dgm:spPr/>
      <dgm:t>
        <a:bodyPr/>
        <a:lstStyle/>
        <a:p>
          <a:r>
            <a:rPr lang="en-US" sz="1600" dirty="0">
              <a:latin typeface="+mn-lt"/>
              <a:cs typeface="Aharoni" panose="02010803020104030203" pitchFamily="2" charset="-79"/>
            </a:rPr>
            <a:t>Application Deadline Wednesday, February 20, 2019 at 4:00 p.m.</a:t>
          </a:r>
        </a:p>
      </dgm:t>
    </dgm:pt>
    <dgm:pt modelId="{081CEC35-0B64-4229-B503-3FDE792C37F2}" type="parTrans" cxnId="{383B9071-2F08-4730-90F1-6DC90ED9CC82}">
      <dgm:prSet/>
      <dgm:spPr/>
      <dgm:t>
        <a:bodyPr/>
        <a:lstStyle/>
        <a:p>
          <a:endParaRPr lang="en-US"/>
        </a:p>
      </dgm:t>
    </dgm:pt>
    <dgm:pt modelId="{AEED85ED-B1BD-49F6-BDE1-7DD59634DDDC}" type="sibTrans" cxnId="{383B9071-2F08-4730-90F1-6DC90ED9CC82}">
      <dgm:prSet/>
      <dgm:spPr/>
      <dgm:t>
        <a:bodyPr/>
        <a:lstStyle/>
        <a:p>
          <a:endParaRPr lang="en-US"/>
        </a:p>
      </dgm:t>
    </dgm:pt>
    <dgm:pt modelId="{AC5FD826-8C8B-454D-9E03-3D3AB1F4F2C4}">
      <dgm:prSet phldrT="[Text]" custT="1"/>
      <dgm:spPr/>
      <dgm:t>
        <a:bodyPr/>
        <a:lstStyle/>
        <a:p>
          <a:r>
            <a:rPr lang="en-US" sz="1600" dirty="0">
              <a:latin typeface="+mn-lt"/>
              <a:cs typeface="Aharoni" panose="02010803020104030203" pitchFamily="2" charset="-79"/>
            </a:rPr>
            <a:t>Review and Rating </a:t>
          </a:r>
          <a:br>
            <a:rPr lang="en-US" sz="1600" dirty="0">
              <a:latin typeface="+mn-lt"/>
              <a:cs typeface="Aharoni" panose="02010803020104030203" pitchFamily="2" charset="-79"/>
            </a:rPr>
          </a:br>
          <a:r>
            <a:rPr lang="en-US" sz="1600" dirty="0">
              <a:latin typeface="+mn-lt"/>
              <a:cs typeface="Aharoni" panose="02010803020104030203" pitchFamily="2" charset="-79"/>
            </a:rPr>
            <a:t>February 21 – May 14</a:t>
          </a:r>
        </a:p>
      </dgm:t>
    </dgm:pt>
    <dgm:pt modelId="{EE3F2631-736E-4191-A957-D67592B80A7E}" type="parTrans" cxnId="{2F182D21-3F34-4B84-8AC9-55E23DA9419E}">
      <dgm:prSet/>
      <dgm:spPr/>
      <dgm:t>
        <a:bodyPr/>
        <a:lstStyle/>
        <a:p>
          <a:endParaRPr lang="en-US"/>
        </a:p>
      </dgm:t>
    </dgm:pt>
    <dgm:pt modelId="{CE6B007C-B596-4E53-AA89-00636FC3101E}" type="sibTrans" cxnId="{2F182D21-3F34-4B84-8AC9-55E23DA9419E}">
      <dgm:prSet/>
      <dgm:spPr/>
      <dgm:t>
        <a:bodyPr/>
        <a:lstStyle/>
        <a:p>
          <a:endParaRPr lang="en-US"/>
        </a:p>
      </dgm:t>
    </dgm:pt>
    <dgm:pt modelId="{A9A4B45E-FEB7-482B-8054-453E4F91F94E}" type="pres">
      <dgm:prSet presAssocID="{3A121CE2-B046-4075-AB04-6D61AD320534}" presName="Name0" presStyleCnt="0">
        <dgm:presLayoutVars>
          <dgm:dir/>
          <dgm:resizeHandles val="exact"/>
        </dgm:presLayoutVars>
      </dgm:prSet>
      <dgm:spPr/>
    </dgm:pt>
    <dgm:pt modelId="{FEE4D1F6-2BF7-4D20-85D9-2A40222BFAA6}" type="pres">
      <dgm:prSet presAssocID="{3A121CE2-B046-4075-AB04-6D61AD320534}" presName="arrow" presStyleLbl="bgShp" presStyleIdx="0" presStyleCnt="1" custLinFactNeighborY="-4073"/>
      <dgm:spPr/>
    </dgm:pt>
    <dgm:pt modelId="{C8715866-41A0-45A0-BFA5-DE9B96F17909}" type="pres">
      <dgm:prSet presAssocID="{3A121CE2-B046-4075-AB04-6D61AD320534}" presName="points" presStyleCnt="0"/>
      <dgm:spPr/>
    </dgm:pt>
    <dgm:pt modelId="{7A43C37C-5436-4D45-AFF6-7B4B28B42719}" type="pres">
      <dgm:prSet presAssocID="{B486F00C-552A-456B-B554-6FBA17551B75}" presName="compositeA" presStyleCnt="0"/>
      <dgm:spPr/>
    </dgm:pt>
    <dgm:pt modelId="{E54FC74C-8F0D-4A27-9EBB-5628C2B9F6C3}" type="pres">
      <dgm:prSet presAssocID="{B486F00C-552A-456B-B554-6FBA17551B75}" presName="textA" presStyleLbl="revTx" presStyleIdx="0" presStyleCnt="5" custScaleX="189566" custScaleY="47728" custLinFactNeighborX="-19089" custLinFactNeighborY="27685">
        <dgm:presLayoutVars>
          <dgm:bulletEnabled val="1"/>
        </dgm:presLayoutVars>
      </dgm:prSet>
      <dgm:spPr/>
    </dgm:pt>
    <dgm:pt modelId="{9F8C707E-E71E-4208-9915-2336747FF2A2}" type="pres">
      <dgm:prSet presAssocID="{B486F00C-552A-456B-B554-6FBA17551B75}" presName="circleA" presStyleLbl="node1" presStyleIdx="0" presStyleCnt="5" custLinFactNeighborX="-55635" custLinFactNeighborY="44939"/>
      <dgm:spPr/>
    </dgm:pt>
    <dgm:pt modelId="{893ED676-F84E-41DD-B77C-A2259E94EB30}" type="pres">
      <dgm:prSet presAssocID="{B486F00C-552A-456B-B554-6FBA17551B75}" presName="spaceA" presStyleCnt="0"/>
      <dgm:spPr/>
    </dgm:pt>
    <dgm:pt modelId="{D7273C1A-4301-4C20-B9A4-F51D3CA10ECD}" type="pres">
      <dgm:prSet presAssocID="{EB35BA14-3219-41DF-8765-510B6A9D374A}" presName="space" presStyleCnt="0"/>
      <dgm:spPr/>
    </dgm:pt>
    <dgm:pt modelId="{F6663552-EC58-42D1-A34E-7C083670BACB}" type="pres">
      <dgm:prSet presAssocID="{CBEA9AC0-921D-4863-B1FE-FE2A838E307F}" presName="compositeB" presStyleCnt="0"/>
      <dgm:spPr/>
    </dgm:pt>
    <dgm:pt modelId="{462C9D98-26EA-492C-A2CD-630E91224386}" type="pres">
      <dgm:prSet presAssocID="{CBEA9AC0-921D-4863-B1FE-FE2A838E307F}" presName="textB" presStyleLbl="revTx" presStyleIdx="1" presStyleCnt="5" custAng="0" custScaleX="177545" custScaleY="43295" custLinFactX="-27946" custLinFactNeighborX="-100000" custLinFactNeighborY="-42057">
        <dgm:presLayoutVars>
          <dgm:bulletEnabled val="1"/>
        </dgm:presLayoutVars>
      </dgm:prSet>
      <dgm:spPr/>
    </dgm:pt>
    <dgm:pt modelId="{8772592F-54BD-4823-AA99-E5CDCC205061}" type="pres">
      <dgm:prSet presAssocID="{CBEA9AC0-921D-4863-B1FE-FE2A838E307F}" presName="circleB" presStyleLbl="node1" presStyleIdx="1" presStyleCnt="5" custLinFactX="-100000" custLinFactNeighborX="-142958" custLinFactNeighborY="-64038"/>
      <dgm:spPr/>
    </dgm:pt>
    <dgm:pt modelId="{6DCE883E-97C3-4AF0-BE27-4AC76D0176B8}" type="pres">
      <dgm:prSet presAssocID="{CBEA9AC0-921D-4863-B1FE-FE2A838E307F}" presName="spaceB" presStyleCnt="0"/>
      <dgm:spPr/>
    </dgm:pt>
    <dgm:pt modelId="{D2918EAC-896E-4186-A298-97ED444D16C3}" type="pres">
      <dgm:prSet presAssocID="{73A369F0-5256-452A-9C27-7B78E9383515}" presName="space" presStyleCnt="0"/>
      <dgm:spPr/>
    </dgm:pt>
    <dgm:pt modelId="{69856F96-C2AD-424F-B0FD-EB3DF22C8D76}" type="pres">
      <dgm:prSet presAssocID="{9BE9EC7D-CA06-43F0-A43D-71BF37B67A06}" presName="compositeA" presStyleCnt="0"/>
      <dgm:spPr/>
    </dgm:pt>
    <dgm:pt modelId="{FB9D2276-CF8C-4814-A885-56290E9B2E49}" type="pres">
      <dgm:prSet presAssocID="{9BE9EC7D-CA06-43F0-A43D-71BF37B67A06}" presName="textA" presStyleLbl="revTx" presStyleIdx="2" presStyleCnt="5" custScaleX="208961" custScaleY="55104" custLinFactX="-21683" custLinFactY="42898" custLinFactNeighborX="-100000" custLinFactNeighborY="100000">
        <dgm:presLayoutVars>
          <dgm:bulletEnabled val="1"/>
        </dgm:presLayoutVars>
      </dgm:prSet>
      <dgm:spPr/>
    </dgm:pt>
    <dgm:pt modelId="{861B2936-3731-441D-A989-E9C0E516F157}" type="pres">
      <dgm:prSet presAssocID="{9BE9EC7D-CA06-43F0-A43D-71BF37B67A06}" presName="circleA" presStyleLbl="node1" presStyleIdx="2" presStyleCnt="5" custLinFactX="-100000" custLinFactNeighborX="-137515" custLinFactNeighborY="32957"/>
      <dgm:spPr/>
    </dgm:pt>
    <dgm:pt modelId="{A77E2BA0-B325-48F6-AE00-5C4B09A0EF20}" type="pres">
      <dgm:prSet presAssocID="{9BE9EC7D-CA06-43F0-A43D-71BF37B67A06}" presName="spaceA" presStyleCnt="0"/>
      <dgm:spPr/>
    </dgm:pt>
    <dgm:pt modelId="{1843CDA7-BE4D-4596-9F24-C38043193F14}" type="pres">
      <dgm:prSet presAssocID="{4E43DDCB-F1F9-4557-B0B3-910DCCFDBB18}" presName="space" presStyleCnt="0"/>
      <dgm:spPr/>
    </dgm:pt>
    <dgm:pt modelId="{51B33BE5-35F8-4B41-9500-31EFF614A124}" type="pres">
      <dgm:prSet presAssocID="{E708DE79-B5A7-451B-8AE3-AB56DE1170CB}" presName="compositeB" presStyleCnt="0"/>
      <dgm:spPr/>
    </dgm:pt>
    <dgm:pt modelId="{DA7CD88C-C4B8-4618-B2E4-D38DB81E7D02}" type="pres">
      <dgm:prSet presAssocID="{E708DE79-B5A7-451B-8AE3-AB56DE1170CB}" presName="textB" presStyleLbl="revTx" presStyleIdx="3" presStyleCnt="5" custScaleX="173514" custScaleY="51795" custLinFactX="-100000" custLinFactY="-77398" custLinFactNeighborX="-107612" custLinFactNeighborY="-100000">
        <dgm:presLayoutVars>
          <dgm:bulletEnabled val="1"/>
        </dgm:presLayoutVars>
      </dgm:prSet>
      <dgm:spPr/>
    </dgm:pt>
    <dgm:pt modelId="{0D5F6F8F-DDC6-4047-A668-9DAE239EE988}" type="pres">
      <dgm:prSet presAssocID="{E708DE79-B5A7-451B-8AE3-AB56DE1170CB}" presName="circleB" presStyleLbl="node1" presStyleIdx="3" presStyleCnt="5" custLinFactX="-178568" custLinFactNeighborX="-200000" custLinFactNeighborY="-55538"/>
      <dgm:spPr>
        <a:solidFill>
          <a:srgbClr val="FF0000"/>
        </a:solidFill>
      </dgm:spPr>
    </dgm:pt>
    <dgm:pt modelId="{557CD3EE-7900-4CB8-9056-8F732885A7E0}" type="pres">
      <dgm:prSet presAssocID="{E708DE79-B5A7-451B-8AE3-AB56DE1170CB}" presName="spaceB" presStyleCnt="0"/>
      <dgm:spPr/>
    </dgm:pt>
    <dgm:pt modelId="{4DF58AB3-D72F-4474-80B6-868D3B0CF213}" type="pres">
      <dgm:prSet presAssocID="{AEED85ED-B1BD-49F6-BDE1-7DD59634DDDC}" presName="space" presStyleCnt="0"/>
      <dgm:spPr/>
    </dgm:pt>
    <dgm:pt modelId="{B50710CE-2BAF-4021-BE08-312503DE8F6A}" type="pres">
      <dgm:prSet presAssocID="{AC5FD826-8C8B-454D-9E03-3D3AB1F4F2C4}" presName="compositeA" presStyleCnt="0"/>
      <dgm:spPr/>
    </dgm:pt>
    <dgm:pt modelId="{D87C640C-12F8-4CC1-979C-672258627D24}" type="pres">
      <dgm:prSet presAssocID="{AC5FD826-8C8B-454D-9E03-3D3AB1F4F2C4}" presName="textA" presStyleLbl="revTx" presStyleIdx="4" presStyleCnt="5" custScaleX="182396" custScaleY="35464" custLinFactX="-100000" custLinFactY="53851" custLinFactNeighborX="-148944" custLinFactNeighborY="100000">
        <dgm:presLayoutVars>
          <dgm:bulletEnabled val="1"/>
        </dgm:presLayoutVars>
      </dgm:prSet>
      <dgm:spPr/>
    </dgm:pt>
    <dgm:pt modelId="{BD684836-49A8-4E5A-8C16-5FABB4DC3831}" type="pres">
      <dgm:prSet presAssocID="{AC5FD826-8C8B-454D-9E03-3D3AB1F4F2C4}" presName="circleA" presStyleLbl="node1" presStyleIdx="4" presStyleCnt="5" custLinFactX="-200000" custLinFactNeighborX="-280510" custLinFactNeighborY="55596"/>
      <dgm:spPr/>
    </dgm:pt>
    <dgm:pt modelId="{BE57853C-A0FD-4812-BBBF-E51EA87D564E}" type="pres">
      <dgm:prSet presAssocID="{AC5FD826-8C8B-454D-9E03-3D3AB1F4F2C4}" presName="spaceA" presStyleCnt="0"/>
      <dgm:spPr/>
    </dgm:pt>
  </dgm:ptLst>
  <dgm:cxnLst>
    <dgm:cxn modelId="{2F182D21-3F34-4B84-8AC9-55E23DA9419E}" srcId="{3A121CE2-B046-4075-AB04-6D61AD320534}" destId="{AC5FD826-8C8B-454D-9E03-3D3AB1F4F2C4}" srcOrd="4" destOrd="0" parTransId="{EE3F2631-736E-4191-A957-D67592B80A7E}" sibTransId="{CE6B007C-B596-4E53-AA89-00636FC3101E}"/>
    <dgm:cxn modelId="{07228B38-FCBB-4002-855A-D67B3C468D64}" srcId="{3A121CE2-B046-4075-AB04-6D61AD320534}" destId="{9BE9EC7D-CA06-43F0-A43D-71BF37B67A06}" srcOrd="2" destOrd="0" parTransId="{0F5FCFFD-63C3-4A4B-87A0-E4F9DF502DE0}" sibTransId="{4E43DDCB-F1F9-4557-B0B3-910DCCFDBB18}"/>
    <dgm:cxn modelId="{CBDF303A-6640-463F-9F48-4DAAC5B8F10A}" type="presOf" srcId="{9BE9EC7D-CA06-43F0-A43D-71BF37B67A06}" destId="{FB9D2276-CF8C-4814-A885-56290E9B2E49}" srcOrd="0" destOrd="0" presId="urn:microsoft.com/office/officeart/2005/8/layout/hProcess11"/>
    <dgm:cxn modelId="{9551613D-3871-4E5C-8787-88F7BCB540DC}" srcId="{3A121CE2-B046-4075-AB04-6D61AD320534}" destId="{B486F00C-552A-456B-B554-6FBA17551B75}" srcOrd="0" destOrd="0" parTransId="{1242B182-F80A-4724-AE0C-4B32D2541C69}" sibTransId="{EB35BA14-3219-41DF-8765-510B6A9D374A}"/>
    <dgm:cxn modelId="{70690949-9195-44A8-BE3B-27B82EC9D2AD}" type="presOf" srcId="{E708DE79-B5A7-451B-8AE3-AB56DE1170CB}" destId="{DA7CD88C-C4B8-4618-B2E4-D38DB81E7D02}" srcOrd="0" destOrd="0" presId="urn:microsoft.com/office/officeart/2005/8/layout/hProcess11"/>
    <dgm:cxn modelId="{383B9071-2F08-4730-90F1-6DC90ED9CC82}" srcId="{3A121CE2-B046-4075-AB04-6D61AD320534}" destId="{E708DE79-B5A7-451B-8AE3-AB56DE1170CB}" srcOrd="3" destOrd="0" parTransId="{081CEC35-0B64-4229-B503-3FDE792C37F2}" sibTransId="{AEED85ED-B1BD-49F6-BDE1-7DD59634DDDC}"/>
    <dgm:cxn modelId="{B2D98F79-44BE-40A9-BF7B-D764CF4D837A}" type="presOf" srcId="{3A121CE2-B046-4075-AB04-6D61AD320534}" destId="{A9A4B45E-FEB7-482B-8054-453E4F91F94E}" srcOrd="0" destOrd="0" presId="urn:microsoft.com/office/officeart/2005/8/layout/hProcess11"/>
    <dgm:cxn modelId="{A7800B8B-7A42-4689-82AC-1C3DC8DF4D93}" type="presOf" srcId="{CBEA9AC0-921D-4863-B1FE-FE2A838E307F}" destId="{462C9D98-26EA-492C-A2CD-630E91224386}" srcOrd="0" destOrd="0" presId="urn:microsoft.com/office/officeart/2005/8/layout/hProcess11"/>
    <dgm:cxn modelId="{496BA293-3ACB-4F53-BA03-A1BD82DD7BE1}" type="presOf" srcId="{B486F00C-552A-456B-B554-6FBA17551B75}" destId="{E54FC74C-8F0D-4A27-9EBB-5628C2B9F6C3}" srcOrd="0" destOrd="0" presId="urn:microsoft.com/office/officeart/2005/8/layout/hProcess11"/>
    <dgm:cxn modelId="{85AF46BF-AAA6-45FA-BE65-141824897D53}" srcId="{3A121CE2-B046-4075-AB04-6D61AD320534}" destId="{CBEA9AC0-921D-4863-B1FE-FE2A838E307F}" srcOrd="1" destOrd="0" parTransId="{66DB136C-ED01-48DC-AE73-AC2978E4E99B}" sibTransId="{73A369F0-5256-452A-9C27-7B78E9383515}"/>
    <dgm:cxn modelId="{67CE44C0-38FA-40B7-9A9E-72407258DB0D}" type="presOf" srcId="{AC5FD826-8C8B-454D-9E03-3D3AB1F4F2C4}" destId="{D87C640C-12F8-4CC1-979C-672258627D24}" srcOrd="0" destOrd="0" presId="urn:microsoft.com/office/officeart/2005/8/layout/hProcess11"/>
    <dgm:cxn modelId="{FD285265-DFE8-42BC-B46E-CFEAF743801D}" type="presParOf" srcId="{A9A4B45E-FEB7-482B-8054-453E4F91F94E}" destId="{FEE4D1F6-2BF7-4D20-85D9-2A40222BFAA6}" srcOrd="0" destOrd="0" presId="urn:microsoft.com/office/officeart/2005/8/layout/hProcess11"/>
    <dgm:cxn modelId="{8E1F8FBD-BFF8-4785-AC28-1ACD6CE7B869}" type="presParOf" srcId="{A9A4B45E-FEB7-482B-8054-453E4F91F94E}" destId="{C8715866-41A0-45A0-BFA5-DE9B96F17909}" srcOrd="1" destOrd="0" presId="urn:microsoft.com/office/officeart/2005/8/layout/hProcess11"/>
    <dgm:cxn modelId="{45643465-E079-4E51-90E6-F7BB2C2C2DC5}" type="presParOf" srcId="{C8715866-41A0-45A0-BFA5-DE9B96F17909}" destId="{7A43C37C-5436-4D45-AFF6-7B4B28B42719}" srcOrd="0" destOrd="0" presId="urn:microsoft.com/office/officeart/2005/8/layout/hProcess11"/>
    <dgm:cxn modelId="{D7B1E5B2-8C53-4827-80FB-A7BDE8E0DBE3}" type="presParOf" srcId="{7A43C37C-5436-4D45-AFF6-7B4B28B42719}" destId="{E54FC74C-8F0D-4A27-9EBB-5628C2B9F6C3}" srcOrd="0" destOrd="0" presId="urn:microsoft.com/office/officeart/2005/8/layout/hProcess11"/>
    <dgm:cxn modelId="{887B71C5-8DFE-418C-B366-4D4ABADC64F4}" type="presParOf" srcId="{7A43C37C-5436-4D45-AFF6-7B4B28B42719}" destId="{9F8C707E-E71E-4208-9915-2336747FF2A2}" srcOrd="1" destOrd="0" presId="urn:microsoft.com/office/officeart/2005/8/layout/hProcess11"/>
    <dgm:cxn modelId="{4C4C88AB-9AB2-4D4D-92CE-99F8C9A6DD70}" type="presParOf" srcId="{7A43C37C-5436-4D45-AFF6-7B4B28B42719}" destId="{893ED676-F84E-41DD-B77C-A2259E94EB30}" srcOrd="2" destOrd="0" presId="urn:microsoft.com/office/officeart/2005/8/layout/hProcess11"/>
    <dgm:cxn modelId="{88ECCAAF-D8F3-4B20-8618-D9221FA60E64}" type="presParOf" srcId="{C8715866-41A0-45A0-BFA5-DE9B96F17909}" destId="{D7273C1A-4301-4C20-B9A4-F51D3CA10ECD}" srcOrd="1" destOrd="0" presId="urn:microsoft.com/office/officeart/2005/8/layout/hProcess11"/>
    <dgm:cxn modelId="{78F5A529-FB6E-4B2E-B11A-B2C3279E5E16}" type="presParOf" srcId="{C8715866-41A0-45A0-BFA5-DE9B96F17909}" destId="{F6663552-EC58-42D1-A34E-7C083670BACB}" srcOrd="2" destOrd="0" presId="urn:microsoft.com/office/officeart/2005/8/layout/hProcess11"/>
    <dgm:cxn modelId="{B0FFE31F-9099-4728-BAA3-4DABC84B0B5E}" type="presParOf" srcId="{F6663552-EC58-42D1-A34E-7C083670BACB}" destId="{462C9D98-26EA-492C-A2CD-630E91224386}" srcOrd="0" destOrd="0" presId="urn:microsoft.com/office/officeart/2005/8/layout/hProcess11"/>
    <dgm:cxn modelId="{42F16D32-BB0C-4125-B4CC-7B881CA00D29}" type="presParOf" srcId="{F6663552-EC58-42D1-A34E-7C083670BACB}" destId="{8772592F-54BD-4823-AA99-E5CDCC205061}" srcOrd="1" destOrd="0" presId="urn:microsoft.com/office/officeart/2005/8/layout/hProcess11"/>
    <dgm:cxn modelId="{56B99617-A7EC-4483-A649-2EED6C1D404F}" type="presParOf" srcId="{F6663552-EC58-42D1-A34E-7C083670BACB}" destId="{6DCE883E-97C3-4AF0-BE27-4AC76D0176B8}" srcOrd="2" destOrd="0" presId="urn:microsoft.com/office/officeart/2005/8/layout/hProcess11"/>
    <dgm:cxn modelId="{5879F3B2-A1D8-454C-8398-B8F808AA254C}" type="presParOf" srcId="{C8715866-41A0-45A0-BFA5-DE9B96F17909}" destId="{D2918EAC-896E-4186-A298-97ED444D16C3}" srcOrd="3" destOrd="0" presId="urn:microsoft.com/office/officeart/2005/8/layout/hProcess11"/>
    <dgm:cxn modelId="{544F3D6B-FC62-4AC9-B544-0FF816344660}" type="presParOf" srcId="{C8715866-41A0-45A0-BFA5-DE9B96F17909}" destId="{69856F96-C2AD-424F-B0FD-EB3DF22C8D76}" srcOrd="4" destOrd="0" presId="urn:microsoft.com/office/officeart/2005/8/layout/hProcess11"/>
    <dgm:cxn modelId="{52335E83-C582-407A-852A-47E992244303}" type="presParOf" srcId="{69856F96-C2AD-424F-B0FD-EB3DF22C8D76}" destId="{FB9D2276-CF8C-4814-A885-56290E9B2E49}" srcOrd="0" destOrd="0" presId="urn:microsoft.com/office/officeart/2005/8/layout/hProcess11"/>
    <dgm:cxn modelId="{8F8BBE37-3449-4832-87F2-DB62FBC56165}" type="presParOf" srcId="{69856F96-C2AD-424F-B0FD-EB3DF22C8D76}" destId="{861B2936-3731-441D-A989-E9C0E516F157}" srcOrd="1" destOrd="0" presId="urn:microsoft.com/office/officeart/2005/8/layout/hProcess11"/>
    <dgm:cxn modelId="{28FD52C9-91E5-4803-8074-848E62425DC5}" type="presParOf" srcId="{69856F96-C2AD-424F-B0FD-EB3DF22C8D76}" destId="{A77E2BA0-B325-48F6-AE00-5C4B09A0EF20}" srcOrd="2" destOrd="0" presId="urn:microsoft.com/office/officeart/2005/8/layout/hProcess11"/>
    <dgm:cxn modelId="{D4E4A740-0B80-42A0-A032-2EE9AD862B80}" type="presParOf" srcId="{C8715866-41A0-45A0-BFA5-DE9B96F17909}" destId="{1843CDA7-BE4D-4596-9F24-C38043193F14}" srcOrd="5" destOrd="0" presId="urn:microsoft.com/office/officeart/2005/8/layout/hProcess11"/>
    <dgm:cxn modelId="{5B5BB1EE-A786-4E19-ABD0-65B29AC1EDE2}" type="presParOf" srcId="{C8715866-41A0-45A0-BFA5-DE9B96F17909}" destId="{51B33BE5-35F8-4B41-9500-31EFF614A124}" srcOrd="6" destOrd="0" presId="urn:microsoft.com/office/officeart/2005/8/layout/hProcess11"/>
    <dgm:cxn modelId="{C8F9090A-44CE-4125-A2D3-08B31FD0FA23}" type="presParOf" srcId="{51B33BE5-35F8-4B41-9500-31EFF614A124}" destId="{DA7CD88C-C4B8-4618-B2E4-D38DB81E7D02}" srcOrd="0" destOrd="0" presId="urn:microsoft.com/office/officeart/2005/8/layout/hProcess11"/>
    <dgm:cxn modelId="{8E491659-2C8C-46B0-84BE-D56E1FCFBCC0}" type="presParOf" srcId="{51B33BE5-35F8-4B41-9500-31EFF614A124}" destId="{0D5F6F8F-DDC6-4047-A668-9DAE239EE988}" srcOrd="1" destOrd="0" presId="urn:microsoft.com/office/officeart/2005/8/layout/hProcess11"/>
    <dgm:cxn modelId="{61FA5DF9-3E83-4659-B5D4-00BC5B221D4C}" type="presParOf" srcId="{51B33BE5-35F8-4B41-9500-31EFF614A124}" destId="{557CD3EE-7900-4CB8-9056-8F732885A7E0}" srcOrd="2" destOrd="0" presId="urn:microsoft.com/office/officeart/2005/8/layout/hProcess11"/>
    <dgm:cxn modelId="{4295BBA2-20AA-46C8-8F9F-7608E6A1FF87}" type="presParOf" srcId="{C8715866-41A0-45A0-BFA5-DE9B96F17909}" destId="{4DF58AB3-D72F-4474-80B6-868D3B0CF213}" srcOrd="7" destOrd="0" presId="urn:microsoft.com/office/officeart/2005/8/layout/hProcess11"/>
    <dgm:cxn modelId="{35804880-5627-4260-ADF1-A74C32881E1E}" type="presParOf" srcId="{C8715866-41A0-45A0-BFA5-DE9B96F17909}" destId="{B50710CE-2BAF-4021-BE08-312503DE8F6A}" srcOrd="8" destOrd="0" presId="urn:microsoft.com/office/officeart/2005/8/layout/hProcess11"/>
    <dgm:cxn modelId="{F231EAFC-9964-414F-A884-92CF85CF4B76}" type="presParOf" srcId="{B50710CE-2BAF-4021-BE08-312503DE8F6A}" destId="{D87C640C-12F8-4CC1-979C-672258627D24}" srcOrd="0" destOrd="0" presId="urn:microsoft.com/office/officeart/2005/8/layout/hProcess11"/>
    <dgm:cxn modelId="{010206FC-E831-475D-B079-3AA5C75C6C52}" type="presParOf" srcId="{B50710CE-2BAF-4021-BE08-312503DE8F6A}" destId="{BD684836-49A8-4E5A-8C16-5FABB4DC3831}" srcOrd="1" destOrd="0" presId="urn:microsoft.com/office/officeart/2005/8/layout/hProcess11"/>
    <dgm:cxn modelId="{6A34757A-5EC1-443D-A496-D7CE349C3655}" type="presParOf" srcId="{B50710CE-2BAF-4021-BE08-312503DE8F6A}" destId="{BE57853C-A0FD-4812-BBBF-E51EA87D564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4D1F6-2BF7-4D20-85D9-2A40222BFAA6}">
      <dsp:nvSpPr>
        <dsp:cNvPr id="0" name=""/>
        <dsp:cNvSpPr/>
      </dsp:nvSpPr>
      <dsp:spPr>
        <a:xfrm>
          <a:off x="0" y="1234509"/>
          <a:ext cx="85344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FC74C-8F0D-4A27-9EBB-5628C2B9F6C3}">
      <dsp:nvSpPr>
        <dsp:cNvPr id="0" name=""/>
        <dsp:cNvSpPr/>
      </dsp:nvSpPr>
      <dsp:spPr>
        <a:xfrm>
          <a:off x="0" y="709320"/>
          <a:ext cx="1528566" cy="830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mn-lt"/>
              <a:cs typeface="Aharoni" panose="02010803020104030203" pitchFamily="2" charset="-79"/>
            </a:rPr>
            <a:t>Funding Announcement January 14, 2019</a:t>
          </a:r>
        </a:p>
      </dsp:txBody>
      <dsp:txXfrm>
        <a:off x="0" y="709320"/>
        <a:ext cx="1528566" cy="830722"/>
      </dsp:txXfrm>
    </dsp:sp>
    <dsp:sp modelId="{9F8C707E-E71E-4208-9915-2336747FF2A2}">
      <dsp:nvSpPr>
        <dsp:cNvPr id="0" name=""/>
        <dsp:cNvSpPr/>
      </dsp:nvSpPr>
      <dsp:spPr>
        <a:xfrm>
          <a:off x="306952" y="1926193"/>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C9D98-26EA-492C-A2CD-630E91224386}">
      <dsp:nvSpPr>
        <dsp:cNvPr id="0" name=""/>
        <dsp:cNvSpPr/>
      </dsp:nvSpPr>
      <dsp:spPr>
        <a:xfrm>
          <a:off x="539513" y="2619013"/>
          <a:ext cx="1431635" cy="75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mn-lt"/>
              <a:cs typeface="Aharoni" panose="02010803020104030203" pitchFamily="2" charset="-79"/>
            </a:rPr>
            <a:t>Info Session January 24, 2019</a:t>
          </a:r>
        </a:p>
      </dsp:txBody>
      <dsp:txXfrm>
        <a:off x="539513" y="2619013"/>
        <a:ext cx="1431635" cy="753564"/>
      </dsp:txXfrm>
    </dsp:sp>
    <dsp:sp modelId="{8772592F-54BD-4823-AA99-E5CDCC205061}">
      <dsp:nvSpPr>
        <dsp:cNvPr id="0" name=""/>
        <dsp:cNvSpPr/>
      </dsp:nvSpPr>
      <dsp:spPr>
        <a:xfrm>
          <a:off x="1012265" y="1926193"/>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D2276-CF8C-4814-A885-56290E9B2E49}">
      <dsp:nvSpPr>
        <dsp:cNvPr id="0" name=""/>
        <dsp:cNvSpPr/>
      </dsp:nvSpPr>
      <dsp:spPr>
        <a:xfrm>
          <a:off x="2061968" y="2682547"/>
          <a:ext cx="1684958" cy="959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mn-lt"/>
              <a:cs typeface="Aharoni" panose="02010803020104030203" pitchFamily="2" charset="-79"/>
            </a:rPr>
            <a:t>Last day to submit questions</a:t>
          </a:r>
        </a:p>
        <a:p>
          <a:pPr marL="0" lvl="0" indent="0" algn="ctr" defTabSz="711200">
            <a:lnSpc>
              <a:spcPct val="90000"/>
            </a:lnSpc>
            <a:spcBef>
              <a:spcPct val="0"/>
            </a:spcBef>
            <a:spcAft>
              <a:spcPct val="35000"/>
            </a:spcAft>
            <a:buNone/>
          </a:pPr>
          <a:r>
            <a:rPr lang="en-US" sz="1600" kern="1200" dirty="0">
              <a:latin typeface="+mn-lt"/>
              <a:cs typeface="Aharoni" panose="02010803020104030203" pitchFamily="2" charset="-79"/>
            </a:rPr>
            <a:t>Wednesday, February 6, 2019</a:t>
          </a:r>
        </a:p>
      </dsp:txBody>
      <dsp:txXfrm>
        <a:off x="2061968" y="2682547"/>
        <a:ext cx="1684958" cy="959104"/>
      </dsp:txXfrm>
    </dsp:sp>
    <dsp:sp modelId="{861B2936-3731-441D-A989-E9C0E516F157}">
      <dsp:nvSpPr>
        <dsp:cNvPr id="0" name=""/>
        <dsp:cNvSpPr/>
      </dsp:nvSpPr>
      <dsp:spPr>
        <a:xfrm>
          <a:off x="2634564" y="1906151"/>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CD88C-C4B8-4618-B2E4-D38DB81E7D02}">
      <dsp:nvSpPr>
        <dsp:cNvPr id="0" name=""/>
        <dsp:cNvSpPr/>
      </dsp:nvSpPr>
      <dsp:spPr>
        <a:xfrm>
          <a:off x="3094355" y="152396"/>
          <a:ext cx="1399131" cy="90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mn-lt"/>
              <a:cs typeface="Aharoni" panose="02010803020104030203" pitchFamily="2" charset="-79"/>
            </a:rPr>
            <a:t>Application Deadline Wednesday, February 20, 2019 at 4:00 p.m.</a:t>
          </a:r>
        </a:p>
      </dsp:txBody>
      <dsp:txXfrm>
        <a:off x="3094355" y="152396"/>
        <a:ext cx="1399131" cy="901510"/>
      </dsp:txXfrm>
    </dsp:sp>
    <dsp:sp modelId="{0D5F6F8F-DDC6-4047-A668-9DAE239EE988}">
      <dsp:nvSpPr>
        <dsp:cNvPr id="0" name=""/>
        <dsp:cNvSpPr/>
      </dsp:nvSpPr>
      <dsp:spPr>
        <a:xfrm>
          <a:off x="3603158" y="1926193"/>
          <a:ext cx="435133" cy="43513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C640C-12F8-4CC1-979C-672258627D24}">
      <dsp:nvSpPr>
        <dsp:cNvPr id="0" name=""/>
        <dsp:cNvSpPr/>
      </dsp:nvSpPr>
      <dsp:spPr>
        <a:xfrm>
          <a:off x="4200523" y="2958648"/>
          <a:ext cx="1470751" cy="61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mn-lt"/>
              <a:cs typeface="Aharoni" panose="02010803020104030203" pitchFamily="2" charset="-79"/>
            </a:rPr>
            <a:t>Review and Rating </a:t>
          </a:r>
          <a:br>
            <a:rPr lang="en-US" sz="1600" kern="1200" dirty="0">
              <a:latin typeface="+mn-lt"/>
              <a:cs typeface="Aharoni" panose="02010803020104030203" pitchFamily="2" charset="-79"/>
            </a:rPr>
          </a:br>
          <a:r>
            <a:rPr lang="en-US" sz="1600" kern="1200" dirty="0">
              <a:latin typeface="+mn-lt"/>
              <a:cs typeface="Aharoni" panose="02010803020104030203" pitchFamily="2" charset="-79"/>
            </a:rPr>
            <a:t>February 21 – May 14</a:t>
          </a:r>
        </a:p>
      </dsp:txBody>
      <dsp:txXfrm>
        <a:off x="4200523" y="2958648"/>
        <a:ext cx="1470751" cy="617263"/>
      </dsp:txXfrm>
    </dsp:sp>
    <dsp:sp modelId="{BD684836-49A8-4E5A-8C16-5FABB4DC3831}">
      <dsp:nvSpPr>
        <dsp:cNvPr id="0" name=""/>
        <dsp:cNvSpPr/>
      </dsp:nvSpPr>
      <dsp:spPr>
        <a:xfrm>
          <a:off x="4634833" y="1919201"/>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1/23/2019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1/23/2019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a:t>
            </a:r>
            <a:r>
              <a:rPr lang="en-US" dirty="0" err="1"/>
              <a:t>yous</a:t>
            </a:r>
            <a:r>
              <a:rPr lang="en-US" dirty="0"/>
              <a:t>; Intros. What is ADS? Why countywide?</a:t>
            </a:r>
          </a:p>
          <a:p>
            <a:r>
              <a:rPr lang="en-US" dirty="0"/>
              <a:t>Format – walking through RFP documents. </a:t>
            </a:r>
          </a:p>
          <a:p>
            <a:r>
              <a:rPr lang="en-US" dirty="0"/>
              <a:t>How questions are answered – as thoroughly and accurately as possible with OFFICIAL answers provided in writing on Q&amp;A document, which is posted on the RFP webpage. https://www.seattle.gov/humanservices/funding-and-reports/funding-opportunities/2019-older-adult-community-transportation-rfp (right-hand column)</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measurement necessitates participant-level data reports and client evaluation surveys.</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13</a:t>
            </a:fld>
            <a:endParaRPr lang="en-US" dirty="0"/>
          </a:p>
        </p:txBody>
      </p:sp>
    </p:spTree>
    <p:extLst>
      <p:ext uri="{BB962C8B-B14F-4D97-AF65-F5344CB8AC3E}">
        <p14:creationId xmlns:p14="http://schemas.microsoft.com/office/powerpoint/2010/main" val="395910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30505-351E-4EF5-87AF-AFE34FCA2B1B}" type="slidenum">
              <a:rPr lang="en-US" smtClean="0"/>
              <a:pPr/>
              <a:t>14</a:t>
            </a:fld>
            <a:endParaRPr lang="en-US" dirty="0"/>
          </a:p>
        </p:txBody>
      </p:sp>
    </p:spTree>
    <p:extLst>
      <p:ext uri="{BB962C8B-B14F-4D97-AF65-F5344CB8AC3E}">
        <p14:creationId xmlns:p14="http://schemas.microsoft.com/office/powerpoint/2010/main" val="294656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 does not need to be specific to transportation</a:t>
            </a:r>
          </a:p>
          <a:p>
            <a:r>
              <a:rPr lang="en-US" dirty="0" err="1"/>
              <a:t>GetCare</a:t>
            </a:r>
            <a:r>
              <a:rPr lang="en-US" dirty="0"/>
              <a:t> system has been adopted by AAA’s across the state, but HAS NOT yet been implemented by ADS.</a:t>
            </a:r>
          </a:p>
        </p:txBody>
      </p:sp>
      <p:sp>
        <p:nvSpPr>
          <p:cNvPr id="4" name="Slide Number Placeholder 3"/>
          <p:cNvSpPr>
            <a:spLocks noGrp="1"/>
          </p:cNvSpPr>
          <p:nvPr>
            <p:ph type="sldNum" sz="quarter" idx="5"/>
          </p:nvPr>
        </p:nvSpPr>
        <p:spPr/>
        <p:txBody>
          <a:bodyPr/>
          <a:lstStyle/>
          <a:p>
            <a:fld id="{0D830505-351E-4EF5-87AF-AFE34FCA2B1B}" type="slidenum">
              <a:rPr lang="en-US" smtClean="0"/>
              <a:pPr/>
              <a:t>15</a:t>
            </a:fld>
            <a:endParaRPr lang="en-US" dirty="0"/>
          </a:p>
        </p:txBody>
      </p:sp>
    </p:spTree>
    <p:extLst>
      <p:ext uri="{BB962C8B-B14F-4D97-AF65-F5344CB8AC3E}">
        <p14:creationId xmlns:p14="http://schemas.microsoft.com/office/powerpoint/2010/main" val="382754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HSD Online Submission System is a web-based program that allows applicants to upload their application for HSD Funding Opportunities (e.g. RFP, RFQ)</a:t>
            </a:r>
          </a:p>
          <a:p>
            <a:r>
              <a:rPr lang="en-US" dirty="0"/>
              <a:t>Note that if combine docs into one PDF it may go above the 100 </a:t>
            </a:r>
            <a:r>
              <a:rPr lang="en-US" dirty="0" err="1"/>
              <a:t>mb</a:t>
            </a:r>
            <a:r>
              <a:rPr lang="en-US" dirty="0"/>
              <a:t> limit</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17</a:t>
            </a:fld>
            <a:endParaRPr lang="en-US" dirty="0"/>
          </a:p>
        </p:txBody>
      </p:sp>
    </p:spTree>
    <p:extLst>
      <p:ext uri="{BB962C8B-B14F-4D97-AF65-F5344CB8AC3E}">
        <p14:creationId xmlns:p14="http://schemas.microsoft.com/office/powerpoint/2010/main" val="63052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applications are sent to the rating committee</a:t>
            </a:r>
          </a:p>
          <a:p>
            <a:r>
              <a:rPr lang="en-US" dirty="0"/>
              <a:t>Committee make funding recommendations to HSD director</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18</a:t>
            </a:fld>
            <a:endParaRPr lang="en-US" dirty="0"/>
          </a:p>
        </p:txBody>
      </p:sp>
    </p:spTree>
    <p:extLst>
      <p:ext uri="{BB962C8B-B14F-4D97-AF65-F5344CB8AC3E}">
        <p14:creationId xmlns:p14="http://schemas.microsoft.com/office/powerpoint/2010/main" val="408740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will be used if necessary to address follow-up questions of the rating panel.</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21</a:t>
            </a:fld>
            <a:endParaRPr lang="en-US" dirty="0"/>
          </a:p>
        </p:txBody>
      </p:sp>
    </p:spTree>
    <p:extLst>
      <p:ext uri="{BB962C8B-B14F-4D97-AF65-F5344CB8AC3E}">
        <p14:creationId xmlns:p14="http://schemas.microsoft.com/office/powerpoint/2010/main" val="399114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page limit – excludes documents requested by HSD (use specific example from your RFP)</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23</a:t>
            </a:fld>
            <a:endParaRPr lang="en-US" dirty="0"/>
          </a:p>
        </p:txBody>
      </p:sp>
    </p:spTree>
    <p:extLst>
      <p:ext uri="{BB962C8B-B14F-4D97-AF65-F5344CB8AC3E}">
        <p14:creationId xmlns:p14="http://schemas.microsoft.com/office/powerpoint/2010/main" val="160722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Only an appeal alleging an issue concerning the following subjects shall be considered:</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24</a:t>
            </a:fld>
            <a:endParaRPr lang="en-US" dirty="0"/>
          </a:p>
        </p:txBody>
      </p:sp>
    </p:spTree>
    <p:extLst>
      <p:ext uri="{BB962C8B-B14F-4D97-AF65-F5344CB8AC3E}">
        <p14:creationId xmlns:p14="http://schemas.microsoft.com/office/powerpoint/2010/main" val="219958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25</a:t>
            </a:fld>
            <a:endParaRPr lang="en-US" dirty="0"/>
          </a:p>
        </p:txBody>
      </p:sp>
    </p:spTree>
    <p:extLst>
      <p:ext uri="{BB962C8B-B14F-4D97-AF65-F5344CB8AC3E}">
        <p14:creationId xmlns:p14="http://schemas.microsoft.com/office/powerpoint/2010/main" val="348214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ckwell" pitchFamily="18" charset="0"/>
              </a:rPr>
              <a:t>Continued investment after the initial contract period will be contingent on successful performance and funding availability</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HSD uses a results-based accountability framework for planning our investments</a:t>
            </a:r>
          </a:p>
          <a:p>
            <a:pPr>
              <a:buFont typeface="Wingdings" panose="05000000000000000000" pitchFamily="2" charset="2"/>
              <a:buChar char="§"/>
            </a:pPr>
            <a:r>
              <a:rPr lang="en-US" sz="1200" dirty="0"/>
              <a:t>     Based on </a:t>
            </a:r>
            <a:r>
              <a:rPr lang="en-US" sz="1200" i="1" dirty="0"/>
              <a:t>Trying Hard is Not Good Enough </a:t>
            </a:r>
            <a:r>
              <a:rPr lang="en-US" sz="1200" dirty="0"/>
              <a:t>by Mark Friedman</a:t>
            </a:r>
          </a:p>
          <a:p>
            <a:pPr>
              <a:buFont typeface="Wingdings" panose="05000000000000000000" pitchFamily="2" charset="2"/>
              <a:buChar char="§"/>
            </a:pPr>
            <a:r>
              <a:rPr lang="en-US" sz="1200" dirty="0"/>
              <a:t>     Is a framework to drive towards results</a:t>
            </a:r>
          </a:p>
          <a:p>
            <a:pPr>
              <a:buFont typeface="Wingdings" panose="05000000000000000000" pitchFamily="2" charset="2"/>
              <a:buChar char="§"/>
            </a:pPr>
            <a:r>
              <a:rPr lang="en-US" sz="1200" dirty="0"/>
              <a:t>     Provides common language</a:t>
            </a:r>
          </a:p>
          <a:p>
            <a:pPr>
              <a:buFont typeface="Wingdings" panose="05000000000000000000" pitchFamily="2" charset="2"/>
              <a:buChar char="§"/>
            </a:pPr>
            <a:r>
              <a:rPr lang="en-US" sz="1200" dirty="0"/>
              <a:t>     Starts with the result in mind</a:t>
            </a:r>
          </a:p>
          <a:p>
            <a:pPr>
              <a:buFont typeface="Wingdings" panose="05000000000000000000" pitchFamily="2" charset="2"/>
              <a:buChar char="§"/>
            </a:pPr>
            <a:r>
              <a:rPr lang="en-US" sz="1200" dirty="0"/>
              <a:t>     Identifies accountability between entire population vs. programs</a:t>
            </a:r>
          </a:p>
          <a:p>
            <a:pPr>
              <a:buFont typeface="Wingdings" panose="05000000000000000000" pitchFamily="2" charset="2"/>
              <a:buChar char="§"/>
            </a:pPr>
            <a:r>
              <a:rPr lang="en-US" sz="1200" dirty="0"/>
              <a:t>     Measures impact instead of counting “things”</a:t>
            </a:r>
          </a:p>
          <a:p>
            <a:pPr>
              <a:buFont typeface="Wingdings" panose="05000000000000000000" pitchFamily="2" charset="2"/>
              <a:buChar char="§"/>
            </a:pPr>
            <a:endParaRPr lang="en-US" sz="1200" dirty="0"/>
          </a:p>
          <a:p>
            <a:pPr>
              <a:buFont typeface="Wingdings" panose="05000000000000000000" pitchFamily="2" charset="2"/>
              <a:buNone/>
            </a:pPr>
            <a:r>
              <a:rPr lang="en-US" sz="1200" dirty="0"/>
              <a:t>Components</a:t>
            </a:r>
          </a:p>
          <a:p>
            <a:pPr>
              <a:buFont typeface="Wingdings" panose="05000000000000000000" pitchFamily="2" charset="2"/>
              <a:buChar char="§"/>
            </a:pPr>
            <a:r>
              <a:rPr lang="en-US" sz="1200" dirty="0"/>
              <a:t> Population – who do we want to affect</a:t>
            </a:r>
          </a:p>
          <a:p>
            <a:pPr>
              <a:buFont typeface="Wingdings" panose="05000000000000000000" pitchFamily="2" charset="2"/>
              <a:buChar char="§"/>
            </a:pPr>
            <a:r>
              <a:rPr lang="en-US" sz="1200" dirty="0"/>
              <a:t>Desired Result – What do we want to change for the population</a:t>
            </a:r>
          </a:p>
          <a:p>
            <a:pPr>
              <a:buFont typeface="Wingdings" panose="05000000000000000000" pitchFamily="2" charset="2"/>
              <a:buChar char="§"/>
            </a:pPr>
            <a:r>
              <a:rPr lang="en-US" sz="1200" dirty="0"/>
              <a:t>Indicators – why is the result need and how will we measure over time</a:t>
            </a:r>
          </a:p>
          <a:p>
            <a:pPr>
              <a:buFont typeface="Wingdings" panose="05000000000000000000" pitchFamily="2" charset="2"/>
              <a:buChar char="§"/>
            </a:pPr>
            <a:r>
              <a:rPr lang="en-US" sz="1200" dirty="0"/>
              <a:t>Strategies/activities – what will we do to achieve the result</a:t>
            </a:r>
          </a:p>
          <a:p>
            <a:pPr>
              <a:buFont typeface="Wingdings" panose="05000000000000000000" pitchFamily="2" charset="2"/>
              <a:buChar char="§"/>
            </a:pPr>
            <a:r>
              <a:rPr lang="en-US" sz="1200" dirty="0"/>
              <a:t>Performance Measures – how will we know if strategies are working</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171508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of what you’ll be talking about next.</a:t>
            </a:r>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15769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transportation, i.e. “special needs transportation,” consists of transportation services designed to improve the mobility of people who, because of physical or mental disability, income status, age, or other limiting factors, are challenged to transport themselves or purchase transportation (state definition). In the context of this RFP, community transportation consists of services that supplement King County’s fixed-route public transit network, and include the types of service listed in the RFP.</a:t>
            </a:r>
          </a:p>
          <a:p>
            <a:endParaRPr lang="en-US" dirty="0"/>
          </a:p>
          <a:p>
            <a:r>
              <a:rPr lang="en-US" dirty="0"/>
              <a:t>We invest in community transportation to improve the mobility of older people in King County. This enables those who would otherwise be socially isolated to maintain access to activities and services.</a:t>
            </a:r>
          </a:p>
        </p:txBody>
      </p:sp>
      <p:sp>
        <p:nvSpPr>
          <p:cNvPr id="4" name="Slide Number Placeholder 3"/>
          <p:cNvSpPr>
            <a:spLocks noGrp="1"/>
          </p:cNvSpPr>
          <p:nvPr>
            <p:ph type="sldNum" sz="quarter" idx="5"/>
          </p:nvPr>
        </p:nvSpPr>
        <p:spPr/>
        <p:txBody>
          <a:bodyPr/>
          <a:lstStyle/>
          <a:p>
            <a:fld id="{0D830505-351E-4EF5-87AF-AFE34FCA2B1B}" type="slidenum">
              <a:rPr lang="en-US" smtClean="0"/>
              <a:pPr/>
              <a:t>8</a:t>
            </a:fld>
            <a:endParaRPr lang="en-US" dirty="0"/>
          </a:p>
        </p:txBody>
      </p:sp>
    </p:spTree>
    <p:extLst>
      <p:ext uri="{BB962C8B-B14F-4D97-AF65-F5344CB8AC3E}">
        <p14:creationId xmlns:p14="http://schemas.microsoft.com/office/powerpoint/2010/main" val="145267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Services Transportation is trips to medical, dental, and other essential appointments AND a new category of health-related trips, which include trips to a pharmacy, visiting a relative in a medical or long-term care facility, and trips to access health-promotion services/activities.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Access Transportation is trips to HSD-funded congregate meal programs AND other trips to access healthy food (food banks, farmer’s markets, grocery stores).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reference, we currently support a volunteer transportation program and a nutrition transportation program that utilizes shuttle vans and subsidized transit tickets purchased through the King County Human Services Bus Ticket Program. Proposals are not required to include a particular mix of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D830505-351E-4EF5-87AF-AFE34FCA2B1B}" type="slidenum">
              <a:rPr lang="en-US" smtClean="0"/>
              <a:pPr/>
              <a:t>9</a:t>
            </a:fld>
            <a:endParaRPr lang="en-US" dirty="0"/>
          </a:p>
        </p:txBody>
      </p:sp>
    </p:spTree>
    <p:extLst>
      <p:ext uri="{BB962C8B-B14F-4D97-AF65-F5344CB8AC3E}">
        <p14:creationId xmlns:p14="http://schemas.microsoft.com/office/powerpoint/2010/main" val="79743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Priority populations are identified as a group (or groups) comprising a specific demographic (seniors, youth, families, etc.) or having a specific issue in common (homelessness, mental health, violence involved, etc.). </a:t>
            </a:r>
          </a:p>
          <a:p>
            <a:endParaRPr lang="en-US" dirty="0"/>
          </a:p>
          <a:p>
            <a:r>
              <a:rPr lang="en-US" sz="1200" kern="1200" dirty="0">
                <a:solidFill>
                  <a:schemeClr val="tx1"/>
                </a:solidFill>
                <a:effectLst/>
                <a:latin typeface="+mn-lt"/>
                <a:ea typeface="+mn-ea"/>
                <a:cs typeface="+mn-cs"/>
              </a:rPr>
              <a:t>Focus populations are identified as specific racial or ethnic groups within the priority population and with data showing the highest disparities in the investment area. </a:t>
            </a:r>
          </a:p>
          <a:p>
            <a:r>
              <a:rPr lang="en-US" dirty="0"/>
              <a:t>Defined by HSD’s Theory of Change, which aligns with the City’s Race and Social Justice Initiative. In the HSD’s approach, leading with race means identifying specific groups (vis-à-vis “people of color”) and aligning our work to address disparities.</a:t>
            </a:r>
          </a:p>
          <a:p>
            <a:endParaRPr lang="en-US" dirty="0"/>
          </a:p>
          <a:p>
            <a:r>
              <a:rPr lang="en-US" dirty="0"/>
              <a:t>Our funders define priority populations as “those with the greatest social and emotional need,” including the groups listed here. </a:t>
            </a:r>
          </a:p>
          <a:p>
            <a:endParaRPr lang="en-US" dirty="0"/>
          </a:p>
          <a:p>
            <a:r>
              <a:rPr lang="en-US" dirty="0"/>
              <a:t>We have decided as a department to use BRFSS, since it addresses health outcomes and it is likely to be updated. Data from BRFSS show that the groups facing the highest disparities in health status and food access are the three listed here.</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11</a:t>
            </a:fld>
            <a:endParaRPr lang="en-US" dirty="0"/>
          </a:p>
        </p:txBody>
      </p:sp>
    </p:spTree>
    <p:extLst>
      <p:ext uri="{BB962C8B-B14F-4D97-AF65-F5344CB8AC3E}">
        <p14:creationId xmlns:p14="http://schemas.microsoft.com/office/powerpoint/2010/main" val="420329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RFP Guidelines for details of each service component</a:t>
            </a:r>
          </a:p>
        </p:txBody>
      </p:sp>
      <p:sp>
        <p:nvSpPr>
          <p:cNvPr id="4" name="Slide Number Placeholder 3"/>
          <p:cNvSpPr>
            <a:spLocks noGrp="1"/>
          </p:cNvSpPr>
          <p:nvPr>
            <p:ph type="sldNum" sz="quarter" idx="5"/>
          </p:nvPr>
        </p:nvSpPr>
        <p:spPr/>
        <p:txBody>
          <a:bodyPr/>
          <a:lstStyle/>
          <a:p>
            <a:fld id="{0D830505-351E-4EF5-87AF-AFE34FCA2B1B}" type="slidenum">
              <a:rPr lang="en-US" smtClean="0"/>
              <a:pPr/>
              <a:t>12</a:t>
            </a:fld>
            <a:endParaRPr lang="en-US" dirty="0"/>
          </a:p>
        </p:txBody>
      </p:sp>
    </p:spTree>
    <p:extLst>
      <p:ext uri="{BB962C8B-B14F-4D97-AF65-F5344CB8AC3E}">
        <p14:creationId xmlns:p14="http://schemas.microsoft.com/office/powerpoint/2010/main" val="307500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9F14-4FD2-4577-9547-6E2A370C18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B13D67-4982-420A-B0CA-EE7C894727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A7B59F-DA1F-4149-ABB0-A57E7D091997}"/>
              </a:ext>
            </a:extLst>
          </p:cNvPr>
          <p:cNvSpPr>
            <a:spLocks noGrp="1"/>
          </p:cNvSpPr>
          <p:nvPr>
            <p:ph type="dt" sz="half" idx="10"/>
          </p:nvPr>
        </p:nvSpPr>
        <p:spPr/>
        <p:txBody>
          <a:bodyPr/>
          <a:lstStyle/>
          <a:p>
            <a:fld id="{2789902D-B8C0-4649-B930-36201B084E19}" type="datetime1">
              <a:rPr lang="en-US" smtClean="0"/>
              <a:pPr/>
              <a:t>1/23/2019</a:t>
            </a:fld>
            <a:endParaRPr lang="en-US" dirty="0"/>
          </a:p>
        </p:txBody>
      </p:sp>
      <p:sp>
        <p:nvSpPr>
          <p:cNvPr id="5" name="Footer Placeholder 4">
            <a:extLst>
              <a:ext uri="{FF2B5EF4-FFF2-40B4-BE49-F238E27FC236}">
                <a16:creationId xmlns:a16="http://schemas.microsoft.com/office/drawing/2014/main" id="{59C92304-2A60-45B5-A06D-6ACE652FB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8B5D6-D193-4D66-B6AE-4BDBC8C38D04}"/>
              </a:ext>
            </a:extLst>
          </p:cNvPr>
          <p:cNvSpPr>
            <a:spLocks noGrp="1"/>
          </p:cNvSpPr>
          <p:nvPr>
            <p:ph type="sldNum" sz="quarter" idx="12"/>
          </p:nvPr>
        </p:nvSpPr>
        <p:spPr/>
        <p:txBody>
          <a:bodyPr/>
          <a:lstStyle/>
          <a:p>
            <a:fld id="{34010C47-4D8B-4134-BB59-829AAD75FA9B}" type="slidenum">
              <a:rPr lang="en-US" smtClean="0"/>
              <a:pPr/>
              <a:t>‹#›</a:t>
            </a:fld>
            <a:endParaRPr lang="en-US" dirty="0"/>
          </a:p>
        </p:txBody>
      </p:sp>
      <p:sp>
        <p:nvSpPr>
          <p:cNvPr id="7" name="Round Same Side Corner Rectangle 22">
            <a:extLst>
              <a:ext uri="{FF2B5EF4-FFF2-40B4-BE49-F238E27FC236}">
                <a16:creationId xmlns:a16="http://schemas.microsoft.com/office/drawing/2014/main" id="{4A193F4B-63C0-4C85-B770-69C94004C57E}"/>
              </a:ext>
            </a:extLst>
          </p:cNvPr>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58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97C1-19F4-48AC-B89E-A1113D0AC4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1CB68C-40BF-45E0-9101-970D6F5AE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8B105-3AC8-477F-9DC5-DB6646C73BCD}"/>
              </a:ext>
            </a:extLst>
          </p:cNvPr>
          <p:cNvSpPr>
            <a:spLocks noGrp="1"/>
          </p:cNvSpPr>
          <p:nvPr>
            <p:ph type="dt" sz="half" idx="10"/>
          </p:nvPr>
        </p:nvSpPr>
        <p:spPr/>
        <p:txBody>
          <a:bodyPr/>
          <a:lstStyle/>
          <a:p>
            <a:fld id="{55C1BB80-ACAA-4DCA-B1A3-A990F06F15D1}" type="datetime1">
              <a:rPr lang="en-US" smtClean="0"/>
              <a:pPr/>
              <a:t>1/23/2019</a:t>
            </a:fld>
            <a:endParaRPr lang="en-US" dirty="0"/>
          </a:p>
        </p:txBody>
      </p:sp>
      <p:sp>
        <p:nvSpPr>
          <p:cNvPr id="5" name="Footer Placeholder 4">
            <a:extLst>
              <a:ext uri="{FF2B5EF4-FFF2-40B4-BE49-F238E27FC236}">
                <a16:creationId xmlns:a16="http://schemas.microsoft.com/office/drawing/2014/main" id="{3CC1AC38-69D3-41E2-98C6-CCC7428C2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8C86FD-6638-4D99-9113-07A141B036AF}"/>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365758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389F0-6E67-4B28-A13A-282B5D87E9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A0E22-9110-46FF-B2F4-56C34C2AFA0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A1291-7404-40FC-A399-BDE7DB9162C4}"/>
              </a:ext>
            </a:extLst>
          </p:cNvPr>
          <p:cNvSpPr>
            <a:spLocks noGrp="1"/>
          </p:cNvSpPr>
          <p:nvPr>
            <p:ph type="dt" sz="half" idx="10"/>
          </p:nvPr>
        </p:nvSpPr>
        <p:spPr/>
        <p:txBody>
          <a:bodyPr/>
          <a:lstStyle/>
          <a:p>
            <a:fld id="{325A6DC2-3ED4-43B7-9EC6-99A948607648}" type="datetime1">
              <a:rPr lang="en-US" smtClean="0"/>
              <a:pPr/>
              <a:t>1/23/2019</a:t>
            </a:fld>
            <a:endParaRPr lang="en-US" dirty="0"/>
          </a:p>
        </p:txBody>
      </p:sp>
      <p:sp>
        <p:nvSpPr>
          <p:cNvPr id="5" name="Footer Placeholder 4">
            <a:extLst>
              <a:ext uri="{FF2B5EF4-FFF2-40B4-BE49-F238E27FC236}">
                <a16:creationId xmlns:a16="http://schemas.microsoft.com/office/drawing/2014/main" id="{E7970A08-3ECF-4E29-8423-6010DB04DC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14983-C206-4A3B-85D6-82B72721709A}"/>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81236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EE32-00AF-40D9-8F7A-3B50F8EE7D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EDFE8-99FF-4B0B-B806-33BCBCBED1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4BE6F-819F-4CDD-BB57-A27ED4375A82}"/>
              </a:ext>
            </a:extLst>
          </p:cNvPr>
          <p:cNvSpPr>
            <a:spLocks noGrp="1"/>
          </p:cNvSpPr>
          <p:nvPr>
            <p:ph type="dt" sz="half" idx="10"/>
          </p:nvPr>
        </p:nvSpPr>
        <p:spPr/>
        <p:txBody>
          <a:bodyPr/>
          <a:lstStyle/>
          <a:p>
            <a:fld id="{E600A030-D7F9-40B6-A92C-92A1101F81DC}" type="datetime1">
              <a:rPr lang="en-US" smtClean="0"/>
              <a:pPr/>
              <a:t>1/23/2019</a:t>
            </a:fld>
            <a:endParaRPr lang="en-US" dirty="0"/>
          </a:p>
        </p:txBody>
      </p:sp>
      <p:sp>
        <p:nvSpPr>
          <p:cNvPr id="5" name="Footer Placeholder 4">
            <a:extLst>
              <a:ext uri="{FF2B5EF4-FFF2-40B4-BE49-F238E27FC236}">
                <a16:creationId xmlns:a16="http://schemas.microsoft.com/office/drawing/2014/main" id="{DFBE6718-BEE9-4FE4-9B5D-1617AD0C4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EBFF7D-6296-45C7-8E5D-C4A464BEEA02}"/>
              </a:ext>
            </a:extLst>
          </p:cNvPr>
          <p:cNvSpPr>
            <a:spLocks noGrp="1"/>
          </p:cNvSpPr>
          <p:nvPr>
            <p:ph type="sldNum" sz="quarter" idx="12"/>
          </p:nvPr>
        </p:nvSpPr>
        <p:spPr/>
        <p:txBody>
          <a:bodyPr/>
          <a:lstStyle/>
          <a:p>
            <a:fld id="{34010C47-4D8B-4134-BB59-829AAD75FA9B}" type="slidenum">
              <a:rPr lang="en-US" smtClean="0"/>
              <a:pPr/>
              <a:t>‹#›</a:t>
            </a:fld>
            <a:endParaRPr lang="en-US" dirty="0"/>
          </a:p>
        </p:txBody>
      </p:sp>
      <p:sp>
        <p:nvSpPr>
          <p:cNvPr id="7" name="Round Same Side Corner Rectangle 7">
            <a:extLst>
              <a:ext uri="{FF2B5EF4-FFF2-40B4-BE49-F238E27FC236}">
                <a16:creationId xmlns:a16="http://schemas.microsoft.com/office/drawing/2014/main" id="{22C512A6-F167-4E31-A306-5A39E94138B4}"/>
              </a:ext>
            </a:extLst>
          </p:cNvPr>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6">
            <a:extLst>
              <a:ext uri="{FF2B5EF4-FFF2-40B4-BE49-F238E27FC236}">
                <a16:creationId xmlns:a16="http://schemas.microsoft.com/office/drawing/2014/main" id="{36BD7394-96EC-4954-9E0F-33E9F179BFC3}"/>
              </a:ext>
            </a:extLst>
          </p:cNvPr>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19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A8B9-03DD-469D-8A55-F134D4C1D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BDAB6B-AB98-42DF-A4F5-FF8F01F5B8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AE9544-BC28-4F02-B67C-31FCE6E457E9}"/>
              </a:ext>
            </a:extLst>
          </p:cNvPr>
          <p:cNvSpPr>
            <a:spLocks noGrp="1"/>
          </p:cNvSpPr>
          <p:nvPr>
            <p:ph type="dt" sz="half" idx="10"/>
          </p:nvPr>
        </p:nvSpPr>
        <p:spPr/>
        <p:txBody>
          <a:bodyPr/>
          <a:lstStyle/>
          <a:p>
            <a:fld id="{64C4D370-7E02-4CDA-A19E-C5172C185EBF}" type="datetime1">
              <a:rPr lang="en-US" smtClean="0"/>
              <a:pPr/>
              <a:t>1/23/2019</a:t>
            </a:fld>
            <a:endParaRPr lang="en-US" dirty="0"/>
          </a:p>
        </p:txBody>
      </p:sp>
      <p:sp>
        <p:nvSpPr>
          <p:cNvPr id="5" name="Footer Placeholder 4">
            <a:extLst>
              <a:ext uri="{FF2B5EF4-FFF2-40B4-BE49-F238E27FC236}">
                <a16:creationId xmlns:a16="http://schemas.microsoft.com/office/drawing/2014/main" id="{9857AFFB-05DB-4D99-A1BA-1943DA410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0F9F8F-DF78-486A-83F2-8077CBB0D1F4}"/>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86586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CA75-3DFE-49E4-A67A-ED82D96BD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2A279-CFF3-4B6D-A77E-9FE1B33BBFE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08D31-6764-438E-A0E8-54DDF87AB8D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52DBB-E170-4FFF-9D83-16890672E805}"/>
              </a:ext>
            </a:extLst>
          </p:cNvPr>
          <p:cNvSpPr>
            <a:spLocks noGrp="1"/>
          </p:cNvSpPr>
          <p:nvPr>
            <p:ph type="dt" sz="half" idx="10"/>
          </p:nvPr>
        </p:nvSpPr>
        <p:spPr/>
        <p:txBody>
          <a:bodyPr/>
          <a:lstStyle/>
          <a:p>
            <a:fld id="{A6C8A27A-4A65-415B-A54C-7C2AF2AC2B7B}" type="datetime1">
              <a:rPr lang="en-US" smtClean="0"/>
              <a:pPr/>
              <a:t>1/23/2019</a:t>
            </a:fld>
            <a:endParaRPr lang="en-US" dirty="0"/>
          </a:p>
        </p:txBody>
      </p:sp>
      <p:sp>
        <p:nvSpPr>
          <p:cNvPr id="6" name="Footer Placeholder 5">
            <a:extLst>
              <a:ext uri="{FF2B5EF4-FFF2-40B4-BE49-F238E27FC236}">
                <a16:creationId xmlns:a16="http://schemas.microsoft.com/office/drawing/2014/main" id="{7EE456BA-151C-477E-A41B-FF40F94424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AE967C-AF58-4990-8749-CEB0D8DE5D00}"/>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953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DF30-3243-474E-A61D-71036C7F350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ECBC4F-1BA2-4F8F-8C5F-2F827834CB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FE2D5C-8745-4A97-B0D7-8EA2B6DCE57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C3204-1DC8-46D1-B311-592374BF8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B316A9A-9BB6-45CE-A36C-1541EB9D5B5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DFF2F-4C99-4FB6-8C7A-FC46030F01C5}"/>
              </a:ext>
            </a:extLst>
          </p:cNvPr>
          <p:cNvSpPr>
            <a:spLocks noGrp="1"/>
          </p:cNvSpPr>
          <p:nvPr>
            <p:ph type="dt" sz="half" idx="10"/>
          </p:nvPr>
        </p:nvSpPr>
        <p:spPr/>
        <p:txBody>
          <a:bodyPr/>
          <a:lstStyle/>
          <a:p>
            <a:fld id="{E5E6B326-FF71-4F02-AD5D-A514B23ABCB1}" type="datetime1">
              <a:rPr lang="en-US" smtClean="0"/>
              <a:pPr/>
              <a:t>1/23/2019</a:t>
            </a:fld>
            <a:endParaRPr lang="en-US" dirty="0"/>
          </a:p>
        </p:txBody>
      </p:sp>
      <p:sp>
        <p:nvSpPr>
          <p:cNvPr id="8" name="Footer Placeholder 7">
            <a:extLst>
              <a:ext uri="{FF2B5EF4-FFF2-40B4-BE49-F238E27FC236}">
                <a16:creationId xmlns:a16="http://schemas.microsoft.com/office/drawing/2014/main" id="{A5D60DE6-B937-4D6F-AB52-446D66190D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EE76A6-5D90-455A-BD11-D1E49B807732}"/>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29503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96A6-3642-4518-BB74-9C38D755F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2BD20-E24D-4E69-B21D-B456C37FAD6A}"/>
              </a:ext>
            </a:extLst>
          </p:cNvPr>
          <p:cNvSpPr>
            <a:spLocks noGrp="1"/>
          </p:cNvSpPr>
          <p:nvPr>
            <p:ph type="dt" sz="half" idx="10"/>
          </p:nvPr>
        </p:nvSpPr>
        <p:spPr/>
        <p:txBody>
          <a:bodyPr/>
          <a:lstStyle/>
          <a:p>
            <a:fld id="{B11ABCED-D55E-410F-A430-B050D77F92EF}" type="datetime1">
              <a:rPr lang="en-US" smtClean="0"/>
              <a:pPr/>
              <a:t>1/23/2019</a:t>
            </a:fld>
            <a:endParaRPr lang="en-US" dirty="0"/>
          </a:p>
        </p:txBody>
      </p:sp>
      <p:sp>
        <p:nvSpPr>
          <p:cNvPr id="4" name="Footer Placeholder 3">
            <a:extLst>
              <a:ext uri="{FF2B5EF4-FFF2-40B4-BE49-F238E27FC236}">
                <a16:creationId xmlns:a16="http://schemas.microsoft.com/office/drawing/2014/main" id="{51E0AA71-FAA4-4301-BB5C-76205A0335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69089D-19A9-49CC-9A12-DCBC5F280658}"/>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53672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B9B17-C40A-41F5-9D21-1D7EB8E20A6A}"/>
              </a:ext>
            </a:extLst>
          </p:cNvPr>
          <p:cNvSpPr>
            <a:spLocks noGrp="1"/>
          </p:cNvSpPr>
          <p:nvPr>
            <p:ph type="dt" sz="half" idx="10"/>
          </p:nvPr>
        </p:nvSpPr>
        <p:spPr/>
        <p:txBody>
          <a:bodyPr/>
          <a:lstStyle/>
          <a:p>
            <a:fld id="{1F36AF95-7CA2-456E-B104-F27AF5CC2ADE}" type="datetime1">
              <a:rPr lang="en-US" smtClean="0"/>
              <a:pPr/>
              <a:t>1/23/2019</a:t>
            </a:fld>
            <a:endParaRPr lang="en-US" dirty="0"/>
          </a:p>
        </p:txBody>
      </p:sp>
      <p:sp>
        <p:nvSpPr>
          <p:cNvPr id="3" name="Footer Placeholder 2">
            <a:extLst>
              <a:ext uri="{FF2B5EF4-FFF2-40B4-BE49-F238E27FC236}">
                <a16:creationId xmlns:a16="http://schemas.microsoft.com/office/drawing/2014/main" id="{0016A4C3-B0D8-447D-B5ED-483FBAE0AE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D45E68-C203-4414-BAED-26A6D12B202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Round Same Side Corner Rectangle 5">
            <a:extLst>
              <a:ext uri="{FF2B5EF4-FFF2-40B4-BE49-F238E27FC236}">
                <a16:creationId xmlns:a16="http://schemas.microsoft.com/office/drawing/2014/main" id="{8DBB96C4-56CC-47F3-9AD1-6545504B8469}"/>
              </a:ext>
            </a:extLst>
          </p:cNvPr>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592191A-565A-4183-9950-97B451BF7865}"/>
              </a:ext>
            </a:extLst>
          </p:cNvPr>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05581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90D4-AF18-4D42-98B9-C7D17B1512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35A2984-CA2C-4FD8-BAB6-336D704F2D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25EDD6-E355-41C1-88A1-E0E41AD9AC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E14994C-6F90-4958-803B-DB9AB6DC1295}"/>
              </a:ext>
            </a:extLst>
          </p:cNvPr>
          <p:cNvSpPr>
            <a:spLocks noGrp="1"/>
          </p:cNvSpPr>
          <p:nvPr>
            <p:ph type="dt" sz="half" idx="10"/>
          </p:nvPr>
        </p:nvSpPr>
        <p:spPr/>
        <p:txBody>
          <a:bodyPr/>
          <a:lstStyle/>
          <a:p>
            <a:fld id="{C3AFDF2A-1AF6-4F83-8803-CA2905B8BB88}" type="datetime1">
              <a:rPr lang="en-US" smtClean="0"/>
              <a:pPr/>
              <a:t>1/23/2019</a:t>
            </a:fld>
            <a:endParaRPr lang="en-US" dirty="0"/>
          </a:p>
        </p:txBody>
      </p:sp>
      <p:sp>
        <p:nvSpPr>
          <p:cNvPr id="6" name="Footer Placeholder 5">
            <a:extLst>
              <a:ext uri="{FF2B5EF4-FFF2-40B4-BE49-F238E27FC236}">
                <a16:creationId xmlns:a16="http://schemas.microsoft.com/office/drawing/2014/main" id="{19D594B0-40F4-4B94-A572-44BB081248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7D0EFA-11F2-4C72-A28B-5A9D0B0A7266}"/>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44230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ED03-FFC5-4D9C-A17B-9B1912091F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9F54524-E6E3-486B-9A58-D0F83F9260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37EAEF-3181-4E52-9033-0EBBBB7560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B1EFD88-E598-41FF-B83C-AF216ECD355F}"/>
              </a:ext>
            </a:extLst>
          </p:cNvPr>
          <p:cNvSpPr>
            <a:spLocks noGrp="1"/>
          </p:cNvSpPr>
          <p:nvPr>
            <p:ph type="dt" sz="half" idx="10"/>
          </p:nvPr>
        </p:nvSpPr>
        <p:spPr/>
        <p:txBody>
          <a:bodyPr/>
          <a:lstStyle/>
          <a:p>
            <a:fld id="{474195C0-61EC-4B65-AD35-9FB85D87FAB8}" type="datetime1">
              <a:rPr lang="en-US" smtClean="0"/>
              <a:pPr/>
              <a:t>1/23/2019</a:t>
            </a:fld>
            <a:endParaRPr lang="en-US" dirty="0"/>
          </a:p>
        </p:txBody>
      </p:sp>
      <p:sp>
        <p:nvSpPr>
          <p:cNvPr id="6" name="Footer Placeholder 5">
            <a:extLst>
              <a:ext uri="{FF2B5EF4-FFF2-40B4-BE49-F238E27FC236}">
                <a16:creationId xmlns:a16="http://schemas.microsoft.com/office/drawing/2014/main" id="{1903E283-AC11-45A4-BFEF-12E9DCACF4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3F97FA-BC88-4C36-9287-DD125BFA146B}"/>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19651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52EBBC-DC7B-4DC2-BF0C-3E4189BD16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3DF1B-6A50-4DC5-9257-BC47F3A1EE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94479-65AD-486A-898E-C610CF2928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C78A27-65D4-482F-9972-78BA422FE4B6}" type="datetime1">
              <a:rPr lang="en-US" smtClean="0"/>
              <a:pPr/>
              <a:t>1/23/2019</a:t>
            </a:fld>
            <a:endParaRPr lang="en-US" dirty="0"/>
          </a:p>
        </p:txBody>
      </p:sp>
      <p:sp>
        <p:nvSpPr>
          <p:cNvPr id="5" name="Footer Placeholder 4">
            <a:extLst>
              <a:ext uri="{FF2B5EF4-FFF2-40B4-BE49-F238E27FC236}">
                <a16:creationId xmlns:a16="http://schemas.microsoft.com/office/drawing/2014/main" id="{559051D3-2CD4-465A-81AB-796A301791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656ACE-A1D2-431C-932C-57FABBF47F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a:extLst>
              <a:ext uri="{FF2B5EF4-FFF2-40B4-BE49-F238E27FC236}">
                <a16:creationId xmlns:a16="http://schemas.microsoft.com/office/drawing/2014/main" id="{D09BE2C5-A649-4CE3-A4F0-4B0DDC89B315}"/>
              </a:ext>
            </a:extLst>
          </p:cNvPr>
          <p:cNvPicPr>
            <a:picLocks noChangeAspect="1"/>
          </p:cNvPicPr>
          <p:nvPr userDrawn="1"/>
        </p:nvPicPr>
        <p:blipFill>
          <a:blip r:embed="rId14" cstate="print"/>
          <a:stretch>
            <a:fillRect/>
          </a:stretch>
        </p:blipFill>
        <p:spPr>
          <a:xfrm>
            <a:off x="0" y="46264"/>
            <a:ext cx="9144000" cy="1020536"/>
          </a:xfrm>
          <a:prstGeom prst="rect">
            <a:avLst/>
          </a:prstGeom>
        </p:spPr>
      </p:pic>
      <p:pic>
        <p:nvPicPr>
          <p:cNvPr id="8" name="Picture 7" descr="Untitled-2.jpg">
            <a:extLst>
              <a:ext uri="{FF2B5EF4-FFF2-40B4-BE49-F238E27FC236}">
                <a16:creationId xmlns:a16="http://schemas.microsoft.com/office/drawing/2014/main" id="{A55AF3F3-15A2-4ACA-9D20-9C716DB3EA65}"/>
              </a:ext>
            </a:extLst>
          </p:cNvPr>
          <p:cNvPicPr>
            <a:picLocks noChangeAspect="1"/>
          </p:cNvPicPr>
          <p:nvPr userDrawn="1"/>
        </p:nvPicPr>
        <p:blipFill>
          <a:blip r:embed="rId15" cstate="print"/>
          <a:stretch>
            <a:fillRect/>
          </a:stretch>
        </p:blipFill>
        <p:spPr>
          <a:xfrm>
            <a:off x="152400" y="6400800"/>
            <a:ext cx="980025" cy="381000"/>
          </a:xfrm>
          <a:prstGeom prst="rect">
            <a:avLst/>
          </a:prstGeom>
        </p:spPr>
      </p:pic>
    </p:spTree>
    <p:extLst>
      <p:ext uri="{BB962C8B-B14F-4D97-AF65-F5344CB8AC3E}">
        <p14:creationId xmlns:p14="http://schemas.microsoft.com/office/powerpoint/2010/main" val="1100462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eb6.seattle.gov/hsd/rfi/index.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jon.winters@seattle.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ari.sugiyama@seattle.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a:xfrm>
            <a:off x="990600" y="1258788"/>
            <a:ext cx="6858000" cy="2387600"/>
          </a:xfrm>
        </p:spPr>
        <p:txBody>
          <a:bodyPr>
            <a:noAutofit/>
          </a:bodyPr>
          <a:lstStyle/>
          <a:p>
            <a:r>
              <a:rPr lang="en-US" sz="4000" dirty="0">
                <a:latin typeface="+mn-lt"/>
              </a:rPr>
              <a:t>Older Adult Community Transportation RFP</a:t>
            </a:r>
            <a:br>
              <a:rPr lang="en-US" sz="4000" dirty="0">
                <a:latin typeface="+mn-lt"/>
              </a:rPr>
            </a:br>
            <a:r>
              <a:rPr lang="en-US" sz="4000" dirty="0">
                <a:latin typeface="+mn-lt"/>
              </a:rPr>
              <a:t>Information Session</a:t>
            </a:r>
          </a:p>
        </p:txBody>
      </p:sp>
      <p:sp>
        <p:nvSpPr>
          <p:cNvPr id="3" name="Subtitle 2"/>
          <p:cNvSpPr>
            <a:spLocks noGrp="1"/>
          </p:cNvSpPr>
          <p:nvPr>
            <p:ph type="subTitle" idx="1"/>
          </p:nvPr>
        </p:nvSpPr>
        <p:spPr>
          <a:xfrm>
            <a:off x="3124200" y="4114800"/>
            <a:ext cx="3124200" cy="609600"/>
          </a:xfrm>
        </p:spPr>
        <p:txBody>
          <a:bodyPr>
            <a:normAutofit/>
          </a:bodyPr>
          <a:lstStyle/>
          <a:p>
            <a:r>
              <a:rPr lang="en-US" sz="2000" dirty="0">
                <a:solidFill>
                  <a:schemeClr val="bg1"/>
                </a:solidFill>
              </a:rPr>
              <a:t>January 24, 2019</a:t>
            </a:r>
          </a:p>
          <a:p>
            <a:endParaRPr lang="en-US" dirty="0"/>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Jason Johnson, Interim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Jenny A. </a:t>
            </a:r>
            <a:r>
              <a:rPr lang="en-US" sz="1000" dirty="0" err="1">
                <a:latin typeface="Rockwell" pitchFamily="18" charset="0"/>
              </a:rPr>
              <a:t>Durkan</a:t>
            </a:r>
            <a:r>
              <a:rPr lang="en-US" sz="1000" dirty="0">
                <a:latin typeface="Rockwell" pitchFamily="18" charset="0"/>
              </a:rPr>
              <a:t>,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Criteria for Eligible Clients (pg. 8)</a:t>
            </a:r>
            <a:endParaRPr lang="en-US" sz="2400" dirty="0"/>
          </a:p>
        </p:txBody>
      </p:sp>
      <p:sp>
        <p:nvSpPr>
          <p:cNvPr id="3" name="Content Placeholder 2"/>
          <p:cNvSpPr>
            <a:spLocks noGrp="1"/>
          </p:cNvSpPr>
          <p:nvPr>
            <p:ph idx="1"/>
          </p:nvPr>
        </p:nvSpPr>
        <p:spPr/>
        <p:txBody>
          <a:bodyPr>
            <a:normAutofit/>
          </a:bodyPr>
          <a:lstStyle/>
          <a:p>
            <a:r>
              <a:rPr lang="en-US" sz="4400" dirty="0"/>
              <a:t> Eligible clients are King County residents, age 60+.</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364873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Priority and Focus Populations (pg. 8)</a:t>
            </a:r>
            <a:endParaRPr lang="en-US" sz="2100" dirty="0"/>
          </a:p>
        </p:txBody>
      </p:sp>
      <p:sp>
        <p:nvSpPr>
          <p:cNvPr id="3" name="Content Placeholder 2"/>
          <p:cNvSpPr>
            <a:spLocks noGrp="1"/>
          </p:cNvSpPr>
          <p:nvPr>
            <p:ph idx="1"/>
          </p:nvPr>
        </p:nvSpPr>
        <p:spPr/>
        <p:txBody>
          <a:bodyPr>
            <a:normAutofit/>
          </a:bodyPr>
          <a:lstStyle/>
          <a:p>
            <a:pPr marL="457200" lvl="1" indent="0">
              <a:buNone/>
            </a:pPr>
            <a:r>
              <a:rPr lang="en-US" sz="2400" b="1" dirty="0"/>
              <a:t>Priority Population</a:t>
            </a:r>
          </a:p>
          <a:p>
            <a:pPr lvl="1">
              <a:buFont typeface="Arial" panose="020B0604020202020204" pitchFamily="34" charset="0"/>
              <a:buChar char="•"/>
            </a:pPr>
            <a:r>
              <a:rPr lang="en-US" sz="2400" dirty="0"/>
              <a:t>Older adults who are immigrants, non-English speakers, people with disabilities, LGBTQ, isolated, low-income, and/or living in rural areas of the County</a:t>
            </a:r>
            <a:endParaRPr lang="en-US" sz="2400" dirty="0">
              <a:solidFill>
                <a:srgbClr val="FF0000"/>
              </a:solidFill>
            </a:endParaRPr>
          </a:p>
          <a:p>
            <a:pPr marL="457200" lvl="1" indent="0">
              <a:buNone/>
            </a:pPr>
            <a:endParaRPr lang="en-US" sz="2400" dirty="0">
              <a:solidFill>
                <a:srgbClr val="FF0000"/>
              </a:solidFill>
            </a:endParaRPr>
          </a:p>
          <a:p>
            <a:pPr marL="457200" lvl="1" indent="0">
              <a:buNone/>
            </a:pPr>
            <a:r>
              <a:rPr lang="en-US" sz="2400" b="1" dirty="0"/>
              <a:t>Focus Population</a:t>
            </a:r>
          </a:p>
          <a:p>
            <a:pPr lvl="1">
              <a:buFont typeface="Arial" panose="020B0604020202020204" pitchFamily="34" charset="0"/>
              <a:buChar char="•"/>
            </a:pPr>
            <a:r>
              <a:rPr lang="en-US" sz="2400" dirty="0"/>
              <a:t>Black/African American</a:t>
            </a:r>
          </a:p>
          <a:p>
            <a:pPr lvl="1">
              <a:buFont typeface="Arial" panose="020B0604020202020204" pitchFamily="34" charset="0"/>
              <a:buChar char="•"/>
            </a:pPr>
            <a:r>
              <a:rPr lang="en-US" sz="2400" dirty="0"/>
              <a:t>Hispanic/Latino</a:t>
            </a:r>
          </a:p>
          <a:p>
            <a:pPr lvl="1">
              <a:buFont typeface="Arial" panose="020B0604020202020204" pitchFamily="34" charset="0"/>
              <a:buChar char="•"/>
            </a:pPr>
            <a:r>
              <a:rPr lang="en-US" sz="2400" dirty="0"/>
              <a:t>Native Hawaiian/Pacific Islander</a:t>
            </a:r>
          </a:p>
          <a:p>
            <a:pPr lvl="1">
              <a:buFont typeface="Arial" panose="020B0604020202020204" pitchFamily="34" charset="0"/>
              <a:buChar char="•"/>
            </a:pPr>
            <a:endParaRPr lang="en-US" sz="2400" dirty="0"/>
          </a:p>
          <a:p>
            <a:pPr lvl="1">
              <a:buFont typeface="Arial" panose="020B0604020202020204" pitchFamily="34" charset="0"/>
              <a:buChar char="•"/>
            </a:pPr>
            <a:endParaRPr lang="en-US" sz="1600" dirty="0"/>
          </a:p>
          <a:p>
            <a:pPr marL="457200" lvl="1" indent="0">
              <a:buNone/>
            </a:pPr>
            <a:endParaRPr lang="en-US" sz="16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0C73-A270-4C77-A56C-11B0E7DBFB67}"/>
              </a:ext>
            </a:extLst>
          </p:cNvPr>
          <p:cNvSpPr>
            <a:spLocks noGrp="1"/>
          </p:cNvSpPr>
          <p:nvPr>
            <p:ph type="title"/>
          </p:nvPr>
        </p:nvSpPr>
        <p:spPr>
          <a:xfrm>
            <a:off x="628650" y="1066800"/>
            <a:ext cx="7886700" cy="623889"/>
          </a:xfrm>
        </p:spPr>
        <p:txBody>
          <a:bodyPr/>
          <a:lstStyle/>
          <a:p>
            <a:r>
              <a:rPr lang="en-US" dirty="0"/>
              <a:t>Required Service Components (pg. 9)</a:t>
            </a:r>
          </a:p>
        </p:txBody>
      </p:sp>
      <p:sp>
        <p:nvSpPr>
          <p:cNvPr id="3" name="Content Placeholder 2">
            <a:extLst>
              <a:ext uri="{FF2B5EF4-FFF2-40B4-BE49-F238E27FC236}">
                <a16:creationId xmlns:a16="http://schemas.microsoft.com/office/drawing/2014/main" id="{18D3D946-053E-4997-9799-6EAD09DC8C25}"/>
              </a:ext>
            </a:extLst>
          </p:cNvPr>
          <p:cNvSpPr>
            <a:spLocks noGrp="1"/>
          </p:cNvSpPr>
          <p:nvPr>
            <p:ph idx="1"/>
          </p:nvPr>
        </p:nvSpPr>
        <p:spPr/>
        <p:txBody>
          <a:bodyPr>
            <a:noAutofit/>
          </a:bodyPr>
          <a:lstStyle/>
          <a:p>
            <a:pPr marL="457200" indent="-457200">
              <a:buAutoNum type="arabicPeriod"/>
            </a:pPr>
            <a:r>
              <a:rPr lang="en-US" sz="2800" dirty="0"/>
              <a:t>Vehicle Accessibility and Maintenance</a:t>
            </a:r>
          </a:p>
          <a:p>
            <a:pPr marL="457200" indent="-457200">
              <a:buAutoNum type="arabicPeriod"/>
            </a:pPr>
            <a:r>
              <a:rPr lang="en-US" sz="2800" dirty="0"/>
              <a:t>Minimum Service Standards</a:t>
            </a:r>
          </a:p>
          <a:p>
            <a:pPr marL="457200" indent="-457200">
              <a:buAutoNum type="arabicPeriod"/>
            </a:pPr>
            <a:r>
              <a:rPr lang="en-US" sz="2800" dirty="0"/>
              <a:t>Reservations/Dispatching/Call Center Operation</a:t>
            </a:r>
          </a:p>
          <a:p>
            <a:pPr marL="457200" indent="-457200">
              <a:buAutoNum type="arabicPeriod"/>
            </a:pPr>
            <a:r>
              <a:rPr lang="en-US" sz="2800" dirty="0"/>
              <a:t>Staff/Driver Training</a:t>
            </a:r>
          </a:p>
          <a:p>
            <a:pPr marL="457200" indent="-457200">
              <a:buAutoNum type="arabicPeriod"/>
            </a:pPr>
            <a:r>
              <a:rPr lang="en-US" sz="2800" dirty="0"/>
              <a:t>Service Coordination</a:t>
            </a:r>
          </a:p>
          <a:p>
            <a:pPr marL="457200" indent="-457200">
              <a:buAutoNum type="arabicPeriod"/>
            </a:pPr>
            <a:r>
              <a:rPr lang="en-US" sz="2800" dirty="0"/>
              <a:t>Service Start Date</a:t>
            </a:r>
          </a:p>
          <a:p>
            <a:pPr marL="457200" indent="-457200">
              <a:buAutoNum type="arabicPeriod"/>
            </a:pPr>
            <a:r>
              <a:rPr lang="en-US" sz="2800" dirty="0"/>
              <a:t>Language Accessibility</a:t>
            </a:r>
          </a:p>
          <a:p>
            <a:pPr marL="457200" indent="-457200">
              <a:buAutoNum type="arabicPeriod"/>
            </a:pPr>
            <a:r>
              <a:rPr lang="en-US" sz="2800" dirty="0"/>
              <a:t>Client Survey</a:t>
            </a:r>
          </a:p>
          <a:p>
            <a:pPr marL="457200" indent="-457200">
              <a:buAutoNum type="arabicPeriod"/>
            </a:pPr>
            <a:r>
              <a:rPr lang="en-US" sz="2800" dirty="0"/>
              <a:t>Free service</a:t>
            </a:r>
          </a:p>
        </p:txBody>
      </p:sp>
      <p:sp>
        <p:nvSpPr>
          <p:cNvPr id="4" name="Slide Number Placeholder 3">
            <a:extLst>
              <a:ext uri="{FF2B5EF4-FFF2-40B4-BE49-F238E27FC236}">
                <a16:creationId xmlns:a16="http://schemas.microsoft.com/office/drawing/2014/main" id="{5D7CB437-2303-4DCF-95C3-D20F1D48A197}"/>
              </a:ext>
            </a:extLst>
          </p:cNvPr>
          <p:cNvSpPr>
            <a:spLocks noGrp="1"/>
          </p:cNvSpPr>
          <p:nvPr>
            <p:ph type="sldNum" sz="quarter" idx="12"/>
          </p:nvPr>
        </p:nvSpPr>
        <p:spPr/>
        <p:txBody>
          <a:bodyPr/>
          <a:lstStyle/>
          <a:p>
            <a:fld id="{34010C47-4D8B-4134-BB59-829AAD75FA9B}" type="slidenum">
              <a:rPr lang="en-US" smtClean="0"/>
              <a:pPr/>
              <a:t>12</a:t>
            </a:fld>
            <a:endParaRPr lang="en-US" dirty="0"/>
          </a:p>
        </p:txBody>
      </p:sp>
    </p:spTree>
    <p:extLst>
      <p:ext uri="{BB962C8B-B14F-4D97-AF65-F5344CB8AC3E}">
        <p14:creationId xmlns:p14="http://schemas.microsoft.com/office/powerpoint/2010/main" val="200254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Expected Performance Commitments (pg. 10)</a:t>
            </a:r>
            <a:endParaRPr lang="en-US" sz="2000" dirty="0"/>
          </a:p>
        </p:txBody>
      </p:sp>
      <p:sp>
        <p:nvSpPr>
          <p:cNvPr id="3" name="Content Placeholder 2"/>
          <p:cNvSpPr>
            <a:spLocks noGrp="1"/>
          </p:cNvSpPr>
          <p:nvPr>
            <p:ph idx="1"/>
          </p:nvPr>
        </p:nvSpPr>
        <p:spPr/>
        <p:txBody>
          <a:bodyPr>
            <a:normAutofit/>
          </a:bodyPr>
          <a:lstStyle/>
          <a:p>
            <a:r>
              <a:rPr lang="en-US" sz="2400" dirty="0"/>
              <a:t>Quantity</a:t>
            </a:r>
          </a:p>
          <a:p>
            <a:pPr lvl="2">
              <a:buFontTx/>
              <a:buChar char="-"/>
            </a:pPr>
            <a:r>
              <a:rPr lang="en-US" sz="2400" dirty="0"/>
              <a:t>Unduplicated number of clients served by race/ethnicity</a:t>
            </a:r>
          </a:p>
          <a:p>
            <a:pPr lvl="2">
              <a:buFontTx/>
              <a:buChar char="-"/>
            </a:pPr>
            <a:r>
              <a:rPr lang="en-US" sz="2400" dirty="0"/>
              <a:t>Number of one-way trips provided by race/ethnicity of rider</a:t>
            </a:r>
          </a:p>
          <a:p>
            <a:r>
              <a:rPr lang="en-US" sz="2400" dirty="0"/>
              <a:t>Quality</a:t>
            </a:r>
          </a:p>
          <a:p>
            <a:pPr lvl="2">
              <a:buFontTx/>
              <a:buChar char="-"/>
            </a:pPr>
            <a:r>
              <a:rPr lang="en-US" sz="2400" dirty="0"/>
              <a:t>% of clients indicating satisfaction with the service</a:t>
            </a:r>
          </a:p>
          <a:p>
            <a:r>
              <a:rPr lang="en-US" sz="2400" dirty="0"/>
              <a:t>Impact</a:t>
            </a:r>
          </a:p>
          <a:p>
            <a:pPr marL="685800" lvl="2" indent="0">
              <a:buNone/>
            </a:pPr>
            <a:r>
              <a:rPr lang="en-US" sz="2400" dirty="0"/>
              <a:t>- % of clients with improved access to health services and/or healthy food as a result of the service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Key Staff and Staffing Level (pg. 11)</a:t>
            </a:r>
            <a:endParaRPr lang="en-US" sz="2400" dirty="0"/>
          </a:p>
        </p:txBody>
      </p:sp>
      <p:sp>
        <p:nvSpPr>
          <p:cNvPr id="3" name="Content Placeholder 2"/>
          <p:cNvSpPr>
            <a:spLocks noGrp="1"/>
          </p:cNvSpPr>
          <p:nvPr>
            <p:ph idx="1"/>
          </p:nvPr>
        </p:nvSpPr>
        <p:spPr/>
        <p:txBody>
          <a:bodyPr>
            <a:normAutofit/>
          </a:bodyPr>
          <a:lstStyle/>
          <a:p>
            <a:r>
              <a:rPr lang="en-US" sz="4000" dirty="0"/>
              <a:t>Program Manager</a:t>
            </a:r>
          </a:p>
          <a:p>
            <a:r>
              <a:rPr lang="en-US" sz="4000" dirty="0"/>
              <a:t>Staff level must be sufficient to effectively perform the service.</a:t>
            </a:r>
          </a:p>
          <a:p>
            <a:r>
              <a:rPr lang="en-US" sz="4000" dirty="0"/>
              <a:t>Written job descriptions</a:t>
            </a:r>
          </a:p>
          <a:p>
            <a:r>
              <a:rPr lang="en-US" sz="4000" dirty="0"/>
              <a:t>Volunteer recruitment</a:t>
            </a:r>
          </a:p>
          <a:p>
            <a:r>
              <a:rPr lang="en-US" sz="4000" dirty="0"/>
              <a:t>Qualifications for drivers</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1685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Other Requirements (pg. 11)</a:t>
            </a:r>
            <a:endParaRPr lang="en-US" sz="2400" dirty="0"/>
          </a:p>
        </p:txBody>
      </p:sp>
      <p:sp>
        <p:nvSpPr>
          <p:cNvPr id="3" name="Content Placeholder 2"/>
          <p:cNvSpPr>
            <a:spLocks noGrp="1"/>
          </p:cNvSpPr>
          <p:nvPr>
            <p:ph idx="1"/>
          </p:nvPr>
        </p:nvSpPr>
        <p:spPr/>
        <p:txBody>
          <a:bodyPr>
            <a:normAutofit/>
          </a:bodyPr>
          <a:lstStyle/>
          <a:p>
            <a:r>
              <a:rPr lang="en-US" sz="4000" dirty="0"/>
              <a:t> Three years of experience</a:t>
            </a:r>
          </a:p>
          <a:p>
            <a:r>
              <a:rPr lang="en-US" sz="4000" dirty="0"/>
              <a:t> Electronic submission of data/reports</a:t>
            </a:r>
          </a:p>
          <a:p>
            <a:r>
              <a:rPr lang="en-US" sz="4000" dirty="0"/>
              <a:t> Community Living Connections </a:t>
            </a:r>
            <a:r>
              <a:rPr lang="en-US" sz="4000" dirty="0" err="1"/>
              <a:t>GetCare</a:t>
            </a:r>
            <a:r>
              <a:rPr lang="en-US" sz="4000" dirty="0"/>
              <a:t> system</a:t>
            </a:r>
          </a:p>
          <a:p>
            <a:endParaRPr lang="en-US" sz="4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40552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Submission Instructions (pg. 12)</a:t>
            </a:r>
          </a:p>
        </p:txBody>
      </p:sp>
      <p:sp>
        <p:nvSpPr>
          <p:cNvPr id="3" name="Content Placeholder 2"/>
          <p:cNvSpPr>
            <a:spLocks noGrp="1"/>
          </p:cNvSpPr>
          <p:nvPr>
            <p:ph idx="1"/>
          </p:nvPr>
        </p:nvSpPr>
        <p:spPr/>
        <p:txBody>
          <a:bodyPr>
            <a:normAutofit fontScale="85000" lnSpcReduction="20000"/>
          </a:bodyPr>
          <a:lstStyle/>
          <a:p>
            <a:r>
              <a:rPr lang="en-US" dirty="0"/>
              <a:t>Applications due on Wednesday, February 20, 2019 by 4:00 p.m.</a:t>
            </a:r>
            <a:br>
              <a:rPr lang="en-US" dirty="0">
                <a:solidFill>
                  <a:srgbClr val="FF0000"/>
                </a:solidFill>
              </a:rPr>
            </a:br>
            <a:endParaRPr lang="en-US" dirty="0"/>
          </a:p>
          <a:p>
            <a:r>
              <a:rPr lang="en-US" dirty="0"/>
              <a:t>Mail or hand deliver to:</a:t>
            </a:r>
          </a:p>
          <a:p>
            <a:pPr>
              <a:buNone/>
            </a:pPr>
            <a:r>
              <a:rPr lang="en-US" sz="2800" dirty="0"/>
              <a:t>		</a:t>
            </a:r>
            <a:r>
              <a:rPr lang="en-US" dirty="0"/>
              <a:t>Seattle Human Services Department</a:t>
            </a:r>
          </a:p>
          <a:p>
            <a:pPr>
              <a:buNone/>
            </a:pPr>
            <a:r>
              <a:rPr lang="en-US" dirty="0"/>
              <a:t>		RFP Response – Older Adult Community Transportation</a:t>
            </a:r>
            <a:endParaRPr lang="en-US" b="1" dirty="0"/>
          </a:p>
          <a:p>
            <a:pPr>
              <a:buNone/>
            </a:pPr>
            <a:r>
              <a:rPr lang="en-US" dirty="0"/>
              <a:t>		</a:t>
            </a:r>
            <a:r>
              <a:rPr lang="en-US" b="1" dirty="0"/>
              <a:t>ATTN:  Jon Morrison Winters</a:t>
            </a:r>
          </a:p>
          <a:p>
            <a:pPr>
              <a:buNone/>
            </a:pPr>
            <a:r>
              <a:rPr lang="en-US" dirty="0"/>
              <a:t>		700 Fifth Ave, Suite 5800</a:t>
            </a:r>
          </a:p>
          <a:p>
            <a:pPr>
              <a:buNone/>
            </a:pPr>
            <a:r>
              <a:rPr lang="en-US" dirty="0"/>
              <a:t> 		P.O. Box 34215</a:t>
            </a:r>
          </a:p>
          <a:p>
            <a:pPr>
              <a:buNone/>
            </a:pPr>
            <a:r>
              <a:rPr lang="en-US" dirty="0"/>
              <a:t>		Seattle, WA  98124-4215</a:t>
            </a:r>
            <a:br>
              <a:rPr lang="en-US" dirty="0"/>
            </a:br>
            <a:endParaRPr lang="en-US" dirty="0"/>
          </a:p>
          <a:p>
            <a:r>
              <a:rPr lang="en-US" dirty="0"/>
              <a:t>Online at: </a:t>
            </a:r>
            <a:r>
              <a:rPr lang="en-US" u="sng" dirty="0">
                <a:hlinkClick r:id="rId2"/>
              </a:rPr>
              <a:t>http://web6.seattle.gov/hsd/rfi/index.aspx</a:t>
            </a:r>
            <a:r>
              <a:rPr lang="en-US" dirty="0"/>
              <a:t>.</a:t>
            </a:r>
          </a:p>
          <a:p>
            <a:pPr marL="0" indent="0">
              <a:buNone/>
            </a:pPr>
            <a:endParaRPr lang="en-US" dirty="0"/>
          </a:p>
          <a:p>
            <a:r>
              <a:rPr lang="en-US" b="1" dirty="0"/>
              <a:t>No faxed or e-mailed submissions</a:t>
            </a:r>
          </a:p>
          <a:p>
            <a:endParaRPr lang="en-US" dirty="0"/>
          </a:p>
          <a:p>
            <a:r>
              <a:rPr lang="en-US" dirty="0"/>
              <a:t>Applications must be complete and on-time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HSD Online Submission System (pg. 12)</a:t>
            </a:r>
          </a:p>
        </p:txBody>
      </p:sp>
      <p:sp>
        <p:nvSpPr>
          <p:cNvPr id="5" name="Content Placeholder 4"/>
          <p:cNvSpPr>
            <a:spLocks noGrp="1"/>
          </p:cNvSpPr>
          <p:nvPr>
            <p:ph idx="1"/>
          </p:nvPr>
        </p:nvSpPr>
        <p:spPr/>
        <p:txBody>
          <a:bodyPr>
            <a:normAutofit fontScale="47500" lnSpcReduction="20000"/>
          </a:bodyPr>
          <a:lstStyle/>
          <a:p>
            <a:pPr marL="0" lvl="0" indent="0">
              <a:buNone/>
            </a:pPr>
            <a:endParaRPr lang="en-US" dirty="0"/>
          </a:p>
          <a:p>
            <a:pPr lvl="0"/>
            <a:r>
              <a:rPr lang="en-US" sz="4400" dirty="0"/>
              <a:t>The system is NOT an online Application – no saving</a:t>
            </a:r>
          </a:p>
          <a:p>
            <a:pPr marL="0" lvl="0" indent="0">
              <a:buNone/>
            </a:pPr>
            <a:endParaRPr lang="en-US" sz="4400" dirty="0"/>
          </a:p>
          <a:p>
            <a:pPr lvl="0"/>
            <a:r>
              <a:rPr lang="en-US" sz="4400" dirty="0"/>
              <a:t>You may upload files up to a maximum of 100 MB</a:t>
            </a:r>
          </a:p>
          <a:p>
            <a:pPr lvl="0"/>
            <a:endParaRPr lang="en-US" sz="4400" dirty="0"/>
          </a:p>
          <a:p>
            <a:pPr lvl="0"/>
            <a:r>
              <a:rPr lang="en-US" sz="4400" dirty="0"/>
              <a:t>Acceptable file types include:  .pdf   .doc   .</a:t>
            </a:r>
            <a:r>
              <a:rPr lang="en-US" sz="4400" dirty="0" err="1"/>
              <a:t>docx</a:t>
            </a:r>
            <a:r>
              <a:rPr lang="en-US" sz="4400" dirty="0"/>
              <a:t>   .rtf   .</a:t>
            </a:r>
            <a:r>
              <a:rPr lang="en-US" sz="4400" dirty="0" err="1"/>
              <a:t>xls</a:t>
            </a:r>
            <a:r>
              <a:rPr lang="en-US" sz="4400" dirty="0"/>
              <a:t>   .</a:t>
            </a:r>
            <a:r>
              <a:rPr lang="en-US" sz="4400" dirty="0" err="1"/>
              <a:t>xlsx</a:t>
            </a:r>
            <a:endParaRPr lang="en-US" sz="4400" dirty="0"/>
          </a:p>
          <a:p>
            <a:pPr lvl="0"/>
            <a:endParaRPr lang="en-US" sz="4400" dirty="0"/>
          </a:p>
          <a:p>
            <a:pPr lvl="0"/>
            <a:r>
              <a:rPr lang="en-US" sz="4400" dirty="0"/>
              <a:t>There are required fields to be completed.  </a:t>
            </a:r>
            <a:r>
              <a:rPr lang="en-US" sz="4400" b="1" i="1" dirty="0"/>
              <a:t>Ensure you allow sufficient time to complete the steps in order to submit your application by the deadline.</a:t>
            </a:r>
          </a:p>
          <a:p>
            <a:pPr lvl="0"/>
            <a:endParaRPr lang="en-US" sz="4400" dirty="0"/>
          </a:p>
          <a:p>
            <a:pPr lvl="0"/>
            <a:r>
              <a:rPr lang="en-US" sz="4400" dirty="0"/>
              <a:t>The system automatically sends a confirmation to all e-mail addresses you enter</a:t>
            </a:r>
          </a:p>
          <a:p>
            <a:pPr lvl="0"/>
            <a:endParaRPr lang="en-US" dirty="0"/>
          </a:p>
          <a:p>
            <a:pPr marL="0" lv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Complete Applications (pg. 18)</a:t>
            </a:r>
          </a:p>
        </p:txBody>
      </p:sp>
      <p:sp>
        <p:nvSpPr>
          <p:cNvPr id="3" name="Content Placeholder 2"/>
          <p:cNvSpPr>
            <a:spLocks noGrp="1"/>
          </p:cNvSpPr>
          <p:nvPr>
            <p:ph idx="1"/>
          </p:nvPr>
        </p:nvSpPr>
        <p:spPr>
          <a:xfrm>
            <a:off x="457200" y="1828799"/>
            <a:ext cx="8153400" cy="4816475"/>
          </a:xfrm>
        </p:spPr>
        <p:txBody>
          <a:bodyPr>
            <a:normAutofit fontScale="32500" lnSpcReduction="20000"/>
          </a:bodyPr>
          <a:lstStyle/>
          <a:p>
            <a:pPr marL="0" indent="0">
              <a:buNone/>
            </a:pPr>
            <a:r>
              <a:rPr lang="en-US" sz="6400" dirty="0"/>
              <a:t>Late applications will not be accepted. </a:t>
            </a:r>
            <a:r>
              <a:rPr lang="en-US" sz="6600" b="1" dirty="0"/>
              <a:t>HSD is not responsible for ensuring that applications are received by the deadline.</a:t>
            </a:r>
          </a:p>
          <a:p>
            <a:pPr marL="0" indent="0">
              <a:buNone/>
            </a:pPr>
            <a:endParaRPr lang="en-US" sz="6600" dirty="0"/>
          </a:p>
          <a:p>
            <a:pPr marL="0" indent="0">
              <a:buNone/>
            </a:pPr>
            <a:r>
              <a:rPr lang="en-US" sz="6400" dirty="0"/>
              <a:t>Applications </a:t>
            </a:r>
            <a:r>
              <a:rPr lang="en-US" sz="6400" u="sng" dirty="0"/>
              <a:t>must</a:t>
            </a:r>
            <a:r>
              <a:rPr lang="en-US" sz="6400" dirty="0"/>
              <a:t> include: </a:t>
            </a:r>
          </a:p>
          <a:p>
            <a:pPr lvl="2"/>
            <a:r>
              <a:rPr lang="en-US" sz="6400" dirty="0"/>
              <a:t>Application Cover Sheet with a physical signature</a:t>
            </a:r>
          </a:p>
          <a:p>
            <a:pPr lvl="2"/>
            <a:r>
              <a:rPr lang="en-US" sz="6400" dirty="0"/>
              <a:t>Narrative Response (14-page limit)</a:t>
            </a:r>
          </a:p>
          <a:p>
            <a:pPr lvl="2"/>
            <a:r>
              <a:rPr lang="en-US" sz="6400" dirty="0"/>
              <a:t>Proposed Program Budget and Proposed Personnel Detail Budget form </a:t>
            </a:r>
          </a:p>
          <a:p>
            <a:pPr lvl="2"/>
            <a:r>
              <a:rPr lang="en-US" sz="6400" dirty="0"/>
              <a:t>Proof of status as: IRS nonprofit, legal entity incorporation, or tribe</a:t>
            </a:r>
          </a:p>
          <a:p>
            <a:pPr lvl="2"/>
            <a:r>
              <a:rPr lang="en-US" sz="6400" dirty="0"/>
              <a:t>Current Board of Directors roster</a:t>
            </a:r>
          </a:p>
          <a:p>
            <a:pPr lvl="2"/>
            <a:r>
              <a:rPr lang="en-US" sz="6400" dirty="0"/>
              <a:t>Minutes from last 3 Board of Directors meetings</a:t>
            </a:r>
          </a:p>
          <a:p>
            <a:pPr lvl="2"/>
            <a:r>
              <a:rPr lang="en-US" sz="6400" dirty="0"/>
              <a:t>Federally approved Indirect rate, if applicable</a:t>
            </a:r>
          </a:p>
          <a:p>
            <a:pPr lvl="2"/>
            <a:r>
              <a:rPr lang="en-US" sz="6400" dirty="0"/>
              <a:t>Start-up timeline, if applicable</a:t>
            </a:r>
          </a:p>
          <a:p>
            <a:pPr lvl="2"/>
            <a:r>
              <a:rPr lang="en-US" sz="6400" dirty="0"/>
              <a:t>Partner letter(s) of intent, if applicable</a:t>
            </a:r>
          </a:p>
          <a:p>
            <a:pPr>
              <a:buNone/>
            </a:pPr>
            <a:endParaRPr lang="en-US" sz="5600" dirty="0"/>
          </a:p>
          <a:p>
            <a:pPr marL="514350" indent="-514350">
              <a:buNone/>
            </a:pPr>
            <a:r>
              <a:rPr lang="en-US"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66800"/>
            <a:ext cx="7886700" cy="623889"/>
          </a:xfrm>
        </p:spPr>
        <p:txBody>
          <a:bodyPr/>
          <a:lstStyle/>
          <a:p>
            <a:r>
              <a:rPr lang="en-US" dirty="0"/>
              <a:t>Fiscal Documents (pg. 18)</a:t>
            </a:r>
          </a:p>
        </p:txBody>
      </p:sp>
      <p:sp>
        <p:nvSpPr>
          <p:cNvPr id="3" name="Content Placeholder 2"/>
          <p:cNvSpPr>
            <a:spLocks noGrp="1"/>
          </p:cNvSpPr>
          <p:nvPr>
            <p:ph idx="1"/>
          </p:nvPr>
        </p:nvSpPr>
        <p:spPr/>
        <p:txBody>
          <a:bodyPr>
            <a:normAutofit/>
          </a:bodyPr>
          <a:lstStyle/>
          <a:p>
            <a:pPr marL="514350" lvl="2" indent="-285750">
              <a:tabLst>
                <a:tab pos="3090863" algn="l"/>
              </a:tabLst>
            </a:pPr>
            <a:r>
              <a:rPr lang="en-US" sz="2400" dirty="0"/>
              <a:t>Agencies for which we have current financial and insurance documents will not be required to resubmit</a:t>
            </a:r>
          </a:p>
          <a:p>
            <a:pPr marL="228600" lvl="2" indent="0">
              <a:buNone/>
              <a:tabLst>
                <a:tab pos="3090863" algn="l"/>
              </a:tabLst>
            </a:pPr>
            <a:endParaRPr lang="en-US" sz="2400" dirty="0"/>
          </a:p>
          <a:p>
            <a:pPr marL="514350" lvl="2" indent="-285750">
              <a:tabLst>
                <a:tab pos="3090863" algn="l"/>
              </a:tabLst>
            </a:pPr>
            <a:r>
              <a:rPr lang="en-US" sz="2400" dirty="0"/>
              <a:t>Agencies for which we have incomplete or no financial and/or insurance documents will be notified by the Coordinator and required to submit ALL requested documents within 4 business days from the date of written request </a:t>
            </a:r>
          </a:p>
          <a:p>
            <a:pPr marL="228600" lvl="2" indent="0">
              <a:buNone/>
              <a:tabLst>
                <a:tab pos="3090863" algn="l"/>
              </a:tabLst>
            </a:pPr>
            <a:endParaRPr lang="en-US" sz="2400" dirty="0"/>
          </a:p>
          <a:p>
            <a:pPr marL="514350" lvl="2" indent="-285750">
              <a:tabLst>
                <a:tab pos="3090863" algn="l"/>
              </a:tabLst>
            </a:pPr>
            <a:r>
              <a:rPr lang="en-US" sz="2400" dirty="0"/>
              <a:t>Financial and Insurance documentation that may be requested are listed in Section IV. of the Application</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94630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Session Agenda</a:t>
            </a:r>
          </a:p>
        </p:txBody>
      </p:sp>
      <p:sp>
        <p:nvSpPr>
          <p:cNvPr id="3" name="Content Placeholder 2"/>
          <p:cNvSpPr>
            <a:spLocks noGrp="1"/>
          </p:cNvSpPr>
          <p:nvPr>
            <p:ph idx="1"/>
          </p:nvPr>
        </p:nvSpPr>
        <p:spPr/>
        <p:txBody>
          <a:bodyPr>
            <a:normAutofit/>
          </a:bodyPr>
          <a:lstStyle/>
          <a:p>
            <a:r>
              <a:rPr lang="en-US" sz="2600" dirty="0"/>
              <a:t>Introduction</a:t>
            </a:r>
          </a:p>
          <a:p>
            <a:r>
              <a:rPr lang="en-US" sz="2600" dirty="0"/>
              <a:t>Timeline</a:t>
            </a:r>
          </a:p>
          <a:p>
            <a:r>
              <a:rPr lang="en-US" sz="2600" dirty="0"/>
              <a:t>HSD’s Theory of Change</a:t>
            </a:r>
          </a:p>
          <a:p>
            <a:r>
              <a:rPr lang="en-US" sz="2600" dirty="0"/>
              <a:t>Background &amp; Requirements</a:t>
            </a:r>
            <a:endParaRPr lang="en-US" sz="2600" dirty="0">
              <a:solidFill>
                <a:srgbClr val="FF0000"/>
              </a:solidFill>
            </a:endParaRPr>
          </a:p>
          <a:p>
            <a:r>
              <a:rPr lang="en-US" sz="2600" dirty="0"/>
              <a:t>Submission Instructions</a:t>
            </a:r>
          </a:p>
          <a:p>
            <a:r>
              <a:rPr lang="en-US" sz="2600" dirty="0"/>
              <a:t>Review and Rating Process</a:t>
            </a:r>
          </a:p>
          <a:p>
            <a:r>
              <a:rPr lang="en-US" sz="2600" dirty="0"/>
              <a:t>Tips</a:t>
            </a:r>
          </a:p>
          <a:p>
            <a:r>
              <a:rPr lang="en-US" sz="2600" dirty="0"/>
              <a:t>Appeal Process</a:t>
            </a:r>
          </a:p>
          <a:p>
            <a:r>
              <a:rPr lang="en-US" sz="2600" dirty="0"/>
              <a:t>Q &amp; A</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2160"/>
            <a:ext cx="7886700" cy="628529"/>
          </a:xfrm>
        </p:spPr>
        <p:txBody>
          <a:bodyPr/>
          <a:lstStyle/>
          <a:p>
            <a:r>
              <a:rPr lang="en-US" dirty="0"/>
              <a:t>Rating Criteria (pg. 13)</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graphicFrame>
        <p:nvGraphicFramePr>
          <p:cNvPr id="7" name="Table 6">
            <a:extLst>
              <a:ext uri="{FF2B5EF4-FFF2-40B4-BE49-F238E27FC236}">
                <a16:creationId xmlns:a16="http://schemas.microsoft.com/office/drawing/2014/main" id="{EAC796C7-4CEE-4485-B61D-05B587BE89D2}"/>
              </a:ext>
            </a:extLst>
          </p:cNvPr>
          <p:cNvGraphicFramePr>
            <a:graphicFrameLocks noGrp="1" noChangeAspect="1"/>
          </p:cNvGraphicFramePr>
          <p:nvPr>
            <p:extLst>
              <p:ext uri="{D42A27DB-BD31-4B8C-83A1-F6EECF244321}">
                <p14:modId xmlns:p14="http://schemas.microsoft.com/office/powerpoint/2010/main" val="3597932024"/>
              </p:ext>
            </p:extLst>
          </p:nvPr>
        </p:nvGraphicFramePr>
        <p:xfrm>
          <a:off x="914400" y="2651125"/>
          <a:ext cx="7315200" cy="2750511"/>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1366481308"/>
                    </a:ext>
                  </a:extLst>
                </a:gridCol>
                <a:gridCol w="1676400">
                  <a:extLst>
                    <a:ext uri="{9D8B030D-6E8A-4147-A177-3AD203B41FA5}">
                      <a16:colId xmlns:a16="http://schemas.microsoft.com/office/drawing/2014/main" val="1322479424"/>
                    </a:ext>
                  </a:extLst>
                </a:gridCol>
              </a:tblGrid>
              <a:tr h="538040">
                <a:tc>
                  <a:txBody>
                    <a:bodyPr/>
                    <a:lstStyle/>
                    <a:p>
                      <a:r>
                        <a:rPr lang="en-US" sz="2400" b="0" dirty="0">
                          <a:solidFill>
                            <a:schemeClr val="tx1"/>
                          </a:solidFill>
                        </a:rPr>
                        <a:t>Proposed Solution</a:t>
                      </a:r>
                    </a:p>
                  </a:txBody>
                  <a:tcPr>
                    <a:solidFill>
                      <a:srgbClr val="E9EDF4"/>
                    </a:solidFill>
                  </a:tcPr>
                </a:tc>
                <a:tc>
                  <a:txBody>
                    <a:bodyPr/>
                    <a:lstStyle/>
                    <a:p>
                      <a:pPr algn="r"/>
                      <a:r>
                        <a:rPr lang="en-US" sz="2400" dirty="0">
                          <a:solidFill>
                            <a:schemeClr val="tx1"/>
                          </a:solidFill>
                        </a:rPr>
                        <a:t>30%</a:t>
                      </a:r>
                    </a:p>
                  </a:txBody>
                  <a:tcPr>
                    <a:solidFill>
                      <a:srgbClr val="E9EDF4"/>
                    </a:solidFill>
                  </a:tcPr>
                </a:tc>
                <a:extLst>
                  <a:ext uri="{0D108BD9-81ED-4DB2-BD59-A6C34878D82A}">
                    <a16:rowId xmlns:a16="http://schemas.microsoft.com/office/drawing/2014/main" val="3149672787"/>
                  </a:ext>
                </a:extLst>
              </a:tr>
              <a:tr h="538040">
                <a:tc>
                  <a:txBody>
                    <a:bodyPr/>
                    <a:lstStyle/>
                    <a:p>
                      <a:r>
                        <a:rPr lang="en-US" sz="2400" dirty="0">
                          <a:solidFill>
                            <a:schemeClr val="tx1"/>
                          </a:solidFill>
                        </a:rPr>
                        <a:t>Commitment to Equity</a:t>
                      </a:r>
                    </a:p>
                  </a:txBody>
                  <a:tcPr/>
                </a:tc>
                <a:tc>
                  <a:txBody>
                    <a:bodyPr/>
                    <a:lstStyle/>
                    <a:p>
                      <a:pPr algn="r"/>
                      <a:r>
                        <a:rPr lang="en-US" sz="2400" b="1" dirty="0">
                          <a:solidFill>
                            <a:schemeClr val="tx1"/>
                          </a:solidFill>
                        </a:rPr>
                        <a:t>20%</a:t>
                      </a:r>
                    </a:p>
                  </a:txBody>
                  <a:tcPr/>
                </a:tc>
                <a:extLst>
                  <a:ext uri="{0D108BD9-81ED-4DB2-BD59-A6C34878D82A}">
                    <a16:rowId xmlns:a16="http://schemas.microsoft.com/office/drawing/2014/main" val="3442752404"/>
                  </a:ext>
                </a:extLst>
              </a:tr>
              <a:tr h="538040">
                <a:tc>
                  <a:txBody>
                    <a:bodyPr/>
                    <a:lstStyle/>
                    <a:p>
                      <a:r>
                        <a:rPr lang="en-US" sz="2400" dirty="0">
                          <a:solidFill>
                            <a:schemeClr val="tx1"/>
                          </a:solidFill>
                        </a:rPr>
                        <a:t>Experience and Commitment to Safety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20%</a:t>
                      </a:r>
                    </a:p>
                  </a:txBody>
                  <a:tcPr/>
                </a:tc>
                <a:extLst>
                  <a:ext uri="{0D108BD9-81ED-4DB2-BD59-A6C34878D82A}">
                    <a16:rowId xmlns:a16="http://schemas.microsoft.com/office/drawing/2014/main" val="272963498"/>
                  </a:ext>
                </a:extLst>
              </a:tr>
              <a:tr h="538040">
                <a:tc>
                  <a:txBody>
                    <a:bodyPr/>
                    <a:lstStyle/>
                    <a:p>
                      <a:r>
                        <a:rPr lang="en-US" sz="2400" dirty="0">
                          <a:solidFill>
                            <a:schemeClr val="tx1"/>
                          </a:solidFill>
                        </a:rPr>
                        <a:t>Budget and Leveraging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20%</a:t>
                      </a:r>
                    </a:p>
                  </a:txBody>
                  <a:tcPr/>
                </a:tc>
                <a:extLst>
                  <a:ext uri="{0D108BD9-81ED-4DB2-BD59-A6C34878D82A}">
                    <a16:rowId xmlns:a16="http://schemas.microsoft.com/office/drawing/2014/main" val="858098592"/>
                  </a:ext>
                </a:extLst>
              </a:tr>
              <a:tr h="598351">
                <a:tc>
                  <a:txBody>
                    <a:bodyPr/>
                    <a:lstStyle/>
                    <a:p>
                      <a:r>
                        <a:rPr lang="en-US" sz="2400" dirty="0">
                          <a:solidFill>
                            <a:schemeClr val="tx1"/>
                          </a:solidFill>
                        </a:rPr>
                        <a:t>Partnerships and Coordination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10%</a:t>
                      </a:r>
                    </a:p>
                  </a:txBody>
                  <a:tcPr/>
                </a:tc>
                <a:extLst>
                  <a:ext uri="{0D108BD9-81ED-4DB2-BD59-A6C34878D82A}">
                    <a16:rowId xmlns:a16="http://schemas.microsoft.com/office/drawing/2014/main" val="345006143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Review and Rating Summary</a:t>
            </a:r>
            <a:endParaRPr lang="en-US" sz="2000" dirty="0"/>
          </a:p>
        </p:txBody>
      </p:sp>
      <p:sp>
        <p:nvSpPr>
          <p:cNvPr id="3" name="Content Placeholder 2"/>
          <p:cNvSpPr>
            <a:spLocks noGrp="1"/>
          </p:cNvSpPr>
          <p:nvPr>
            <p:ph idx="1"/>
          </p:nvPr>
        </p:nvSpPr>
        <p:spPr>
          <a:xfrm>
            <a:off x="457200" y="1828800"/>
            <a:ext cx="8153400" cy="4495800"/>
          </a:xfrm>
        </p:spPr>
        <p:txBody>
          <a:bodyPr>
            <a:normAutofit/>
          </a:bodyPr>
          <a:lstStyle/>
          <a:p>
            <a:r>
              <a:rPr lang="en-US" sz="2800" dirty="0"/>
              <a:t>Applications submitted</a:t>
            </a:r>
          </a:p>
          <a:p>
            <a:pPr marL="0" indent="0">
              <a:buNone/>
            </a:pPr>
            <a:endParaRPr lang="en-US" sz="900" dirty="0"/>
          </a:p>
          <a:p>
            <a:r>
              <a:rPr lang="en-US" sz="2800" dirty="0"/>
              <a:t>Rating committee reviews complete applications</a:t>
            </a:r>
          </a:p>
          <a:p>
            <a:pPr marL="0" indent="0">
              <a:buNone/>
            </a:pPr>
            <a:endParaRPr lang="en-US" sz="900" dirty="0"/>
          </a:p>
          <a:p>
            <a:r>
              <a:rPr lang="en-US" sz="2800" dirty="0"/>
              <a:t>Interviews, if necessary </a:t>
            </a:r>
          </a:p>
          <a:p>
            <a:pPr marL="0" indent="0">
              <a:buNone/>
            </a:pPr>
            <a:endParaRPr lang="en-US" sz="900" dirty="0"/>
          </a:p>
          <a:p>
            <a:r>
              <a:rPr lang="en-US" sz="2800" dirty="0"/>
              <a:t>Fiscal review</a:t>
            </a:r>
          </a:p>
          <a:p>
            <a:pPr marL="0" indent="0">
              <a:buNone/>
            </a:pPr>
            <a:endParaRPr lang="en-US" sz="900" dirty="0"/>
          </a:p>
          <a:p>
            <a:r>
              <a:rPr lang="en-US" sz="2800" dirty="0"/>
              <a:t>Final recommendations to HSD Director</a:t>
            </a:r>
          </a:p>
          <a:p>
            <a:pPr marL="0" indent="0">
              <a:buNone/>
            </a:pPr>
            <a:endParaRPr lang="en-US" sz="900" dirty="0"/>
          </a:p>
          <a:p>
            <a:r>
              <a:rPr lang="en-US" sz="2800" dirty="0"/>
              <a:t>Agency and public announcement</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945184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Tips</a:t>
            </a:r>
          </a:p>
        </p:txBody>
      </p:sp>
      <p:sp>
        <p:nvSpPr>
          <p:cNvPr id="3" name="Content Placeholder 2"/>
          <p:cNvSpPr>
            <a:spLocks noGrp="1"/>
          </p:cNvSpPr>
          <p:nvPr>
            <p:ph idx="1"/>
          </p:nvPr>
        </p:nvSpPr>
        <p:spPr>
          <a:xfrm>
            <a:off x="457200" y="1828800"/>
            <a:ext cx="8229600" cy="4724400"/>
          </a:xfrm>
        </p:spPr>
        <p:txBody>
          <a:bodyPr>
            <a:normAutofit/>
          </a:bodyPr>
          <a:lstStyle/>
          <a:p>
            <a:pPr>
              <a:lnSpc>
                <a:spcPct val="80000"/>
              </a:lnSpc>
            </a:pPr>
            <a:r>
              <a:rPr lang="en-US" sz="2700" dirty="0"/>
              <a:t>Follow the required format defined in the Guidelines</a:t>
            </a:r>
          </a:p>
          <a:p>
            <a:pPr>
              <a:lnSpc>
                <a:spcPct val="80000"/>
              </a:lnSpc>
            </a:pPr>
            <a:endParaRPr lang="en-US" sz="2000" dirty="0"/>
          </a:p>
          <a:p>
            <a:pPr>
              <a:lnSpc>
                <a:spcPct val="80000"/>
              </a:lnSpc>
            </a:pPr>
            <a:r>
              <a:rPr lang="en-US" sz="2700" dirty="0"/>
              <a:t>Be specific, detailed, and concise</a:t>
            </a:r>
          </a:p>
          <a:p>
            <a:pPr>
              <a:lnSpc>
                <a:spcPct val="80000"/>
              </a:lnSpc>
            </a:pPr>
            <a:endParaRPr lang="en-US" sz="2000" dirty="0"/>
          </a:p>
          <a:p>
            <a:pPr>
              <a:lnSpc>
                <a:spcPct val="80000"/>
              </a:lnSpc>
            </a:pPr>
            <a:r>
              <a:rPr lang="en-US" sz="2700" dirty="0"/>
              <a:t>Answer all questions and in the context of your proposed program(s)</a:t>
            </a:r>
          </a:p>
          <a:p>
            <a:pPr>
              <a:lnSpc>
                <a:spcPct val="80000"/>
              </a:lnSpc>
            </a:pPr>
            <a:endParaRPr lang="en-US" sz="2000" dirty="0"/>
          </a:p>
          <a:p>
            <a:pPr>
              <a:lnSpc>
                <a:spcPct val="80000"/>
              </a:lnSpc>
            </a:pPr>
            <a:r>
              <a:rPr lang="en-US" sz="2700" dirty="0"/>
              <a:t>Submit an accurate budget; double check your numbers </a:t>
            </a:r>
          </a:p>
          <a:p>
            <a:pPr>
              <a:lnSpc>
                <a:spcPct val="80000"/>
              </a:lnSpc>
            </a:pPr>
            <a:endParaRPr lang="en-US" sz="2000" dirty="0"/>
          </a:p>
          <a:p>
            <a:pPr>
              <a:lnSpc>
                <a:spcPct val="80000"/>
              </a:lnSpc>
            </a:pPr>
            <a:r>
              <a:rPr lang="en-US" sz="2700" dirty="0"/>
              <a:t>Propose plans for addressing services that are not in place</a:t>
            </a:r>
          </a:p>
          <a:p>
            <a:pPr>
              <a:lnSpc>
                <a:spcPct val="80000"/>
              </a:lnSpc>
            </a:pPr>
            <a:endParaRPr lang="en-US" sz="2000" dirty="0"/>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Tips (continued)</a:t>
            </a:r>
          </a:p>
        </p:txBody>
      </p:sp>
      <p:sp>
        <p:nvSpPr>
          <p:cNvPr id="3" name="Content Placeholder 2"/>
          <p:cNvSpPr>
            <a:spLocks noGrp="1"/>
          </p:cNvSpPr>
          <p:nvPr>
            <p:ph idx="1"/>
          </p:nvPr>
        </p:nvSpPr>
        <p:spPr>
          <a:xfrm>
            <a:off x="457200" y="1828800"/>
            <a:ext cx="8229600" cy="4724400"/>
          </a:xfrm>
        </p:spPr>
        <p:txBody>
          <a:bodyPr>
            <a:normAutofit fontScale="92500" lnSpcReduction="10000"/>
          </a:bodyPr>
          <a:lstStyle/>
          <a:p>
            <a:r>
              <a:rPr lang="en-US" sz="2700" dirty="0"/>
              <a:t>Have someone else read your application before submitting</a:t>
            </a:r>
            <a:br>
              <a:rPr lang="en-US" sz="2700" dirty="0"/>
            </a:br>
            <a:endParaRPr lang="en-US" sz="1400" dirty="0"/>
          </a:p>
          <a:p>
            <a:r>
              <a:rPr lang="en-US" sz="2700" dirty="0"/>
              <a:t>Meet the 14-page limit</a:t>
            </a:r>
            <a:br>
              <a:rPr lang="en-US" sz="2700" dirty="0"/>
            </a:br>
            <a:endParaRPr lang="en-US" sz="2700" dirty="0"/>
          </a:p>
          <a:p>
            <a:r>
              <a:rPr lang="en-US" sz="2700" dirty="0"/>
              <a:t>Use the application submission checklist</a:t>
            </a:r>
            <a:br>
              <a:rPr lang="en-US" sz="2700" dirty="0"/>
            </a:br>
            <a:endParaRPr lang="en-US" sz="2100" dirty="0"/>
          </a:p>
          <a:p>
            <a:r>
              <a:rPr lang="en-US" sz="2700" dirty="0"/>
              <a:t>Start early</a:t>
            </a:r>
            <a:br>
              <a:rPr lang="en-US" sz="2700" dirty="0"/>
            </a:br>
            <a:endParaRPr lang="en-US" sz="2700" dirty="0"/>
          </a:p>
          <a:p>
            <a:r>
              <a:rPr lang="en-US" sz="2700" dirty="0"/>
              <a:t>Review the Online Submission Assistance Page for helpful information: </a:t>
            </a:r>
            <a:r>
              <a:rPr lang="en-US" sz="2400" u="sng" dirty="0">
                <a:hlinkClick r:id="rId3"/>
              </a:rPr>
              <a:t>http://web6.seattle.gov/hsd/rfi/help.aspx</a:t>
            </a:r>
            <a:r>
              <a:rPr lang="en-US" sz="2400" dirty="0"/>
              <a:t> </a:t>
            </a:r>
            <a:br>
              <a:rPr lang="en-US" sz="2400" dirty="0"/>
            </a:br>
            <a:endParaRPr lang="en-US" sz="2100" dirty="0"/>
          </a:p>
          <a:p>
            <a:r>
              <a:rPr lang="en-US" sz="2700" b="1" i="1" dirty="0"/>
              <a:t>E-mail questions by the Q&amp;A deadline Wednesday, February 6, 2019 at 5:00 p.m. to Jon Morrison Winters at </a:t>
            </a:r>
            <a:r>
              <a:rPr lang="en-US" sz="2700" b="1" i="1" dirty="0">
                <a:hlinkClick r:id="rId4"/>
              </a:rPr>
              <a:t>jon.winters@seattle</a:t>
            </a:r>
            <a:r>
              <a:rPr lang="en-US" sz="2700" b="1" i="1">
                <a:hlinkClick r:id="rId4"/>
              </a:rPr>
              <a:t>.gov</a:t>
            </a:r>
            <a:r>
              <a:rPr lang="en-US" sz="2700" b="1" i="1"/>
              <a:t>.</a:t>
            </a:r>
            <a:endParaRPr lang="en-US" sz="2700" b="1" i="1" dirty="0"/>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23</a:t>
            </a:fld>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81211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20" y="785018"/>
            <a:ext cx="7886700" cy="1325563"/>
          </a:xfrm>
        </p:spPr>
        <p:txBody>
          <a:bodyPr/>
          <a:lstStyle/>
          <a:p>
            <a:r>
              <a:rPr lang="en-US" dirty="0"/>
              <a:t>Appeal Process</a:t>
            </a:r>
          </a:p>
        </p:txBody>
      </p:sp>
      <p:sp>
        <p:nvSpPr>
          <p:cNvPr id="3" name="Content Placeholder 2"/>
          <p:cNvSpPr>
            <a:spLocks noGrp="1"/>
          </p:cNvSpPr>
          <p:nvPr>
            <p:ph idx="1"/>
          </p:nvPr>
        </p:nvSpPr>
        <p:spPr>
          <a:xfrm>
            <a:off x="457200" y="1828800"/>
            <a:ext cx="8229600" cy="4572000"/>
          </a:xfrm>
        </p:spPr>
        <p:txBody>
          <a:bodyPr>
            <a:normAutofit fontScale="25000" lnSpcReduction="20000"/>
          </a:bodyPr>
          <a:lstStyle/>
          <a:p>
            <a:pPr>
              <a:buNone/>
            </a:pPr>
            <a:r>
              <a:rPr lang="en-US" sz="7200" dirty="0"/>
              <a:t>Applicants have the right to protest or appeal certain decisions in the award process</a:t>
            </a:r>
          </a:p>
          <a:p>
            <a:pPr>
              <a:buNone/>
            </a:pPr>
            <a:endParaRPr lang="en-US" sz="4300" dirty="0"/>
          </a:p>
          <a:p>
            <a:pPr>
              <a:buNone/>
            </a:pPr>
            <a:r>
              <a:rPr lang="en-US" sz="7200" dirty="0"/>
              <a:t>Grounds for Appeals:</a:t>
            </a:r>
            <a:endParaRPr lang="en-US" sz="4300" dirty="0"/>
          </a:p>
          <a:p>
            <a:r>
              <a:rPr lang="en-US" sz="6400" dirty="0"/>
              <a:t>Violation of policies outlined in the Funding Process Manual</a:t>
            </a:r>
          </a:p>
          <a:p>
            <a:r>
              <a:rPr lang="en-US" sz="6400" dirty="0"/>
              <a:t>Violation of policies or failure to adhere to guidelines or published criteria and/or procedures established in the funding opportunity</a:t>
            </a:r>
          </a:p>
          <a:p>
            <a:endParaRPr lang="en-US" sz="4300" dirty="0">
              <a:solidFill>
                <a:srgbClr val="FF0000"/>
              </a:solidFill>
            </a:endParaRPr>
          </a:p>
          <a:p>
            <a:pPr>
              <a:buNone/>
            </a:pPr>
            <a:r>
              <a:rPr lang="en-US" sz="7200" dirty="0"/>
              <a:t>Appeals Deadlines:</a:t>
            </a:r>
          </a:p>
          <a:p>
            <a:pPr>
              <a:buNone/>
            </a:pPr>
            <a:r>
              <a:rPr lang="en-US" sz="4300" dirty="0"/>
              <a:t> </a:t>
            </a:r>
          </a:p>
          <a:p>
            <a:pPr lvl="0"/>
            <a:r>
              <a:rPr lang="en-US" sz="6400" dirty="0"/>
              <a:t>Appeals must be received within four (4) business days from the date of written application status (award/denial)</a:t>
            </a:r>
          </a:p>
          <a:p>
            <a:pPr lvl="0"/>
            <a:r>
              <a:rPr lang="en-US" sz="6400" dirty="0"/>
              <a:t>A written decision by the HSD Director will be made within four (4) business days of the receipt of the appeal. The HSD Director’s decision is final.</a:t>
            </a:r>
          </a:p>
          <a:p>
            <a:pPr lvl="0"/>
            <a:endParaRPr lang="en-US" sz="4300" dirty="0"/>
          </a:p>
          <a:p>
            <a:pPr marL="0" lvl="0" indent="0">
              <a:buNone/>
            </a:pPr>
            <a:r>
              <a:rPr lang="en-US" sz="6400" dirty="0"/>
              <a:t>No contracts resulting from the solicitation will be executed until the appeal process has closed. An appeal may not prevent HSD from issuing an interim contract for services to meet important client needs.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Questions? </a:t>
            </a:r>
          </a:p>
        </p:txBody>
      </p:sp>
      <p:sp>
        <p:nvSpPr>
          <p:cNvPr id="6" name="Content Placeholder 5"/>
          <p:cNvSpPr>
            <a:spLocks noGrp="1"/>
          </p:cNvSpPr>
          <p:nvPr>
            <p:ph idx="1"/>
          </p:nvPr>
        </p:nvSpPr>
        <p:spPr/>
        <p:txBody>
          <a:bodyPr>
            <a:normAutofit lnSpcReduction="10000"/>
          </a:bodyPr>
          <a:lstStyle/>
          <a:p>
            <a:r>
              <a:rPr lang="en-US" sz="2800" dirty="0"/>
              <a:t>Questions &amp; Answers posted on RFP website</a:t>
            </a:r>
            <a:br>
              <a:rPr lang="en-US" sz="2800" dirty="0"/>
            </a:br>
            <a:endParaRPr lang="en-US" sz="2800" dirty="0"/>
          </a:p>
          <a:p>
            <a:r>
              <a:rPr lang="en-US" sz="2800" dirty="0"/>
              <a:t>Only written answers are official</a:t>
            </a:r>
            <a:br>
              <a:rPr lang="en-US" sz="2800" dirty="0"/>
            </a:br>
            <a:endParaRPr lang="en-US" sz="2800" dirty="0"/>
          </a:p>
          <a:p>
            <a:r>
              <a:rPr lang="en-US" sz="2800" dirty="0"/>
              <a:t>Contact Jon Morrison Winters with questions prior to 5:00 p.m. on Wednesday, February 6, 2019</a:t>
            </a:r>
            <a:br>
              <a:rPr lang="en-US" sz="2800" dirty="0">
                <a:solidFill>
                  <a:srgbClr val="FF0000"/>
                </a:solidFill>
              </a:rPr>
            </a:br>
            <a:endParaRPr lang="en-US" sz="2800" dirty="0">
              <a:solidFill>
                <a:srgbClr val="FF0000"/>
              </a:solidFill>
            </a:endParaRPr>
          </a:p>
          <a:p>
            <a:r>
              <a:rPr lang="en-US" sz="2800" dirty="0"/>
              <a:t>Any issues and/or questions about the online submission system, contact Mari Sugiyama, Funding Process Advisor, at (206) 684-0130 or </a:t>
            </a:r>
            <a:r>
              <a:rPr lang="en-US" sz="2800" u="sng" dirty="0">
                <a:hlinkClick r:id="rId3"/>
              </a:rPr>
              <a:t>mari.sugiyama@seattle.gov</a:t>
            </a:r>
            <a:r>
              <a:rPr lang="en-US" sz="2800" u="sng" dirty="0"/>
              <a:t> </a:t>
            </a:r>
            <a:endParaRPr lang="en-US" sz="2800" dirty="0"/>
          </a:p>
          <a:p>
            <a:endParaRPr lang="en-US" sz="2800"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25</a:t>
            </a:fld>
            <a:endParaRPr lang="en-US" dirty="0"/>
          </a:p>
        </p:txBody>
      </p:sp>
      <p:sp>
        <p:nvSpPr>
          <p:cNvPr id="5" name="TextBox 4"/>
          <p:cNvSpPr txBox="1"/>
          <p:nvPr/>
        </p:nvSpPr>
        <p:spPr>
          <a:xfrm>
            <a:off x="7086600" y="6399311"/>
            <a:ext cx="1143000" cy="307777"/>
          </a:xfrm>
          <a:prstGeom prst="rect">
            <a:avLst/>
          </a:prstGeom>
          <a:noFill/>
        </p:spPr>
        <p:txBody>
          <a:bodyPr wrap="square" rtlCol="0">
            <a:spAutoFit/>
          </a:bodyPr>
          <a:lstStyle/>
          <a:p>
            <a:r>
              <a:rPr lang="en-US" sz="1400" dirty="0"/>
              <a:t>(v3.0 - 2017)</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600" dirty="0"/>
              <a:t>This Older Adult Community Transportation RFP is an open and competitive funding process.</a:t>
            </a:r>
          </a:p>
          <a:p>
            <a:pPr>
              <a:buNone/>
            </a:pPr>
            <a:endParaRPr lang="en-US" sz="2600" dirty="0"/>
          </a:p>
          <a:p>
            <a:r>
              <a:rPr lang="en-US" sz="2600" dirty="0"/>
              <a:t>Approximately $711,500 is available through the Older Americans Act Title III-B and Washington State Senior Citizens Services Act.</a:t>
            </a:r>
          </a:p>
          <a:p>
            <a:pPr>
              <a:buNone/>
            </a:pPr>
            <a:endParaRPr lang="en-US" sz="2600" dirty="0"/>
          </a:p>
          <a:p>
            <a:r>
              <a:rPr lang="en-US" sz="2600" dirty="0"/>
              <a:t>Funding awards will be made for the period of July, 2019 – June, 2020.</a:t>
            </a:r>
          </a:p>
          <a:p>
            <a:pPr>
              <a:buNone/>
            </a:pPr>
            <a:endParaRPr lang="en-US" sz="2000" dirty="0">
              <a:latin typeface="Rockwell" pitchFamily="18" charset="0"/>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035A-78DD-425E-87E5-E1EA7D542F95}"/>
              </a:ext>
            </a:extLst>
          </p:cNvPr>
          <p:cNvSpPr>
            <a:spLocks noGrp="1"/>
          </p:cNvSpPr>
          <p:nvPr>
            <p:ph type="title"/>
          </p:nvPr>
        </p:nvSpPr>
        <p:spPr>
          <a:xfrm>
            <a:off x="628650" y="1143000"/>
            <a:ext cx="7886700" cy="547689"/>
          </a:xfrm>
        </p:spPr>
        <p:txBody>
          <a:bodyPr/>
          <a:lstStyle/>
          <a:p>
            <a:r>
              <a:rPr lang="en-US" dirty="0"/>
              <a:t>Timeline</a:t>
            </a:r>
          </a:p>
        </p:txBody>
      </p:sp>
      <p:graphicFrame>
        <p:nvGraphicFramePr>
          <p:cNvPr id="5" name="Content Placeholder 5">
            <a:extLst>
              <a:ext uri="{FF2B5EF4-FFF2-40B4-BE49-F238E27FC236}">
                <a16:creationId xmlns:a16="http://schemas.microsoft.com/office/drawing/2014/main" id="{40AF8476-DABD-444D-A271-ADFB2FEB6BF9}"/>
              </a:ext>
            </a:extLst>
          </p:cNvPr>
          <p:cNvGraphicFramePr>
            <a:graphicFrameLocks noGrp="1"/>
          </p:cNvGraphicFramePr>
          <p:nvPr>
            <p:ph idx="1"/>
            <p:extLst>
              <p:ext uri="{D42A27DB-BD31-4B8C-83A1-F6EECF244321}">
                <p14:modId xmlns:p14="http://schemas.microsoft.com/office/powerpoint/2010/main" val="3732396053"/>
              </p:ext>
            </p:extLst>
          </p:nvPr>
        </p:nvGraphicFramePr>
        <p:xfrm>
          <a:off x="381000" y="1828800"/>
          <a:ext cx="8534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915ED4B-E731-45EF-A9D5-C35B918FE641}"/>
              </a:ext>
            </a:extLst>
          </p:cNvPr>
          <p:cNvSpPr>
            <a:spLocks noGrp="1"/>
          </p:cNvSpPr>
          <p:nvPr>
            <p:ph type="sldNum" sz="quarter" idx="12"/>
          </p:nvPr>
        </p:nvSpPr>
        <p:spPr/>
        <p:txBody>
          <a:bodyPr/>
          <a:lstStyle/>
          <a:p>
            <a:fld id="{34010C47-4D8B-4134-BB59-829AAD75FA9B}" type="slidenum">
              <a:rPr lang="en-US" smtClean="0"/>
              <a:pPr/>
              <a:t>4</a:t>
            </a:fld>
            <a:endParaRPr lang="en-US" dirty="0"/>
          </a:p>
        </p:txBody>
      </p:sp>
      <p:sp>
        <p:nvSpPr>
          <p:cNvPr id="6" name="Oval 5">
            <a:extLst>
              <a:ext uri="{FF2B5EF4-FFF2-40B4-BE49-F238E27FC236}">
                <a16:creationId xmlns:a16="http://schemas.microsoft.com/office/drawing/2014/main" id="{CEEDAED7-BE43-4579-B1C3-E3A087827254}"/>
              </a:ext>
            </a:extLst>
          </p:cNvPr>
          <p:cNvSpPr/>
          <p:nvPr/>
        </p:nvSpPr>
        <p:spPr>
          <a:xfrm>
            <a:off x="5791200" y="3734149"/>
            <a:ext cx="429736" cy="4297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Oval 6">
            <a:extLst>
              <a:ext uri="{FF2B5EF4-FFF2-40B4-BE49-F238E27FC236}">
                <a16:creationId xmlns:a16="http://schemas.microsoft.com/office/drawing/2014/main" id="{3FDE722E-AECE-4841-A83C-71B5ADEF8103}"/>
              </a:ext>
            </a:extLst>
          </p:cNvPr>
          <p:cNvSpPr/>
          <p:nvPr/>
        </p:nvSpPr>
        <p:spPr>
          <a:xfrm>
            <a:off x="6809264" y="3734149"/>
            <a:ext cx="429736" cy="4297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Oval 7">
            <a:extLst>
              <a:ext uri="{FF2B5EF4-FFF2-40B4-BE49-F238E27FC236}">
                <a16:creationId xmlns:a16="http://schemas.microsoft.com/office/drawing/2014/main" id="{E99BE26B-FB92-45B8-AFC2-2F4FEA6FCE61}"/>
              </a:ext>
            </a:extLst>
          </p:cNvPr>
          <p:cNvSpPr/>
          <p:nvPr/>
        </p:nvSpPr>
        <p:spPr>
          <a:xfrm>
            <a:off x="7748032" y="3734149"/>
            <a:ext cx="429736" cy="429736"/>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0275ED44-BD28-4727-8789-B131943F2EBF}"/>
              </a:ext>
            </a:extLst>
          </p:cNvPr>
          <p:cNvSpPr txBox="1"/>
          <p:nvPr/>
        </p:nvSpPr>
        <p:spPr>
          <a:xfrm>
            <a:off x="5526636" y="2448871"/>
            <a:ext cx="1399064" cy="1077218"/>
          </a:xfrm>
          <a:prstGeom prst="rect">
            <a:avLst/>
          </a:prstGeom>
          <a:noFill/>
        </p:spPr>
        <p:txBody>
          <a:bodyPr wrap="square" rtlCol="0">
            <a:spAutoFit/>
          </a:bodyPr>
          <a:lstStyle/>
          <a:p>
            <a:r>
              <a:rPr lang="en-US" sz="1600" dirty="0"/>
              <a:t>Agency Notification Wednesday, May 15, 2019</a:t>
            </a:r>
          </a:p>
        </p:txBody>
      </p:sp>
      <p:sp>
        <p:nvSpPr>
          <p:cNvPr id="11" name="TextBox 10">
            <a:extLst>
              <a:ext uri="{FF2B5EF4-FFF2-40B4-BE49-F238E27FC236}">
                <a16:creationId xmlns:a16="http://schemas.microsoft.com/office/drawing/2014/main" id="{E1B61D03-78B9-4162-98B9-FEBF03DDBB23}"/>
              </a:ext>
            </a:extLst>
          </p:cNvPr>
          <p:cNvSpPr txBox="1"/>
          <p:nvPr/>
        </p:nvSpPr>
        <p:spPr>
          <a:xfrm>
            <a:off x="6620986" y="4371945"/>
            <a:ext cx="1399064" cy="830997"/>
          </a:xfrm>
          <a:prstGeom prst="rect">
            <a:avLst/>
          </a:prstGeom>
          <a:noFill/>
        </p:spPr>
        <p:txBody>
          <a:bodyPr wrap="square" rtlCol="0">
            <a:spAutoFit/>
          </a:bodyPr>
          <a:lstStyle/>
          <a:p>
            <a:r>
              <a:rPr lang="en-US" sz="1600" dirty="0"/>
              <a:t>Appeal Process May 16 – May 28</a:t>
            </a:r>
          </a:p>
        </p:txBody>
      </p:sp>
      <p:sp>
        <p:nvSpPr>
          <p:cNvPr id="12" name="TextBox 11">
            <a:extLst>
              <a:ext uri="{FF2B5EF4-FFF2-40B4-BE49-F238E27FC236}">
                <a16:creationId xmlns:a16="http://schemas.microsoft.com/office/drawing/2014/main" id="{AC8D045F-0B4B-4F2E-B85E-19E1F389917F}"/>
              </a:ext>
            </a:extLst>
          </p:cNvPr>
          <p:cNvSpPr txBox="1"/>
          <p:nvPr/>
        </p:nvSpPr>
        <p:spPr>
          <a:xfrm>
            <a:off x="7248525" y="2448871"/>
            <a:ext cx="1447800" cy="830997"/>
          </a:xfrm>
          <a:prstGeom prst="rect">
            <a:avLst/>
          </a:prstGeom>
          <a:noFill/>
        </p:spPr>
        <p:txBody>
          <a:bodyPr wrap="square" rtlCol="0">
            <a:spAutoFit/>
          </a:bodyPr>
          <a:lstStyle/>
          <a:p>
            <a:r>
              <a:rPr lang="en-US" sz="1600" dirty="0"/>
              <a:t>Contract Starts Monday, July 1, 2019</a:t>
            </a:r>
          </a:p>
        </p:txBody>
      </p:sp>
      <p:sp>
        <p:nvSpPr>
          <p:cNvPr id="13" name="Oval 12">
            <a:extLst>
              <a:ext uri="{FF2B5EF4-FFF2-40B4-BE49-F238E27FC236}">
                <a16:creationId xmlns:a16="http://schemas.microsoft.com/office/drawing/2014/main" id="{AFBB207C-DD42-40D8-8167-3B5146F3CD6F}"/>
              </a:ext>
            </a:extLst>
          </p:cNvPr>
          <p:cNvSpPr/>
          <p:nvPr/>
        </p:nvSpPr>
        <p:spPr>
          <a:xfrm>
            <a:off x="2286000" y="3731101"/>
            <a:ext cx="429736" cy="4297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C3F971E9-6322-4AA1-A260-CDCCB6070093}"/>
              </a:ext>
            </a:extLst>
          </p:cNvPr>
          <p:cNvSpPr txBox="1"/>
          <p:nvPr/>
        </p:nvSpPr>
        <p:spPr>
          <a:xfrm>
            <a:off x="1981201" y="2704586"/>
            <a:ext cx="1641396" cy="830997"/>
          </a:xfrm>
          <a:prstGeom prst="rect">
            <a:avLst/>
          </a:prstGeom>
          <a:noFill/>
        </p:spPr>
        <p:txBody>
          <a:bodyPr wrap="square" rtlCol="0">
            <a:spAutoFit/>
          </a:bodyPr>
          <a:lstStyle/>
          <a:p>
            <a:r>
              <a:rPr lang="en-US" sz="1600" dirty="0"/>
              <a:t>Help Session Monday, February 4, 2019</a:t>
            </a:r>
          </a:p>
        </p:txBody>
      </p:sp>
    </p:spTree>
    <p:extLst>
      <p:ext uri="{BB962C8B-B14F-4D97-AF65-F5344CB8AC3E}">
        <p14:creationId xmlns:p14="http://schemas.microsoft.com/office/powerpoint/2010/main" val="337229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HSD Theory of Change (pg. 4)</a:t>
            </a:r>
            <a:endParaRPr lang="en-US" sz="2000" dirty="0"/>
          </a:p>
        </p:txBody>
      </p:sp>
      <p:sp>
        <p:nvSpPr>
          <p:cNvPr id="3" name="Content Placeholder 2"/>
          <p:cNvSpPr>
            <a:spLocks noGrp="1"/>
          </p:cNvSpPr>
          <p:nvPr>
            <p:ph idx="1"/>
          </p:nvPr>
        </p:nvSpPr>
        <p:spPr/>
        <p:txBody>
          <a:bodyPr/>
          <a:lstStyle/>
          <a:p>
            <a:pPr marL="0" indent="0">
              <a:buNone/>
            </a:pP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20320" y="6324600"/>
            <a:ext cx="1676400" cy="457200"/>
          </a:xfrm>
          <a:prstGeom prst="rect">
            <a:avLst/>
          </a:prstGeom>
        </p:spPr>
      </p:pic>
      <p:sp>
        <p:nvSpPr>
          <p:cNvPr id="14" name="TextBox 13">
            <a:extLst>
              <a:ext uri="{FF2B5EF4-FFF2-40B4-BE49-F238E27FC236}">
                <a16:creationId xmlns:a16="http://schemas.microsoft.com/office/drawing/2014/main" id="{99D8F680-4EF1-4DFE-BD35-AB54802B948F}"/>
              </a:ext>
            </a:extLst>
          </p:cNvPr>
          <p:cNvSpPr txBox="1"/>
          <p:nvPr/>
        </p:nvSpPr>
        <p:spPr>
          <a:xfrm>
            <a:off x="228600" y="1828800"/>
            <a:ext cx="6397487" cy="400110"/>
          </a:xfrm>
          <a:prstGeom prst="rect">
            <a:avLst/>
          </a:prstGeom>
          <a:noFill/>
        </p:spPr>
        <p:txBody>
          <a:bodyPr wrap="square" rtlCol="0">
            <a:spAutoFit/>
          </a:bodyPr>
          <a:lstStyle/>
          <a:p>
            <a:r>
              <a:rPr lang="en-US" sz="2000" b="1" dirty="0">
                <a:solidFill>
                  <a:schemeClr val="accent1"/>
                </a:solidFill>
              </a:rPr>
              <a:t>Uses Results-Based Accountability and leads with race</a:t>
            </a:r>
          </a:p>
        </p:txBody>
      </p:sp>
      <p:pic>
        <p:nvPicPr>
          <p:cNvPr id="10" name="Picture 9">
            <a:extLst>
              <a:ext uri="{FF2B5EF4-FFF2-40B4-BE49-F238E27FC236}">
                <a16:creationId xmlns:a16="http://schemas.microsoft.com/office/drawing/2014/main" id="{47C47CF8-E75D-4644-ADC7-E3C50C08678D}"/>
              </a:ext>
            </a:extLst>
          </p:cNvPr>
          <p:cNvPicPr>
            <a:picLocks noChangeAspect="1"/>
          </p:cNvPicPr>
          <p:nvPr/>
        </p:nvPicPr>
        <p:blipFill>
          <a:blip r:embed="rId4"/>
          <a:stretch>
            <a:fillRect/>
          </a:stretch>
        </p:blipFill>
        <p:spPr>
          <a:xfrm>
            <a:off x="169136" y="2235536"/>
            <a:ext cx="8764429" cy="4089064"/>
          </a:xfrm>
          <a:prstGeom prst="rect">
            <a:avLst/>
          </a:prstGeom>
        </p:spPr>
      </p:pic>
    </p:spTree>
    <p:extLst>
      <p:ext uri="{BB962C8B-B14F-4D97-AF65-F5344CB8AC3E}">
        <p14:creationId xmlns:p14="http://schemas.microsoft.com/office/powerpoint/2010/main" val="163272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115782-147A-4303-9618-672195169E9D}"/>
              </a:ext>
            </a:extLst>
          </p:cNvPr>
          <p:cNvSpPr>
            <a:spLocks noGrp="1"/>
          </p:cNvSpPr>
          <p:nvPr>
            <p:ph type="title"/>
          </p:nvPr>
        </p:nvSpPr>
        <p:spPr>
          <a:xfrm>
            <a:off x="628650" y="990600"/>
            <a:ext cx="7886700" cy="838200"/>
          </a:xfrm>
        </p:spPr>
        <p:txBody>
          <a:bodyPr/>
          <a:lstStyle/>
          <a:p>
            <a:r>
              <a:rPr lang="en-US" dirty="0"/>
              <a:t>HSD Theory of Change cont.</a:t>
            </a:r>
          </a:p>
        </p:txBody>
      </p:sp>
      <p:sp>
        <p:nvSpPr>
          <p:cNvPr id="4" name="Slide Number Placeholder 3">
            <a:extLst>
              <a:ext uri="{FF2B5EF4-FFF2-40B4-BE49-F238E27FC236}">
                <a16:creationId xmlns:a16="http://schemas.microsoft.com/office/drawing/2014/main" id="{00A86657-83E4-4749-B54E-A0F7B2476B36}"/>
              </a:ext>
            </a:extLst>
          </p:cNvPr>
          <p:cNvSpPr>
            <a:spLocks noGrp="1"/>
          </p:cNvSpPr>
          <p:nvPr>
            <p:ph type="sldNum" sz="quarter" idx="12"/>
          </p:nvPr>
        </p:nvSpPr>
        <p:spPr/>
        <p:txBody>
          <a:bodyPr/>
          <a:lstStyle/>
          <a:p>
            <a:fld id="{34010C47-4D8B-4134-BB59-829AAD75FA9B}" type="slidenum">
              <a:rPr lang="en-US" smtClean="0"/>
              <a:pPr/>
              <a:t>6</a:t>
            </a:fld>
            <a:endParaRPr lang="en-US" dirty="0"/>
          </a:p>
        </p:txBody>
      </p:sp>
      <p:graphicFrame>
        <p:nvGraphicFramePr>
          <p:cNvPr id="7" name="Object 6">
            <a:extLst>
              <a:ext uri="{FF2B5EF4-FFF2-40B4-BE49-F238E27FC236}">
                <a16:creationId xmlns:a16="http://schemas.microsoft.com/office/drawing/2014/main" id="{1E562DE1-2575-4EEA-BE80-41BB970AF375}"/>
              </a:ext>
            </a:extLst>
          </p:cNvPr>
          <p:cNvGraphicFramePr>
            <a:graphicFrameLocks noChangeAspect="1"/>
          </p:cNvGraphicFramePr>
          <p:nvPr>
            <p:extLst>
              <p:ext uri="{D42A27DB-BD31-4B8C-83A1-F6EECF244321}">
                <p14:modId xmlns:p14="http://schemas.microsoft.com/office/powerpoint/2010/main" val="496184500"/>
              </p:ext>
            </p:extLst>
          </p:nvPr>
        </p:nvGraphicFramePr>
        <p:xfrm>
          <a:off x="0" y="1600200"/>
          <a:ext cx="9144000" cy="5486400"/>
        </p:xfrm>
        <a:graphic>
          <a:graphicData uri="http://schemas.openxmlformats.org/presentationml/2006/ole">
            <mc:AlternateContent xmlns:mc="http://schemas.openxmlformats.org/markup-compatibility/2006">
              <mc:Choice xmlns:v="urn:schemas-microsoft-com:vml" Requires="v">
                <p:oleObj spid="_x0000_s1026" name="Acrobat Document" r:id="rId3" imgW="6035040" imgH="4663235" progId="AcroExch.Document.DC">
                  <p:embed/>
                </p:oleObj>
              </mc:Choice>
              <mc:Fallback>
                <p:oleObj name="Acrobat Document" r:id="rId3" imgW="6035040" imgH="4663235" progId="AcroExch.Document.DC">
                  <p:embed/>
                  <p:pic>
                    <p:nvPicPr>
                      <p:cNvPr id="7" name="Object 6">
                        <a:extLst>
                          <a:ext uri="{FF2B5EF4-FFF2-40B4-BE49-F238E27FC236}">
                            <a16:creationId xmlns:a16="http://schemas.microsoft.com/office/drawing/2014/main" id="{1E562DE1-2575-4EEA-BE80-41BB970AF375}"/>
                          </a:ext>
                        </a:extLst>
                      </p:cNvPr>
                      <p:cNvPicPr/>
                      <p:nvPr/>
                    </p:nvPicPr>
                    <p:blipFill>
                      <a:blip r:embed="rId4"/>
                      <a:stretch>
                        <a:fillRect/>
                      </a:stretch>
                    </p:blipFill>
                    <p:spPr>
                      <a:xfrm>
                        <a:off x="0" y="1600200"/>
                        <a:ext cx="9144000" cy="54864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EEC74F0D-A970-4926-AC88-0B0FB78041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66" r="2389" b="11905"/>
          <a:stretch/>
        </p:blipFill>
        <p:spPr>
          <a:xfrm>
            <a:off x="0" y="6432496"/>
            <a:ext cx="1676400" cy="457200"/>
          </a:xfrm>
          <a:prstGeom prst="rect">
            <a:avLst/>
          </a:prstGeom>
        </p:spPr>
      </p:pic>
    </p:spTree>
    <p:extLst>
      <p:ext uri="{BB962C8B-B14F-4D97-AF65-F5344CB8AC3E}">
        <p14:creationId xmlns:p14="http://schemas.microsoft.com/office/powerpoint/2010/main" val="426234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normAutofit/>
          </a:bodyPr>
          <a:lstStyle/>
          <a:p>
            <a:r>
              <a:rPr lang="en-US" dirty="0"/>
              <a:t>Background &amp; Requirements (pg. 6)</a:t>
            </a:r>
          </a:p>
        </p:txBody>
      </p:sp>
      <p:sp>
        <p:nvSpPr>
          <p:cNvPr id="3" name="Content Placeholder 2"/>
          <p:cNvSpPr>
            <a:spLocks noGrp="1"/>
          </p:cNvSpPr>
          <p:nvPr>
            <p:ph idx="1"/>
          </p:nvPr>
        </p:nvSpPr>
        <p:spPr/>
        <p:txBody>
          <a:bodyPr>
            <a:noAutofit/>
          </a:bodyPr>
          <a:lstStyle/>
          <a:p>
            <a:r>
              <a:rPr lang="en-US" sz="2000" dirty="0"/>
              <a:t>Overview of Investment Area</a:t>
            </a:r>
          </a:p>
          <a:p>
            <a:r>
              <a:rPr lang="en-US" sz="2000" dirty="0"/>
              <a:t>Service/Program Model</a:t>
            </a:r>
          </a:p>
          <a:p>
            <a:r>
              <a:rPr lang="en-US" sz="2000" dirty="0"/>
              <a:t>Criteria for Eligible Clients</a:t>
            </a:r>
          </a:p>
          <a:p>
            <a:r>
              <a:rPr lang="en-US" sz="2000" dirty="0"/>
              <a:t>Priority Populations and Focus Populations</a:t>
            </a:r>
          </a:p>
          <a:p>
            <a:r>
              <a:rPr lang="en-US" sz="2000" dirty="0"/>
              <a:t>Required Service Components</a:t>
            </a:r>
          </a:p>
          <a:p>
            <a:r>
              <a:rPr lang="en-US" sz="2000" dirty="0"/>
              <a:t>Expected Performance Commitments</a:t>
            </a:r>
          </a:p>
          <a:p>
            <a:r>
              <a:rPr lang="en-US" sz="2000" dirty="0"/>
              <a:t>Key Staff and Staffing Level</a:t>
            </a:r>
          </a:p>
          <a:p>
            <a:r>
              <a:rPr lang="en-US" sz="2000" dirty="0"/>
              <a:t>Specific Eligibility, Data, and Contracting Requirements</a:t>
            </a: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7</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77419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normAutofit fontScale="90000"/>
          </a:bodyPr>
          <a:lstStyle/>
          <a:p>
            <a:r>
              <a:rPr lang="en-US" dirty="0"/>
              <a:t>Background/Overview of Investment Area (pg. 7)</a:t>
            </a:r>
          </a:p>
        </p:txBody>
      </p:sp>
      <p:sp>
        <p:nvSpPr>
          <p:cNvPr id="3" name="Content Placeholder 2"/>
          <p:cNvSpPr>
            <a:spLocks noGrp="1"/>
          </p:cNvSpPr>
          <p:nvPr>
            <p:ph idx="1"/>
          </p:nvPr>
        </p:nvSpPr>
        <p:spPr/>
        <p:txBody>
          <a:bodyPr>
            <a:noAutofit/>
          </a:bodyPr>
          <a:lstStyle/>
          <a:p>
            <a:r>
              <a:rPr lang="en-US" sz="4000" dirty="0"/>
              <a:t>What is community transportation?</a:t>
            </a:r>
          </a:p>
          <a:p>
            <a:r>
              <a:rPr lang="en-US" sz="4000" dirty="0"/>
              <a:t>Why does HSD invest in community transportation?</a:t>
            </a:r>
          </a:p>
          <a:p>
            <a:r>
              <a:rPr lang="en-US" sz="4000" dirty="0"/>
              <a:t>Outcome of this investment: All older adults experience stable health and are able to age in place.</a:t>
            </a: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Service/Program Model (pg. 7)</a:t>
            </a:r>
          </a:p>
        </p:txBody>
      </p:sp>
      <p:sp>
        <p:nvSpPr>
          <p:cNvPr id="3" name="Content Placeholder 2"/>
          <p:cNvSpPr>
            <a:spLocks noGrp="1"/>
          </p:cNvSpPr>
          <p:nvPr>
            <p:ph idx="1"/>
          </p:nvPr>
        </p:nvSpPr>
        <p:spPr/>
        <p:txBody>
          <a:bodyPr>
            <a:normAutofit/>
          </a:bodyPr>
          <a:lstStyle/>
          <a:p>
            <a:r>
              <a:rPr lang="en-US" sz="3600" dirty="0"/>
              <a:t>Two program areas: </a:t>
            </a:r>
            <a:r>
              <a:rPr lang="en-US" sz="3600" b="1" i="1" dirty="0"/>
              <a:t>Health Services Transportation </a:t>
            </a:r>
            <a:r>
              <a:rPr lang="en-US" sz="3600" dirty="0"/>
              <a:t>and </a:t>
            </a:r>
            <a:r>
              <a:rPr lang="en-US" sz="3600" b="1" i="1" dirty="0"/>
              <a:t>Food Access Transportation</a:t>
            </a:r>
          </a:p>
          <a:p>
            <a:r>
              <a:rPr lang="en-US" sz="3600" dirty="0"/>
              <a:t>Applicants may propose one or more transportation programs/solutions under one or both program areas.</a:t>
            </a:r>
          </a:p>
          <a:p>
            <a:r>
              <a:rPr lang="en-US" sz="3600" dirty="0"/>
              <a:t>Innovation is encouraged.</a:t>
            </a:r>
          </a:p>
          <a:p>
            <a:pPr lvl="1"/>
            <a:endParaRPr lang="en-US" sz="17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121B458325CD4E96FE23D17420F678" ma:contentTypeVersion="4" ma:contentTypeDescription="Create a new document." ma:contentTypeScope="" ma:versionID="d146c22e6422191562208019f40bee8a">
  <xsd:schema xmlns:xsd="http://www.w3.org/2001/XMLSchema" xmlns:xs="http://www.w3.org/2001/XMLSchema" xmlns:p="http://schemas.microsoft.com/office/2006/metadata/properties" xmlns:ns2="c1649a4c-5588-4c90-b54e-c24a96c24f9c" xmlns:ns3="edd56262-f0a4-453d-ae7a-ece56286759c" targetNamespace="http://schemas.microsoft.com/office/2006/metadata/properties" ma:root="true" ma:fieldsID="0a0c6d4bef5dfd5613cbef55c2fa3afb" ns2:_="" ns3:_="">
    <xsd:import namespace="c1649a4c-5588-4c90-b54e-c24a96c24f9c"/>
    <xsd:import namespace="edd56262-f0a4-453d-ae7a-ece5628675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49a4c-5588-4c90-b54e-c24a96c24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23A366-C92B-4A3F-922B-A8196EEE7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49a4c-5588-4c90-b54e-c24a96c24f9c"/>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A9786-70E4-4012-B77E-8FE0DB4D6688}">
  <ds:schemaRefs>
    <ds:schemaRef ds:uri="http://schemas.microsoft.com/sharepoint/v3/contenttype/forms"/>
  </ds:schemaRefs>
</ds:datastoreItem>
</file>

<file path=customXml/itemProps3.xml><?xml version="1.0" encoding="utf-8"?>
<ds:datastoreItem xmlns:ds="http://schemas.openxmlformats.org/officeDocument/2006/customXml" ds:itemID="{290BDE70-D2A9-465A-8C21-E8D333BCCABB}">
  <ds:schemaRefs>
    <ds:schemaRef ds:uri="http://purl.org/dc/terms/"/>
    <ds:schemaRef ds:uri="http://schemas.microsoft.com/office/infopath/2007/PartnerControls"/>
    <ds:schemaRef ds:uri="c1649a4c-5588-4c90-b54e-c24a96c24f9c"/>
    <ds:schemaRef ds:uri="http://schemas.openxmlformats.org/package/2006/metadata/core-properties"/>
    <ds:schemaRef ds:uri="edd56262-f0a4-453d-ae7a-ece56286759c"/>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 Boardroom</Template>
  <TotalTime>2571</TotalTime>
  <Words>1851</Words>
  <Application>Microsoft Office PowerPoint</Application>
  <PresentationFormat>On-screen Show (4:3)</PresentationFormat>
  <Paragraphs>287</Paragraphs>
  <Slides>25</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Aharoni</vt:lpstr>
      <vt:lpstr>Arial</vt:lpstr>
      <vt:lpstr>Calibri</vt:lpstr>
      <vt:lpstr>Calibri Light</vt:lpstr>
      <vt:lpstr>Gill Sans MT</vt:lpstr>
      <vt:lpstr>Rockwell</vt:lpstr>
      <vt:lpstr>Wingdings</vt:lpstr>
      <vt:lpstr>Office Theme</vt:lpstr>
      <vt:lpstr>Acrobat Document</vt:lpstr>
      <vt:lpstr>Older Adult Community Transportation RFP Information Session</vt:lpstr>
      <vt:lpstr>Session Agenda</vt:lpstr>
      <vt:lpstr>Introduction</vt:lpstr>
      <vt:lpstr>Timeline</vt:lpstr>
      <vt:lpstr>HSD Theory of Change (pg. 4)</vt:lpstr>
      <vt:lpstr>HSD Theory of Change cont.</vt:lpstr>
      <vt:lpstr>Background &amp; Requirements (pg. 6)</vt:lpstr>
      <vt:lpstr>Background/Overview of Investment Area (pg. 7)</vt:lpstr>
      <vt:lpstr>Service/Program Model (pg. 7)</vt:lpstr>
      <vt:lpstr>Criteria for Eligible Clients (pg. 8)</vt:lpstr>
      <vt:lpstr>Priority and Focus Populations (pg. 8)</vt:lpstr>
      <vt:lpstr>Required Service Components (pg. 9)</vt:lpstr>
      <vt:lpstr>Expected Performance Commitments (pg. 10)</vt:lpstr>
      <vt:lpstr>Key Staff and Staffing Level (pg. 11)</vt:lpstr>
      <vt:lpstr>Other Requirements (pg. 11)</vt:lpstr>
      <vt:lpstr>Submission Instructions (pg. 12)</vt:lpstr>
      <vt:lpstr>HSD Online Submission System (pg. 12)</vt:lpstr>
      <vt:lpstr>Complete Applications (pg. 18)</vt:lpstr>
      <vt:lpstr>Fiscal Documents (pg. 18)</vt:lpstr>
      <vt:lpstr>Rating Criteria (pg. 13)</vt:lpstr>
      <vt:lpstr>Review and Rating Summary</vt:lpstr>
      <vt:lpstr>Tips</vt:lpstr>
      <vt:lpstr>Tips (continued)</vt:lpstr>
      <vt:lpstr>Appeal Process</vt:lpstr>
      <vt:lpstr>Questions? </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Morrison Winters, Jon</cp:lastModifiedBy>
  <cp:revision>161</cp:revision>
  <cp:lastPrinted>2017-12-14T22:54:00Z</cp:lastPrinted>
  <dcterms:created xsi:type="dcterms:W3CDTF">2011-04-20T15:02:52Z</dcterms:created>
  <dcterms:modified xsi:type="dcterms:W3CDTF">2019-01-23T19:14:24Z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0x0101005C121B458325CD4E96FE23D17420F678</vt:lpwstr>
  </property>
</Properties>
</file>