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handoutMasterIdLst>
    <p:handoutMasterId r:id="rId24"/>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7010400" cy="9296400"/>
  <p:embeddedFontLst>
    <p:embeddedFont>
      <p:font typeface="Calibri" panose="020F0502020204030204" pitchFamily="34" charset="0"/>
      <p:regular r:id="rId25"/>
      <p:bold r:id="rId26"/>
      <p:italic r:id="rId27"/>
      <p:boldItalic r:id="rId28"/>
    </p:embeddedFont>
    <p:embeddedFont>
      <p:font typeface="Seattle Text" pitchFamily="2"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689" autoAdjust="0"/>
  </p:normalViewPr>
  <p:slideViewPr>
    <p:cSldViewPr snapToGrid="0">
      <p:cViewPr varScale="1">
        <p:scale>
          <a:sx n="66" d="100"/>
          <a:sy n="66" d="100"/>
        </p:scale>
        <p:origin x="58" y="101"/>
      </p:cViewPr>
      <p:guideLst/>
    </p:cSldViewPr>
  </p:slideViewPr>
  <p:outlineViewPr>
    <p:cViewPr>
      <p:scale>
        <a:sx n="33" d="100"/>
        <a:sy n="33" d="100"/>
      </p:scale>
      <p:origin x="0" y="-1785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73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E420FD-81AB-4E78-B1B4-CE6C2033E1E0}"/>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568B0638-C446-4B3A-9AB1-028486DE343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D049221-7078-4C4F-B2BF-745E07C68208}" type="datetimeFigureOut">
              <a:rPr lang="en-US" smtClean="0"/>
              <a:t>5/9/2018</a:t>
            </a:fld>
            <a:endParaRPr lang="en-US"/>
          </a:p>
        </p:txBody>
      </p:sp>
      <p:sp>
        <p:nvSpPr>
          <p:cNvPr id="4" name="Footer Placeholder 3">
            <a:extLst>
              <a:ext uri="{FF2B5EF4-FFF2-40B4-BE49-F238E27FC236}">
                <a16:creationId xmlns:a16="http://schemas.microsoft.com/office/drawing/2014/main" id="{EFBE861F-702A-406C-ADD5-6A19B7F1B10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CD2C5C-6C43-49BD-9963-1B61FB7B156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550FB21-0F38-44E5-B525-90A631304535}" type="slidenum">
              <a:rPr lang="en-US" smtClean="0"/>
              <a:t>‹#›</a:t>
            </a:fld>
            <a:endParaRPr lang="en-US"/>
          </a:p>
        </p:txBody>
      </p:sp>
    </p:spTree>
    <p:extLst>
      <p:ext uri="{BB962C8B-B14F-4D97-AF65-F5344CB8AC3E}">
        <p14:creationId xmlns:p14="http://schemas.microsoft.com/office/powerpoint/2010/main" val="1479316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2221BA2-FA68-4497-B582-960F604B9144}" type="datetimeFigureOut">
              <a:rPr lang="en-US" smtClean="0"/>
              <a:t>5/9/2018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A5D70E2-232E-4B89-BACD-D7196CF053EC}" type="slidenum">
              <a:rPr lang="en-US" smtClean="0"/>
              <a:t>‹#›</a:t>
            </a:fld>
            <a:endParaRPr lang="en-US"/>
          </a:p>
        </p:txBody>
      </p:sp>
    </p:spTree>
    <p:extLst>
      <p:ext uri="{BB962C8B-B14F-4D97-AF65-F5344CB8AC3E}">
        <p14:creationId xmlns:p14="http://schemas.microsoft.com/office/powerpoint/2010/main" val="2557812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D70E2-232E-4B89-BACD-D7196CF053EC}" type="slidenum">
              <a:rPr lang="en-US" smtClean="0"/>
              <a:t>1</a:t>
            </a:fld>
            <a:endParaRPr lang="en-US"/>
          </a:p>
        </p:txBody>
      </p:sp>
    </p:spTree>
    <p:extLst>
      <p:ext uri="{BB962C8B-B14F-4D97-AF65-F5344CB8AC3E}">
        <p14:creationId xmlns:p14="http://schemas.microsoft.com/office/powerpoint/2010/main" val="909371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D70E2-232E-4B89-BACD-D7196CF053EC}" type="slidenum">
              <a:rPr lang="en-US" smtClean="0"/>
              <a:t>10</a:t>
            </a:fld>
            <a:endParaRPr lang="en-US"/>
          </a:p>
        </p:txBody>
      </p:sp>
    </p:spTree>
    <p:extLst>
      <p:ext uri="{BB962C8B-B14F-4D97-AF65-F5344CB8AC3E}">
        <p14:creationId xmlns:p14="http://schemas.microsoft.com/office/powerpoint/2010/main" val="3493270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D70E2-232E-4B89-BACD-D7196CF053EC}" type="slidenum">
              <a:rPr lang="en-US" smtClean="0"/>
              <a:t>11</a:t>
            </a:fld>
            <a:endParaRPr lang="en-US"/>
          </a:p>
        </p:txBody>
      </p:sp>
    </p:spTree>
    <p:extLst>
      <p:ext uri="{BB962C8B-B14F-4D97-AF65-F5344CB8AC3E}">
        <p14:creationId xmlns:p14="http://schemas.microsoft.com/office/powerpoint/2010/main" val="2243422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D70E2-232E-4B89-BACD-D7196CF053EC}" type="slidenum">
              <a:rPr lang="en-US" smtClean="0"/>
              <a:t>12</a:t>
            </a:fld>
            <a:endParaRPr lang="en-US"/>
          </a:p>
        </p:txBody>
      </p:sp>
    </p:spTree>
    <p:extLst>
      <p:ext uri="{BB962C8B-B14F-4D97-AF65-F5344CB8AC3E}">
        <p14:creationId xmlns:p14="http://schemas.microsoft.com/office/powerpoint/2010/main" val="3457792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D70E2-232E-4B89-BACD-D7196CF053EC}" type="slidenum">
              <a:rPr lang="en-US" smtClean="0"/>
              <a:t>13</a:t>
            </a:fld>
            <a:endParaRPr lang="en-US"/>
          </a:p>
        </p:txBody>
      </p:sp>
    </p:spTree>
    <p:extLst>
      <p:ext uri="{BB962C8B-B14F-4D97-AF65-F5344CB8AC3E}">
        <p14:creationId xmlns:p14="http://schemas.microsoft.com/office/powerpoint/2010/main" val="4169013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D70E2-232E-4B89-BACD-D7196CF053EC}" type="slidenum">
              <a:rPr lang="en-US" smtClean="0"/>
              <a:t>14</a:t>
            </a:fld>
            <a:endParaRPr lang="en-US"/>
          </a:p>
        </p:txBody>
      </p:sp>
    </p:spTree>
    <p:extLst>
      <p:ext uri="{BB962C8B-B14F-4D97-AF65-F5344CB8AC3E}">
        <p14:creationId xmlns:p14="http://schemas.microsoft.com/office/powerpoint/2010/main" val="1328015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D70E2-232E-4B89-BACD-D7196CF053EC}" type="slidenum">
              <a:rPr lang="en-US" smtClean="0"/>
              <a:t>15</a:t>
            </a:fld>
            <a:endParaRPr lang="en-US"/>
          </a:p>
        </p:txBody>
      </p:sp>
    </p:spTree>
    <p:extLst>
      <p:ext uri="{BB962C8B-B14F-4D97-AF65-F5344CB8AC3E}">
        <p14:creationId xmlns:p14="http://schemas.microsoft.com/office/powerpoint/2010/main" val="1783200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D70E2-232E-4B89-BACD-D7196CF053EC}" type="slidenum">
              <a:rPr lang="en-US" smtClean="0"/>
              <a:t>16</a:t>
            </a:fld>
            <a:endParaRPr lang="en-US"/>
          </a:p>
        </p:txBody>
      </p:sp>
    </p:spTree>
    <p:extLst>
      <p:ext uri="{BB962C8B-B14F-4D97-AF65-F5344CB8AC3E}">
        <p14:creationId xmlns:p14="http://schemas.microsoft.com/office/powerpoint/2010/main" val="72209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D70E2-232E-4B89-BACD-D7196CF053EC}" type="slidenum">
              <a:rPr lang="en-US" smtClean="0"/>
              <a:t>17</a:t>
            </a:fld>
            <a:endParaRPr lang="en-US"/>
          </a:p>
        </p:txBody>
      </p:sp>
    </p:spTree>
    <p:extLst>
      <p:ext uri="{BB962C8B-B14F-4D97-AF65-F5344CB8AC3E}">
        <p14:creationId xmlns:p14="http://schemas.microsoft.com/office/powerpoint/2010/main" val="1101577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D70E2-232E-4B89-BACD-D7196CF053EC}" type="slidenum">
              <a:rPr lang="en-US" smtClean="0"/>
              <a:t>18</a:t>
            </a:fld>
            <a:endParaRPr lang="en-US"/>
          </a:p>
        </p:txBody>
      </p:sp>
    </p:spTree>
    <p:extLst>
      <p:ext uri="{BB962C8B-B14F-4D97-AF65-F5344CB8AC3E}">
        <p14:creationId xmlns:p14="http://schemas.microsoft.com/office/powerpoint/2010/main" val="2228305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D70E2-232E-4B89-BACD-D7196CF053EC}" type="slidenum">
              <a:rPr lang="en-US" smtClean="0"/>
              <a:t>2</a:t>
            </a:fld>
            <a:endParaRPr lang="en-US"/>
          </a:p>
        </p:txBody>
      </p:sp>
    </p:spTree>
    <p:extLst>
      <p:ext uri="{BB962C8B-B14F-4D97-AF65-F5344CB8AC3E}">
        <p14:creationId xmlns:p14="http://schemas.microsoft.com/office/powerpoint/2010/main" val="2817664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D70E2-232E-4B89-BACD-D7196CF053EC}" type="slidenum">
              <a:rPr lang="en-US" smtClean="0"/>
              <a:t>3</a:t>
            </a:fld>
            <a:endParaRPr lang="en-US"/>
          </a:p>
        </p:txBody>
      </p:sp>
    </p:spTree>
    <p:extLst>
      <p:ext uri="{BB962C8B-B14F-4D97-AF65-F5344CB8AC3E}">
        <p14:creationId xmlns:p14="http://schemas.microsoft.com/office/powerpoint/2010/main" val="2299615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D70E2-232E-4B89-BACD-D7196CF053EC}" type="slidenum">
              <a:rPr lang="en-US" smtClean="0"/>
              <a:t>4</a:t>
            </a:fld>
            <a:endParaRPr lang="en-US"/>
          </a:p>
        </p:txBody>
      </p:sp>
    </p:spTree>
    <p:extLst>
      <p:ext uri="{BB962C8B-B14F-4D97-AF65-F5344CB8AC3E}">
        <p14:creationId xmlns:p14="http://schemas.microsoft.com/office/powerpoint/2010/main" val="332952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D70E2-232E-4B89-BACD-D7196CF053EC}" type="slidenum">
              <a:rPr lang="en-US" smtClean="0"/>
              <a:t>5</a:t>
            </a:fld>
            <a:endParaRPr lang="en-US"/>
          </a:p>
        </p:txBody>
      </p:sp>
    </p:spTree>
    <p:extLst>
      <p:ext uri="{BB962C8B-B14F-4D97-AF65-F5344CB8AC3E}">
        <p14:creationId xmlns:p14="http://schemas.microsoft.com/office/powerpoint/2010/main" val="1536191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D70E2-232E-4B89-BACD-D7196CF053EC}" type="slidenum">
              <a:rPr lang="en-US" smtClean="0"/>
              <a:t>6</a:t>
            </a:fld>
            <a:endParaRPr lang="en-US"/>
          </a:p>
        </p:txBody>
      </p:sp>
    </p:spTree>
    <p:extLst>
      <p:ext uri="{BB962C8B-B14F-4D97-AF65-F5344CB8AC3E}">
        <p14:creationId xmlns:p14="http://schemas.microsoft.com/office/powerpoint/2010/main" val="2377355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D70E2-232E-4B89-BACD-D7196CF053EC}" type="slidenum">
              <a:rPr lang="en-US" smtClean="0"/>
              <a:t>7</a:t>
            </a:fld>
            <a:endParaRPr lang="en-US"/>
          </a:p>
        </p:txBody>
      </p:sp>
    </p:spTree>
    <p:extLst>
      <p:ext uri="{BB962C8B-B14F-4D97-AF65-F5344CB8AC3E}">
        <p14:creationId xmlns:p14="http://schemas.microsoft.com/office/powerpoint/2010/main" val="1390475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dirty="0"/>
          </a:p>
          <a:p>
            <a:endParaRPr lang="en-US" dirty="0"/>
          </a:p>
        </p:txBody>
      </p:sp>
      <p:sp>
        <p:nvSpPr>
          <p:cNvPr id="4" name="Slide Number Placeholder 3"/>
          <p:cNvSpPr>
            <a:spLocks noGrp="1"/>
          </p:cNvSpPr>
          <p:nvPr>
            <p:ph type="sldNum" sz="quarter" idx="10"/>
          </p:nvPr>
        </p:nvSpPr>
        <p:spPr/>
        <p:txBody>
          <a:bodyPr/>
          <a:lstStyle/>
          <a:p>
            <a:fld id="{6A5D70E2-232E-4B89-BACD-D7196CF053EC}" type="slidenum">
              <a:rPr lang="en-US" smtClean="0"/>
              <a:t>8</a:t>
            </a:fld>
            <a:endParaRPr lang="en-US"/>
          </a:p>
        </p:txBody>
      </p:sp>
    </p:spTree>
    <p:extLst>
      <p:ext uri="{BB962C8B-B14F-4D97-AF65-F5344CB8AC3E}">
        <p14:creationId xmlns:p14="http://schemas.microsoft.com/office/powerpoint/2010/main" val="2873104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6A5D70E2-232E-4B89-BACD-D7196CF053EC}" type="slidenum">
              <a:rPr lang="en-US" smtClean="0"/>
              <a:t>9</a:t>
            </a:fld>
            <a:endParaRPr lang="en-US"/>
          </a:p>
        </p:txBody>
      </p:sp>
    </p:spTree>
    <p:extLst>
      <p:ext uri="{BB962C8B-B14F-4D97-AF65-F5344CB8AC3E}">
        <p14:creationId xmlns:p14="http://schemas.microsoft.com/office/powerpoint/2010/main" val="2522967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pic>
        <p:nvPicPr>
          <p:cNvPr id="9" name="Shape 88">
            <a:extLst>
              <a:ext uri="{FF2B5EF4-FFF2-40B4-BE49-F238E27FC236}">
                <a16:creationId xmlns:a16="http://schemas.microsoft.com/office/drawing/2014/main" id="{0AC49FDB-9065-40C0-A909-67E66AFA4F4B}"/>
              </a:ext>
            </a:extLst>
          </p:cNvPr>
          <p:cNvPicPr preferRelativeResize="0"/>
          <p:nvPr userDrawn="1"/>
        </p:nvPicPr>
        <p:blipFill rotWithShape="1">
          <a:blip r:embed="rId2">
            <a:alphaModFix/>
          </a:blip>
          <a:srcRect b="23492"/>
          <a:stretch/>
        </p:blipFill>
        <p:spPr>
          <a:xfrm>
            <a:off x="-25054" y="0"/>
            <a:ext cx="12217054" cy="6936656"/>
          </a:xfrm>
          <a:prstGeom prst="rect">
            <a:avLst/>
          </a:prstGeom>
          <a:noFill/>
          <a:ln>
            <a:noFill/>
          </a:ln>
        </p:spPr>
      </p:pic>
      <p:pic>
        <p:nvPicPr>
          <p:cNvPr id="6" name="Picture 5">
            <a:extLst>
              <a:ext uri="{FF2B5EF4-FFF2-40B4-BE49-F238E27FC236}">
                <a16:creationId xmlns:a16="http://schemas.microsoft.com/office/drawing/2014/main" id="{0F12F8D7-7114-4278-A8C6-262B2635CDB4}"/>
              </a:ext>
            </a:extLst>
          </p:cNvPr>
          <p:cNvPicPr>
            <a:picLocks noChangeAspect="1"/>
          </p:cNvPicPr>
          <p:nvPr userDrawn="1"/>
        </p:nvPicPr>
        <p:blipFill>
          <a:blip r:embed="rId3"/>
          <a:stretch>
            <a:fillRect/>
          </a:stretch>
        </p:blipFill>
        <p:spPr>
          <a:xfrm>
            <a:off x="-88664" y="0"/>
            <a:ext cx="12217054" cy="6936656"/>
          </a:xfrm>
          <a:prstGeom prst="rect">
            <a:avLst/>
          </a:prstGeom>
        </p:spPr>
      </p:pic>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540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4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10" name="Picture 9">
            <a:extLst>
              <a:ext uri="{FF2B5EF4-FFF2-40B4-BE49-F238E27FC236}">
                <a16:creationId xmlns:a16="http://schemas.microsoft.com/office/drawing/2014/main" id="{B4A7E2E5-B5A7-494A-ADB5-BD542C1378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89720" y="6000978"/>
            <a:ext cx="3002280" cy="935678"/>
          </a:xfrm>
          <a:prstGeom prst="rect">
            <a:avLst/>
          </a:prstGeom>
        </p:spPr>
      </p:pic>
      <p:sp>
        <p:nvSpPr>
          <p:cNvPr id="15" name="Date Placeholder 3">
            <a:extLst>
              <a:ext uri="{FF2B5EF4-FFF2-40B4-BE49-F238E27FC236}">
                <a16:creationId xmlns:a16="http://schemas.microsoft.com/office/drawing/2014/main" id="{138633C0-2225-4203-8672-BE1FF8F3CB26}"/>
              </a:ext>
            </a:extLst>
          </p:cNvPr>
          <p:cNvSpPr txBox="1">
            <a:spLocks/>
          </p:cNvSpPr>
          <p:nvPr userDrawn="1"/>
        </p:nvSpPr>
        <p:spPr>
          <a:xfrm>
            <a:off x="152399" y="6248282"/>
            <a:ext cx="1557136" cy="36512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Date (05/08/18)</a:t>
            </a:r>
          </a:p>
        </p:txBody>
      </p:sp>
      <p:sp>
        <p:nvSpPr>
          <p:cNvPr id="16" name="Footer Placeholder 4">
            <a:extLst>
              <a:ext uri="{FF2B5EF4-FFF2-40B4-BE49-F238E27FC236}">
                <a16:creationId xmlns:a16="http://schemas.microsoft.com/office/drawing/2014/main" id="{DA9AFD60-3737-4450-BE19-5CF0B1965CC6}"/>
              </a:ext>
            </a:extLst>
          </p:cNvPr>
          <p:cNvSpPr txBox="1">
            <a:spLocks/>
          </p:cNvSpPr>
          <p:nvPr userDrawn="1"/>
        </p:nvSpPr>
        <p:spPr>
          <a:xfrm>
            <a:off x="1709535" y="6248284"/>
            <a:ext cx="232972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Human Services Department </a:t>
            </a:r>
          </a:p>
        </p:txBody>
      </p:sp>
    </p:spTree>
    <p:extLst>
      <p:ext uri="{BB962C8B-B14F-4D97-AF65-F5344CB8AC3E}">
        <p14:creationId xmlns:p14="http://schemas.microsoft.com/office/powerpoint/2010/main" val="13298748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copy</a:t>
            </a:r>
          </a:p>
        </p:txBody>
      </p:sp>
    </p:spTree>
    <p:extLst>
      <p:ext uri="{BB962C8B-B14F-4D97-AF65-F5344CB8AC3E}">
        <p14:creationId xmlns:p14="http://schemas.microsoft.com/office/powerpoint/2010/main" val="41074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803588B5-1435-4546-9340-23400EAC829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0732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0113E-82E5-4A3B-A6E1-935377C8B1F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829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0" y="4589464"/>
            <a:ext cx="10515600" cy="1332860"/>
          </a:xfrm>
        </p:spPr>
        <p:txBody>
          <a:bodyPr/>
          <a:lstStyle>
            <a:lvl1pPr marL="0" indent="0">
              <a:buNone/>
              <a:defRPr sz="2400">
                <a:solidFill>
                  <a:schemeClr val="tx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50599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5851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5"/>
            <a:ext cx="10515600" cy="1325563"/>
          </a:xfrm>
        </p:spPr>
        <p:txBody>
          <a:bodyPr/>
          <a:lstStyle>
            <a:lvl1pPr>
              <a:defRPr/>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8" y="1681163"/>
            <a:ext cx="5157787" cy="823912"/>
          </a:xfrm>
        </p:spPr>
        <p:txBody>
          <a:bodyPr anchor="b"/>
          <a:lstStyle>
            <a:lvl1pPr marL="0" indent="0">
              <a:buNone/>
              <a:defRPr sz="3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8"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3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0"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0231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p>
            <a:r>
              <a:rPr lang="en-US" dirty="0"/>
              <a:t>Title</a:t>
            </a:r>
          </a:p>
        </p:txBody>
      </p:sp>
    </p:spTree>
    <p:extLst>
      <p:ext uri="{BB962C8B-B14F-4D97-AF65-F5344CB8AC3E}">
        <p14:creationId xmlns:p14="http://schemas.microsoft.com/office/powerpoint/2010/main" val="218047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458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copy</a:t>
            </a:r>
          </a:p>
        </p:txBody>
      </p:sp>
    </p:spTree>
    <p:extLst>
      <p:ext uri="{BB962C8B-B14F-4D97-AF65-F5344CB8AC3E}">
        <p14:creationId xmlns:p14="http://schemas.microsoft.com/office/powerpoint/2010/main" val="1008839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76596CD-1A53-40BF-86B6-CCF9641C4F7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193037" y="5922323"/>
            <a:ext cx="2998963" cy="935677"/>
          </a:xfrm>
          <a:prstGeom prst="rect">
            <a:avLst/>
          </a:prstGeom>
        </p:spPr>
      </p:pic>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EDD451B4-C473-4A29-A539-AB086CAEEC4C}"/>
              </a:ext>
            </a:extLst>
          </p:cNvPr>
          <p:cNvSpPr txBox="1">
            <a:spLocks/>
          </p:cNvSpPr>
          <p:nvPr userDrawn="1"/>
        </p:nvSpPr>
        <p:spPr>
          <a:xfrm>
            <a:off x="152400" y="6248284"/>
            <a:ext cx="137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3DA5"/>
                </a:solidFill>
              </a:rPr>
              <a:t>Date (xx/xx/</a:t>
            </a:r>
            <a:r>
              <a:rPr lang="en-US" dirty="0" err="1">
                <a:solidFill>
                  <a:srgbClr val="003DA5"/>
                </a:solidFill>
              </a:rPr>
              <a:t>xxxx</a:t>
            </a:r>
            <a:r>
              <a:rPr lang="en-US" dirty="0">
                <a:solidFill>
                  <a:srgbClr val="003DA5"/>
                </a:solidFill>
              </a:rPr>
              <a:t>)</a:t>
            </a:r>
          </a:p>
        </p:txBody>
      </p:sp>
      <p:sp>
        <p:nvSpPr>
          <p:cNvPr id="14" name="Footer Placeholder 4">
            <a:extLst>
              <a:ext uri="{FF2B5EF4-FFF2-40B4-BE49-F238E27FC236}">
                <a16:creationId xmlns:a16="http://schemas.microsoft.com/office/drawing/2014/main" id="{B5122A13-69DF-40C1-9F36-4B12A61C3C27}"/>
              </a:ext>
            </a:extLst>
          </p:cNvPr>
          <p:cNvSpPr txBox="1">
            <a:spLocks/>
          </p:cNvSpPr>
          <p:nvPr userDrawn="1"/>
        </p:nvSpPr>
        <p:spPr>
          <a:xfrm>
            <a:off x="1524000" y="6248283"/>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3DA5"/>
                </a:solidFill>
              </a:rPr>
              <a:t>Department Name</a:t>
            </a:r>
          </a:p>
        </p:txBody>
      </p:sp>
      <p:sp>
        <p:nvSpPr>
          <p:cNvPr id="15" name="Slide Number Placeholder 5">
            <a:extLst>
              <a:ext uri="{FF2B5EF4-FFF2-40B4-BE49-F238E27FC236}">
                <a16:creationId xmlns:a16="http://schemas.microsoft.com/office/drawing/2014/main" id="{2BB9B98A-278E-4B52-9EE2-9C31F9863037}"/>
              </a:ext>
            </a:extLst>
          </p:cNvPr>
          <p:cNvSpPr txBox="1">
            <a:spLocks/>
          </p:cNvSpPr>
          <p:nvPr userDrawn="1"/>
        </p:nvSpPr>
        <p:spPr>
          <a:xfrm>
            <a:off x="3581400" y="6248283"/>
            <a:ext cx="116516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3DA5"/>
                </a:solidFill>
              </a:rPr>
              <a:t>Page Number</a:t>
            </a:r>
          </a:p>
        </p:txBody>
      </p:sp>
      <p:sp>
        <p:nvSpPr>
          <p:cNvPr id="8" name="Shape 98">
            <a:extLst>
              <a:ext uri="{FF2B5EF4-FFF2-40B4-BE49-F238E27FC236}">
                <a16:creationId xmlns:a16="http://schemas.microsoft.com/office/drawing/2014/main" id="{6301E5A9-264C-4A8D-9812-87FFC06AE62B}"/>
              </a:ext>
            </a:extLst>
          </p:cNvPr>
          <p:cNvSpPr/>
          <p:nvPr userDrawn="1"/>
        </p:nvSpPr>
        <p:spPr>
          <a:xfrm>
            <a:off x="0" y="5984478"/>
            <a:ext cx="12192000" cy="898460"/>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1">
              <a:solidFill>
                <a:schemeClr val="lt1"/>
              </a:solidFill>
              <a:latin typeface="Calibri"/>
              <a:ea typeface="Calibri"/>
              <a:cs typeface="Calibri"/>
              <a:sym typeface="Calibri"/>
            </a:endParaRPr>
          </a:p>
        </p:txBody>
      </p:sp>
      <p:sp>
        <p:nvSpPr>
          <p:cNvPr id="9" name="Date Placeholder 3">
            <a:extLst>
              <a:ext uri="{FF2B5EF4-FFF2-40B4-BE49-F238E27FC236}">
                <a16:creationId xmlns:a16="http://schemas.microsoft.com/office/drawing/2014/main" id="{D953AB7E-1A09-40B8-82F4-7132969F5B99}"/>
              </a:ext>
            </a:extLst>
          </p:cNvPr>
          <p:cNvSpPr txBox="1">
            <a:spLocks/>
          </p:cNvSpPr>
          <p:nvPr userDrawn="1"/>
        </p:nvSpPr>
        <p:spPr>
          <a:xfrm>
            <a:off x="152399" y="6248284"/>
            <a:ext cx="1524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rPr>
              <a:t>Date (05/08/18)</a:t>
            </a:r>
          </a:p>
        </p:txBody>
      </p:sp>
      <p:sp>
        <p:nvSpPr>
          <p:cNvPr id="10" name="Footer Placeholder 4">
            <a:extLst>
              <a:ext uri="{FF2B5EF4-FFF2-40B4-BE49-F238E27FC236}">
                <a16:creationId xmlns:a16="http://schemas.microsoft.com/office/drawing/2014/main" id="{06CE33BE-5965-4385-A50F-EE3044A3C612}"/>
              </a:ext>
            </a:extLst>
          </p:cNvPr>
          <p:cNvSpPr txBox="1">
            <a:spLocks/>
          </p:cNvSpPr>
          <p:nvPr userDrawn="1"/>
        </p:nvSpPr>
        <p:spPr>
          <a:xfrm>
            <a:off x="1702030" y="6248282"/>
            <a:ext cx="300228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rPr>
              <a:t>Human Services Department </a:t>
            </a:r>
          </a:p>
        </p:txBody>
      </p:sp>
      <p:sp>
        <p:nvSpPr>
          <p:cNvPr id="11" name="Slide Number Placeholder 5">
            <a:extLst>
              <a:ext uri="{FF2B5EF4-FFF2-40B4-BE49-F238E27FC236}">
                <a16:creationId xmlns:a16="http://schemas.microsoft.com/office/drawing/2014/main" id="{0F7CC0D1-EF47-4831-B7C8-1B451F51BCE3}"/>
              </a:ext>
            </a:extLst>
          </p:cNvPr>
          <p:cNvSpPr txBox="1">
            <a:spLocks/>
          </p:cNvSpPr>
          <p:nvPr userDrawn="1"/>
        </p:nvSpPr>
        <p:spPr>
          <a:xfrm>
            <a:off x="4091246" y="6254789"/>
            <a:ext cx="79109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9B45BE-06EC-4794-A17E-034D8CD2C95B}" type="slidenum">
              <a:rPr lang="en-US" sz="1400" b="1" smtClean="0">
                <a:solidFill>
                  <a:schemeClr val="bg1"/>
                </a:solidFill>
              </a:rPr>
              <a:t>‹#›</a:t>
            </a:fld>
            <a:endParaRPr lang="en-US" sz="1400" b="1" dirty="0">
              <a:solidFill>
                <a:schemeClr val="bg1"/>
              </a:solidFill>
            </a:endParaRPr>
          </a:p>
        </p:txBody>
      </p:sp>
      <p:pic>
        <p:nvPicPr>
          <p:cNvPr id="12" name="Picture 11">
            <a:extLst>
              <a:ext uri="{FF2B5EF4-FFF2-40B4-BE49-F238E27FC236}">
                <a16:creationId xmlns:a16="http://schemas.microsoft.com/office/drawing/2014/main" id="{AC2D44D1-75DE-4BDD-8018-D6C834D9310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189720" y="5991605"/>
            <a:ext cx="3002280" cy="935678"/>
          </a:xfrm>
          <a:prstGeom prst="rect">
            <a:avLst/>
          </a:prstGeom>
        </p:spPr>
      </p:pic>
    </p:spTree>
    <p:extLst>
      <p:ext uri="{BB962C8B-B14F-4D97-AF65-F5344CB8AC3E}">
        <p14:creationId xmlns:p14="http://schemas.microsoft.com/office/powerpoint/2010/main" val="653309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p:txStyles>
    <p:titleStyle>
      <a:lvl1pPr algn="l" defTabSz="9144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eb6.seattle.gov/hsd/rfi/help.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Deborah.Kuznitz@seattle.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susan.mccallister@seattle.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eattle.gov/humanservices/funding-and-reports/funding-opportuniti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eb6.seattle.gov/hsd/rfi/index.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240E-CBCD-4F39-ABEB-14C0F141E8AD}"/>
              </a:ext>
            </a:extLst>
          </p:cNvPr>
          <p:cNvSpPr>
            <a:spLocks noGrp="1"/>
          </p:cNvSpPr>
          <p:nvPr>
            <p:ph type="ctrTitle"/>
          </p:nvPr>
        </p:nvSpPr>
        <p:spPr/>
        <p:txBody>
          <a:bodyPr>
            <a:normAutofit/>
          </a:bodyPr>
          <a:lstStyle/>
          <a:p>
            <a:pPr algn="ctr"/>
            <a:r>
              <a:rPr lang="en-US" sz="4000" dirty="0"/>
              <a:t>YFE Opportunity Fund RFP</a:t>
            </a:r>
            <a:br>
              <a:rPr lang="en-US" sz="4000" dirty="0"/>
            </a:br>
            <a:r>
              <a:rPr lang="en-US" sz="4000" dirty="0"/>
              <a:t>Information Session</a:t>
            </a:r>
          </a:p>
        </p:txBody>
      </p:sp>
      <p:sp>
        <p:nvSpPr>
          <p:cNvPr id="3" name="Subtitle 2">
            <a:extLst>
              <a:ext uri="{FF2B5EF4-FFF2-40B4-BE49-F238E27FC236}">
                <a16:creationId xmlns:a16="http://schemas.microsoft.com/office/drawing/2014/main" id="{BBA659F2-145A-4D6F-8079-8290319E2695}"/>
              </a:ext>
            </a:extLst>
          </p:cNvPr>
          <p:cNvSpPr>
            <a:spLocks noGrp="1"/>
          </p:cNvSpPr>
          <p:nvPr>
            <p:ph type="subTitle" idx="1"/>
          </p:nvPr>
        </p:nvSpPr>
        <p:spPr/>
        <p:txBody>
          <a:bodyPr>
            <a:normAutofit/>
          </a:bodyPr>
          <a:lstStyle/>
          <a:p>
            <a:pPr algn="ctr"/>
            <a:r>
              <a:rPr lang="en-US" sz="2400" dirty="0"/>
              <a:t>May 8, 2018</a:t>
            </a:r>
          </a:p>
        </p:txBody>
      </p:sp>
    </p:spTree>
    <p:extLst>
      <p:ext uri="{BB962C8B-B14F-4D97-AF65-F5344CB8AC3E}">
        <p14:creationId xmlns:p14="http://schemas.microsoft.com/office/powerpoint/2010/main" val="270540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5917E2-00A4-4272-86BC-847A5B06BEFD}"/>
              </a:ext>
            </a:extLst>
          </p:cNvPr>
          <p:cNvSpPr>
            <a:spLocks noGrp="1"/>
          </p:cNvSpPr>
          <p:nvPr>
            <p:ph idx="4294967295"/>
          </p:nvPr>
        </p:nvSpPr>
        <p:spPr>
          <a:xfrm>
            <a:off x="838200" y="1576243"/>
            <a:ext cx="10515600" cy="4087324"/>
          </a:xfrm>
        </p:spPr>
        <p:txBody>
          <a:bodyPr>
            <a:normAutofit fontScale="25000" lnSpcReduction="20000"/>
          </a:bodyPr>
          <a:lstStyle/>
          <a:p>
            <a:pPr marL="0" indent="0">
              <a:buNone/>
            </a:pPr>
            <a:r>
              <a:rPr lang="en-US" sz="9600" dirty="0"/>
              <a:t>Late applications will not be accepted. </a:t>
            </a:r>
            <a:r>
              <a:rPr lang="en-US" sz="9600" b="1" dirty="0"/>
              <a:t>HSD is not responsible for ensuring that applications are received by the deadline.</a:t>
            </a:r>
          </a:p>
          <a:p>
            <a:pPr marL="0" indent="0">
              <a:buNone/>
            </a:pPr>
            <a:endParaRPr lang="en-US" sz="9600" dirty="0"/>
          </a:p>
          <a:p>
            <a:pPr marL="0" indent="0">
              <a:buNone/>
            </a:pPr>
            <a:r>
              <a:rPr lang="en-US" sz="9600" dirty="0"/>
              <a:t>Applications </a:t>
            </a:r>
            <a:r>
              <a:rPr lang="en-US" sz="9600" u="sng" dirty="0"/>
              <a:t>must</a:t>
            </a:r>
            <a:r>
              <a:rPr lang="en-US" sz="9600" dirty="0"/>
              <a:t> include: </a:t>
            </a:r>
          </a:p>
          <a:p>
            <a:pPr marL="914400" lvl="2" indent="-452438">
              <a:lnSpc>
                <a:spcPct val="120000"/>
              </a:lnSpc>
              <a:spcBef>
                <a:spcPts val="0"/>
              </a:spcBef>
            </a:pPr>
            <a:r>
              <a:rPr lang="en-US" sz="9600" dirty="0"/>
              <a:t>Application Cover Sheet with a physical signature</a:t>
            </a:r>
          </a:p>
          <a:p>
            <a:pPr marL="914400" lvl="2" indent="-452438">
              <a:lnSpc>
                <a:spcPct val="120000"/>
              </a:lnSpc>
              <a:spcBef>
                <a:spcPts val="0"/>
              </a:spcBef>
            </a:pPr>
            <a:r>
              <a:rPr lang="en-US" sz="9600" dirty="0"/>
              <a:t>Narrative Response (4-page limit). Does not include the cover sheet, and picture(s) of the location, and</a:t>
            </a:r>
          </a:p>
          <a:p>
            <a:pPr marL="914400" lvl="2" indent="-452438">
              <a:lnSpc>
                <a:spcPct val="120000"/>
              </a:lnSpc>
              <a:spcBef>
                <a:spcPts val="0"/>
              </a:spcBef>
            </a:pPr>
            <a:r>
              <a:rPr lang="en-US" sz="9600" dirty="0"/>
              <a:t>Proposed Program Budget and Proposed Personnel Detail Budget form</a:t>
            </a:r>
          </a:p>
          <a:p>
            <a:pPr marL="914400" lvl="2" indent="-452438">
              <a:lnSpc>
                <a:spcPct val="120000"/>
              </a:lnSpc>
              <a:spcBef>
                <a:spcPts val="0"/>
              </a:spcBef>
            </a:pPr>
            <a:r>
              <a:rPr lang="en-US" sz="9600" dirty="0"/>
              <a:t>Proof of status as: IRS nonprofit, legal entity incorporation, or tribe</a:t>
            </a:r>
          </a:p>
          <a:p>
            <a:pPr marL="914400" lvl="2" indent="-452438">
              <a:lnSpc>
                <a:spcPct val="120000"/>
              </a:lnSpc>
              <a:spcBef>
                <a:spcPts val="0"/>
              </a:spcBef>
            </a:pPr>
            <a:r>
              <a:rPr lang="en-US" sz="9600" dirty="0"/>
              <a:t>Signed letter(s) from partnering organizations, if applicable (does not count toward the 4 page limit)</a:t>
            </a:r>
          </a:p>
          <a:p>
            <a:pPr marL="461962" lvl="2" indent="0">
              <a:lnSpc>
                <a:spcPct val="120000"/>
              </a:lnSpc>
              <a:spcBef>
                <a:spcPts val="0"/>
              </a:spcBef>
              <a:buNone/>
            </a:pPr>
            <a:endParaRPr lang="en-US" sz="9600" dirty="0"/>
          </a:p>
          <a:p>
            <a:endParaRPr lang="en-US" dirty="0"/>
          </a:p>
        </p:txBody>
      </p:sp>
      <p:sp>
        <p:nvSpPr>
          <p:cNvPr id="3" name="Title 2">
            <a:extLst>
              <a:ext uri="{FF2B5EF4-FFF2-40B4-BE49-F238E27FC236}">
                <a16:creationId xmlns:a16="http://schemas.microsoft.com/office/drawing/2014/main" id="{5A9C44AE-CDAD-48D6-B997-8AD4BEF0792F}"/>
              </a:ext>
            </a:extLst>
          </p:cNvPr>
          <p:cNvSpPr>
            <a:spLocks noGrp="1"/>
          </p:cNvSpPr>
          <p:nvPr>
            <p:ph type="title"/>
          </p:nvPr>
        </p:nvSpPr>
        <p:spPr/>
        <p:txBody>
          <a:bodyPr/>
          <a:lstStyle/>
          <a:p>
            <a:r>
              <a:rPr lang="en-US" dirty="0"/>
              <a:t>Complete Applications</a:t>
            </a:r>
          </a:p>
        </p:txBody>
      </p:sp>
    </p:spTree>
    <p:extLst>
      <p:ext uri="{BB962C8B-B14F-4D97-AF65-F5344CB8AC3E}">
        <p14:creationId xmlns:p14="http://schemas.microsoft.com/office/powerpoint/2010/main" val="1981807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1F7D6A-AA07-4E92-BEB5-DB705D9C2A71}"/>
              </a:ext>
            </a:extLst>
          </p:cNvPr>
          <p:cNvSpPr>
            <a:spLocks noGrp="1"/>
          </p:cNvSpPr>
          <p:nvPr>
            <p:ph idx="4294967295"/>
          </p:nvPr>
        </p:nvSpPr>
        <p:spPr>
          <a:xfrm>
            <a:off x="1881909" y="1690688"/>
            <a:ext cx="4214091" cy="751320"/>
          </a:xfrm>
        </p:spPr>
        <p:txBody>
          <a:bodyPr/>
          <a:lstStyle/>
          <a:p>
            <a:pPr marL="0" indent="0">
              <a:buNone/>
            </a:pPr>
            <a:r>
              <a:rPr lang="en-US" dirty="0"/>
              <a:t>Scoring for Application</a:t>
            </a:r>
          </a:p>
        </p:txBody>
      </p:sp>
      <p:sp>
        <p:nvSpPr>
          <p:cNvPr id="3" name="Title 2">
            <a:extLst>
              <a:ext uri="{FF2B5EF4-FFF2-40B4-BE49-F238E27FC236}">
                <a16:creationId xmlns:a16="http://schemas.microsoft.com/office/drawing/2014/main" id="{6BDB2D18-D2A5-4840-9D0B-6F529418F89B}"/>
              </a:ext>
            </a:extLst>
          </p:cNvPr>
          <p:cNvSpPr>
            <a:spLocks noGrp="1"/>
          </p:cNvSpPr>
          <p:nvPr>
            <p:ph type="title"/>
          </p:nvPr>
        </p:nvSpPr>
        <p:spPr/>
        <p:txBody>
          <a:bodyPr/>
          <a:lstStyle/>
          <a:p>
            <a:r>
              <a:rPr lang="en-US" dirty="0"/>
              <a:t>Rating Criteria</a:t>
            </a:r>
          </a:p>
        </p:txBody>
      </p:sp>
      <p:graphicFrame>
        <p:nvGraphicFramePr>
          <p:cNvPr id="4" name="Table 3">
            <a:extLst>
              <a:ext uri="{FF2B5EF4-FFF2-40B4-BE49-F238E27FC236}">
                <a16:creationId xmlns:a16="http://schemas.microsoft.com/office/drawing/2014/main" id="{A3C8D840-3554-4873-9D9E-667CDC52D7F2}"/>
              </a:ext>
            </a:extLst>
          </p:cNvPr>
          <p:cNvGraphicFramePr>
            <a:graphicFrameLocks noGrp="1"/>
          </p:cNvGraphicFramePr>
          <p:nvPr>
            <p:extLst>
              <p:ext uri="{D42A27DB-BD31-4B8C-83A1-F6EECF244321}">
                <p14:modId xmlns:p14="http://schemas.microsoft.com/office/powerpoint/2010/main" val="4281112932"/>
              </p:ext>
            </p:extLst>
          </p:nvPr>
        </p:nvGraphicFramePr>
        <p:xfrm>
          <a:off x="1935018" y="2320636"/>
          <a:ext cx="6991350" cy="3444240"/>
        </p:xfrm>
        <a:graphic>
          <a:graphicData uri="http://schemas.openxmlformats.org/drawingml/2006/table">
            <a:tbl>
              <a:tblPr firstRow="1" bandRow="1">
                <a:tableStyleId>{0505E3EF-67EA-436B-97B2-0124C06EBD24}</a:tableStyleId>
              </a:tblPr>
              <a:tblGrid>
                <a:gridCol w="4933950">
                  <a:extLst>
                    <a:ext uri="{9D8B030D-6E8A-4147-A177-3AD203B41FA5}">
                      <a16:colId xmlns:a16="http://schemas.microsoft.com/office/drawing/2014/main" val="1066103367"/>
                    </a:ext>
                  </a:extLst>
                </a:gridCol>
                <a:gridCol w="2057400">
                  <a:extLst>
                    <a:ext uri="{9D8B030D-6E8A-4147-A177-3AD203B41FA5}">
                      <a16:colId xmlns:a16="http://schemas.microsoft.com/office/drawing/2014/main" val="3688195925"/>
                    </a:ext>
                  </a:extLst>
                </a:gridCol>
              </a:tblGrid>
              <a:tr h="462280">
                <a:tc>
                  <a:txBody>
                    <a:bodyPr/>
                    <a:lstStyle/>
                    <a:p>
                      <a:r>
                        <a:rPr lang="en-US" sz="2800" b="0" dirty="0"/>
                        <a:t>Project Description</a:t>
                      </a:r>
                    </a:p>
                  </a:txBody>
                  <a:tcPr/>
                </a:tc>
                <a:tc>
                  <a:txBody>
                    <a:bodyPr/>
                    <a:lstStyle/>
                    <a:p>
                      <a:r>
                        <a:rPr lang="en-US" sz="2800" b="0" dirty="0"/>
                        <a:t>50 points</a:t>
                      </a:r>
                    </a:p>
                  </a:txBody>
                  <a:tcPr/>
                </a:tc>
                <a:extLst>
                  <a:ext uri="{0D108BD9-81ED-4DB2-BD59-A6C34878D82A}">
                    <a16:rowId xmlns:a16="http://schemas.microsoft.com/office/drawing/2014/main" val="2372262874"/>
                  </a:ext>
                </a:extLst>
              </a:tr>
              <a:tr h="370840">
                <a:tc>
                  <a:txBody>
                    <a:bodyPr/>
                    <a:lstStyle/>
                    <a:p>
                      <a:r>
                        <a:rPr lang="en-US" sz="2800" dirty="0"/>
                        <a:t>Capacity, Experience, and Timeline</a:t>
                      </a:r>
                    </a:p>
                  </a:txBody>
                  <a:tcPr/>
                </a:tc>
                <a:tc>
                  <a:txBody>
                    <a:bodyPr/>
                    <a:lstStyle/>
                    <a:p>
                      <a:r>
                        <a:rPr lang="en-US" sz="2800" dirty="0"/>
                        <a:t>25 points</a:t>
                      </a:r>
                    </a:p>
                  </a:txBody>
                  <a:tcPr/>
                </a:tc>
                <a:extLst>
                  <a:ext uri="{0D108BD9-81ED-4DB2-BD59-A6C34878D82A}">
                    <a16:rowId xmlns:a16="http://schemas.microsoft.com/office/drawing/2014/main" val="3032622450"/>
                  </a:ext>
                </a:extLst>
              </a:tr>
              <a:tr h="370840">
                <a:tc>
                  <a:txBody>
                    <a:bodyPr/>
                    <a:lstStyle/>
                    <a:p>
                      <a:r>
                        <a:rPr lang="en-US" sz="2800" dirty="0"/>
                        <a:t>Expected Performance Commitments</a:t>
                      </a:r>
                    </a:p>
                  </a:txBody>
                  <a:tcPr/>
                </a:tc>
                <a:tc>
                  <a:txBody>
                    <a:bodyPr/>
                    <a:lstStyle/>
                    <a:p>
                      <a:r>
                        <a:rPr lang="en-US" sz="2800" dirty="0"/>
                        <a:t>15 points</a:t>
                      </a:r>
                    </a:p>
                  </a:txBody>
                  <a:tcPr/>
                </a:tc>
                <a:extLst>
                  <a:ext uri="{0D108BD9-81ED-4DB2-BD59-A6C34878D82A}">
                    <a16:rowId xmlns:a16="http://schemas.microsoft.com/office/drawing/2014/main" val="312240713"/>
                  </a:ext>
                </a:extLst>
              </a:tr>
              <a:tr h="370840">
                <a:tc>
                  <a:txBody>
                    <a:bodyPr/>
                    <a:lstStyle/>
                    <a:p>
                      <a:r>
                        <a:rPr lang="en-US" sz="2800" dirty="0"/>
                        <a:t>Budget and Leveraging</a:t>
                      </a:r>
                    </a:p>
                  </a:txBody>
                  <a:tcPr/>
                </a:tc>
                <a:tc>
                  <a:txBody>
                    <a:bodyPr/>
                    <a:lstStyle/>
                    <a:p>
                      <a:r>
                        <a:rPr lang="en-US" sz="2800" dirty="0"/>
                        <a:t>10 points</a:t>
                      </a:r>
                    </a:p>
                  </a:txBody>
                  <a:tcPr/>
                </a:tc>
                <a:extLst>
                  <a:ext uri="{0D108BD9-81ED-4DB2-BD59-A6C34878D82A}">
                    <a16:rowId xmlns:a16="http://schemas.microsoft.com/office/drawing/2014/main" val="3568488921"/>
                  </a:ext>
                </a:extLst>
              </a:tr>
              <a:tr h="370840">
                <a:tc>
                  <a:txBody>
                    <a:bodyPr/>
                    <a:lstStyle/>
                    <a:p>
                      <a:pPr algn="r"/>
                      <a:r>
                        <a:rPr lang="en-US" sz="2800" dirty="0">
                          <a:solidFill>
                            <a:schemeClr val="tx1"/>
                          </a:solidFill>
                        </a:rPr>
                        <a:t>Total</a:t>
                      </a:r>
                    </a:p>
                  </a:txBody>
                  <a:tcPr/>
                </a:tc>
                <a:tc>
                  <a:txBody>
                    <a:bodyPr/>
                    <a:lstStyle/>
                    <a:p>
                      <a:r>
                        <a:rPr lang="en-US" sz="2800" dirty="0">
                          <a:solidFill>
                            <a:schemeClr val="tx1"/>
                          </a:solidFill>
                        </a:rPr>
                        <a:t>100 points</a:t>
                      </a:r>
                    </a:p>
                  </a:txBody>
                  <a:tcPr/>
                </a:tc>
                <a:extLst>
                  <a:ext uri="{0D108BD9-81ED-4DB2-BD59-A6C34878D82A}">
                    <a16:rowId xmlns:a16="http://schemas.microsoft.com/office/drawing/2014/main" val="3391584224"/>
                  </a:ext>
                </a:extLst>
              </a:tr>
            </a:tbl>
          </a:graphicData>
        </a:graphic>
      </p:graphicFrame>
    </p:spTree>
    <p:extLst>
      <p:ext uri="{BB962C8B-B14F-4D97-AF65-F5344CB8AC3E}">
        <p14:creationId xmlns:p14="http://schemas.microsoft.com/office/powerpoint/2010/main" val="3902031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119199-A02A-4FFC-8DD2-E129B11D213C}"/>
              </a:ext>
            </a:extLst>
          </p:cNvPr>
          <p:cNvSpPr>
            <a:spLocks noGrp="1"/>
          </p:cNvSpPr>
          <p:nvPr>
            <p:ph idx="4294967295"/>
          </p:nvPr>
        </p:nvSpPr>
        <p:spPr>
          <a:xfrm>
            <a:off x="838200" y="1825625"/>
            <a:ext cx="10515600" cy="4087324"/>
          </a:xfrm>
        </p:spPr>
        <p:txBody>
          <a:bodyPr/>
          <a:lstStyle/>
          <a:p>
            <a:pPr marL="461963" indent="-461963"/>
            <a:r>
              <a:rPr lang="en-US" dirty="0"/>
              <a:t>Applications submitted </a:t>
            </a:r>
          </a:p>
          <a:p>
            <a:pPr marL="461963" indent="-461963"/>
            <a:r>
              <a:rPr lang="en-US" dirty="0"/>
              <a:t>Minimum eligibility screening</a:t>
            </a:r>
          </a:p>
          <a:p>
            <a:pPr marL="461963" indent="-461963"/>
            <a:r>
              <a:rPr lang="en-US" dirty="0"/>
              <a:t>Rating committee reviews complete applications</a:t>
            </a:r>
            <a:endParaRPr lang="en-US" sz="1000" dirty="0"/>
          </a:p>
          <a:p>
            <a:pPr marL="461963" indent="-461963"/>
            <a:r>
              <a:rPr lang="en-US" dirty="0"/>
              <a:t>Final recommendations to Human Services Department Director</a:t>
            </a:r>
            <a:endParaRPr lang="en-US" sz="1000" dirty="0"/>
          </a:p>
          <a:p>
            <a:pPr marL="461963" indent="-461963"/>
            <a:r>
              <a:rPr lang="en-US" dirty="0"/>
              <a:t>Agency and public announcement</a:t>
            </a:r>
          </a:p>
          <a:p>
            <a:endParaRPr lang="en-US" dirty="0"/>
          </a:p>
        </p:txBody>
      </p:sp>
      <p:sp>
        <p:nvSpPr>
          <p:cNvPr id="3" name="Title 2">
            <a:extLst>
              <a:ext uri="{FF2B5EF4-FFF2-40B4-BE49-F238E27FC236}">
                <a16:creationId xmlns:a16="http://schemas.microsoft.com/office/drawing/2014/main" id="{3F6B822B-F4B2-4AA1-90DF-7870FEC75730}"/>
              </a:ext>
            </a:extLst>
          </p:cNvPr>
          <p:cNvSpPr>
            <a:spLocks noGrp="1"/>
          </p:cNvSpPr>
          <p:nvPr>
            <p:ph type="title"/>
          </p:nvPr>
        </p:nvSpPr>
        <p:spPr/>
        <p:txBody>
          <a:bodyPr/>
          <a:lstStyle/>
          <a:p>
            <a:r>
              <a:rPr lang="en-US" dirty="0"/>
              <a:t>Review and Rating Summary</a:t>
            </a:r>
          </a:p>
        </p:txBody>
      </p:sp>
    </p:spTree>
    <p:extLst>
      <p:ext uri="{BB962C8B-B14F-4D97-AF65-F5344CB8AC3E}">
        <p14:creationId xmlns:p14="http://schemas.microsoft.com/office/powerpoint/2010/main" val="1481479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BCCF4D-E23D-40BF-854D-0713239ED189}"/>
              </a:ext>
            </a:extLst>
          </p:cNvPr>
          <p:cNvSpPr>
            <a:spLocks noGrp="1"/>
          </p:cNvSpPr>
          <p:nvPr>
            <p:ph idx="4294967295"/>
          </p:nvPr>
        </p:nvSpPr>
        <p:spPr>
          <a:xfrm>
            <a:off x="838200" y="1493115"/>
            <a:ext cx="10515600" cy="4279612"/>
          </a:xfrm>
        </p:spPr>
        <p:txBody>
          <a:bodyPr>
            <a:normAutofit fontScale="55000" lnSpcReduction="20000"/>
          </a:bodyPr>
          <a:lstStyle/>
          <a:p>
            <a:pPr marL="0" indent="0">
              <a:buNone/>
            </a:pPr>
            <a:r>
              <a:rPr lang="en-US" dirty="0"/>
              <a:t>Applicants have the right to protest or appeal certain decisions in the award process</a:t>
            </a:r>
          </a:p>
          <a:p>
            <a:pPr marL="0" indent="0">
              <a:buNone/>
            </a:pPr>
            <a:endParaRPr lang="en-US" sz="1300" dirty="0"/>
          </a:p>
          <a:p>
            <a:pPr>
              <a:buNone/>
            </a:pPr>
            <a:r>
              <a:rPr lang="en-US" dirty="0"/>
              <a:t>Grounds for Appeals:</a:t>
            </a:r>
          </a:p>
          <a:p>
            <a:pPr marL="461963" indent="-461963"/>
            <a:r>
              <a:rPr lang="en-US" dirty="0"/>
              <a:t>Violation of policies outlined in the Funding Process Manual</a:t>
            </a:r>
          </a:p>
          <a:p>
            <a:pPr marL="461963" indent="-461963"/>
            <a:r>
              <a:rPr lang="en-US" dirty="0"/>
              <a:t>Violation of policies or failure to adhere to guidelines or published criteria and/or procedures established in the funding opportunity</a:t>
            </a:r>
          </a:p>
          <a:p>
            <a:pPr marL="0" indent="0">
              <a:buNone/>
            </a:pPr>
            <a:endParaRPr lang="en-US" sz="1500" dirty="0">
              <a:solidFill>
                <a:srgbClr val="FF0000"/>
              </a:solidFill>
            </a:endParaRPr>
          </a:p>
          <a:p>
            <a:pPr>
              <a:buNone/>
            </a:pPr>
            <a:r>
              <a:rPr lang="en-US" dirty="0"/>
              <a:t>Appeals Deadlines:</a:t>
            </a:r>
          </a:p>
          <a:p>
            <a:pPr marL="461963" lvl="0" indent="-461963"/>
            <a:r>
              <a:rPr lang="en-US" dirty="0"/>
              <a:t>Appeals must be received within four (4) business days from the date of written application status (award/denial)</a:t>
            </a:r>
          </a:p>
          <a:p>
            <a:pPr marL="461963" lvl="0" indent="-461963"/>
            <a:r>
              <a:rPr lang="en-US" dirty="0"/>
              <a:t>A written decision by the HSD Director will be made within four (4) business days of the receipt of the appeal. The HSD Director’s decision is final.</a:t>
            </a:r>
          </a:p>
          <a:p>
            <a:pPr marL="0" lvl="0" indent="0">
              <a:buNone/>
            </a:pPr>
            <a:endParaRPr lang="en-US" sz="1500" dirty="0"/>
          </a:p>
          <a:p>
            <a:pPr marL="0" lvl="0" indent="0">
              <a:buNone/>
            </a:pPr>
            <a:r>
              <a:rPr lang="en-US" dirty="0"/>
              <a:t>No contracts resulting from the solicitation will be executed until the appeal process has closed. An appeal may not prevent HSD from issuing an interim contract for services to meet important client needs.</a:t>
            </a:r>
          </a:p>
        </p:txBody>
      </p:sp>
      <p:sp>
        <p:nvSpPr>
          <p:cNvPr id="3" name="Title 2">
            <a:extLst>
              <a:ext uri="{FF2B5EF4-FFF2-40B4-BE49-F238E27FC236}">
                <a16:creationId xmlns:a16="http://schemas.microsoft.com/office/drawing/2014/main" id="{3C03F9C9-4E2A-45B7-A960-4159F9E35DE3}"/>
              </a:ext>
            </a:extLst>
          </p:cNvPr>
          <p:cNvSpPr>
            <a:spLocks noGrp="1"/>
          </p:cNvSpPr>
          <p:nvPr>
            <p:ph type="title"/>
          </p:nvPr>
        </p:nvSpPr>
        <p:spPr/>
        <p:txBody>
          <a:bodyPr/>
          <a:lstStyle/>
          <a:p>
            <a:r>
              <a:rPr lang="en-US" dirty="0"/>
              <a:t>Appeal Process</a:t>
            </a:r>
          </a:p>
        </p:txBody>
      </p:sp>
    </p:spTree>
    <p:extLst>
      <p:ext uri="{BB962C8B-B14F-4D97-AF65-F5344CB8AC3E}">
        <p14:creationId xmlns:p14="http://schemas.microsoft.com/office/powerpoint/2010/main" val="2454645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2F5063-D733-4871-9F6C-7C401F8F9176}"/>
              </a:ext>
            </a:extLst>
          </p:cNvPr>
          <p:cNvSpPr>
            <a:spLocks noGrp="1"/>
          </p:cNvSpPr>
          <p:nvPr>
            <p:ph idx="4294967295"/>
          </p:nvPr>
        </p:nvSpPr>
        <p:spPr>
          <a:xfrm>
            <a:off x="838200" y="1825625"/>
            <a:ext cx="10515600" cy="4087324"/>
          </a:xfrm>
        </p:spPr>
        <p:txBody>
          <a:bodyPr>
            <a:normAutofit/>
          </a:bodyPr>
          <a:lstStyle/>
          <a:p>
            <a:pPr marL="461963" indent="-461963">
              <a:lnSpc>
                <a:spcPct val="80000"/>
              </a:lnSpc>
            </a:pPr>
            <a:r>
              <a:rPr lang="en-US" dirty="0"/>
              <a:t>Follow the required format defined in the Guidelines</a:t>
            </a:r>
          </a:p>
          <a:p>
            <a:pPr marL="0" indent="0">
              <a:lnSpc>
                <a:spcPct val="80000"/>
              </a:lnSpc>
              <a:buNone/>
            </a:pPr>
            <a:endParaRPr lang="en-US" sz="1100" dirty="0"/>
          </a:p>
          <a:p>
            <a:pPr marL="461963" indent="-461963">
              <a:lnSpc>
                <a:spcPct val="80000"/>
              </a:lnSpc>
            </a:pPr>
            <a:r>
              <a:rPr lang="en-US" dirty="0"/>
              <a:t>Be specific, detailed, and concise</a:t>
            </a:r>
          </a:p>
          <a:p>
            <a:pPr marL="461963" indent="-461963">
              <a:lnSpc>
                <a:spcPct val="80000"/>
              </a:lnSpc>
            </a:pPr>
            <a:endParaRPr lang="en-US" sz="1100" dirty="0"/>
          </a:p>
          <a:p>
            <a:pPr marL="461963" indent="-461963">
              <a:lnSpc>
                <a:spcPct val="80000"/>
              </a:lnSpc>
            </a:pPr>
            <a:r>
              <a:rPr lang="en-US" dirty="0"/>
              <a:t>Answer all questions and in the context of your proposed project</a:t>
            </a:r>
          </a:p>
          <a:p>
            <a:pPr marL="0" indent="0">
              <a:lnSpc>
                <a:spcPct val="80000"/>
              </a:lnSpc>
              <a:buNone/>
            </a:pPr>
            <a:endParaRPr lang="en-US" sz="1000" dirty="0"/>
          </a:p>
          <a:p>
            <a:pPr marL="461963" indent="-461963">
              <a:lnSpc>
                <a:spcPct val="80000"/>
              </a:lnSpc>
            </a:pPr>
            <a:r>
              <a:rPr lang="en-US" dirty="0"/>
              <a:t>Submit an accurate budget; double check your numbers </a:t>
            </a:r>
          </a:p>
          <a:p>
            <a:pPr marL="0" indent="0">
              <a:lnSpc>
                <a:spcPct val="80000"/>
              </a:lnSpc>
              <a:buNone/>
            </a:pPr>
            <a:endParaRPr lang="en-US" sz="1000" dirty="0"/>
          </a:p>
          <a:p>
            <a:pPr marL="461963" indent="-461963">
              <a:lnSpc>
                <a:spcPct val="80000"/>
              </a:lnSpc>
            </a:pPr>
            <a:r>
              <a:rPr lang="en-US" dirty="0"/>
              <a:t>Have someone else read your application before submitting</a:t>
            </a:r>
          </a:p>
          <a:p>
            <a:endParaRPr lang="en-US" dirty="0"/>
          </a:p>
        </p:txBody>
      </p:sp>
      <p:sp>
        <p:nvSpPr>
          <p:cNvPr id="3" name="Title 2">
            <a:extLst>
              <a:ext uri="{FF2B5EF4-FFF2-40B4-BE49-F238E27FC236}">
                <a16:creationId xmlns:a16="http://schemas.microsoft.com/office/drawing/2014/main" id="{7D911932-9273-42F3-8775-59F4FC95DFBC}"/>
              </a:ext>
            </a:extLst>
          </p:cNvPr>
          <p:cNvSpPr>
            <a:spLocks noGrp="1"/>
          </p:cNvSpPr>
          <p:nvPr>
            <p:ph type="title"/>
          </p:nvPr>
        </p:nvSpPr>
        <p:spPr/>
        <p:txBody>
          <a:bodyPr/>
          <a:lstStyle/>
          <a:p>
            <a:r>
              <a:rPr lang="en-US" dirty="0"/>
              <a:t>Tips</a:t>
            </a:r>
          </a:p>
        </p:txBody>
      </p:sp>
    </p:spTree>
    <p:extLst>
      <p:ext uri="{BB962C8B-B14F-4D97-AF65-F5344CB8AC3E}">
        <p14:creationId xmlns:p14="http://schemas.microsoft.com/office/powerpoint/2010/main" val="185178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E575FE-2D13-4E79-A928-E79656E672FD}"/>
              </a:ext>
            </a:extLst>
          </p:cNvPr>
          <p:cNvSpPr>
            <a:spLocks noGrp="1"/>
          </p:cNvSpPr>
          <p:nvPr>
            <p:ph idx="4294967295"/>
          </p:nvPr>
        </p:nvSpPr>
        <p:spPr>
          <a:xfrm>
            <a:off x="838200" y="1825625"/>
            <a:ext cx="10515600" cy="4087324"/>
          </a:xfrm>
        </p:spPr>
        <p:txBody>
          <a:bodyPr>
            <a:normAutofit fontScale="92500" lnSpcReduction="20000"/>
          </a:bodyPr>
          <a:lstStyle/>
          <a:p>
            <a:pPr marL="461963" indent="-461963"/>
            <a:r>
              <a:rPr lang="en-US" dirty="0"/>
              <a:t>Don’t go over the page limit</a:t>
            </a:r>
          </a:p>
          <a:p>
            <a:pPr marL="0" indent="0">
              <a:buNone/>
            </a:pPr>
            <a:endParaRPr lang="en-US" sz="1200" dirty="0"/>
          </a:p>
          <a:p>
            <a:pPr marL="461963" indent="-461963"/>
            <a:r>
              <a:rPr lang="en-US" dirty="0"/>
              <a:t>Use the application submission checklist</a:t>
            </a:r>
          </a:p>
          <a:p>
            <a:pPr marL="0" indent="0">
              <a:buNone/>
            </a:pPr>
            <a:endParaRPr lang="en-US" sz="1100" dirty="0"/>
          </a:p>
          <a:p>
            <a:pPr marL="461963" indent="-461963"/>
            <a:r>
              <a:rPr lang="en-US" dirty="0"/>
              <a:t>Start early</a:t>
            </a:r>
          </a:p>
          <a:p>
            <a:pPr marL="0" indent="0">
              <a:buNone/>
            </a:pPr>
            <a:endParaRPr lang="en-US" sz="1100" dirty="0"/>
          </a:p>
          <a:p>
            <a:pPr marL="461963" indent="-461963"/>
            <a:r>
              <a:rPr lang="en-US" dirty="0"/>
              <a:t>Review the Online Submission Assistance Page for helpful information: </a:t>
            </a:r>
            <a:r>
              <a:rPr lang="en-US" sz="2800" u="sng" dirty="0">
                <a:hlinkClick r:id="rId3"/>
              </a:rPr>
              <a:t>http://web6.seattle.gov/hsd/rfi/help.aspx</a:t>
            </a:r>
            <a:r>
              <a:rPr lang="en-US" sz="2800" dirty="0"/>
              <a:t> </a:t>
            </a:r>
          </a:p>
          <a:p>
            <a:pPr marL="0" indent="0">
              <a:buNone/>
            </a:pPr>
            <a:endParaRPr lang="en-US" sz="1100" dirty="0"/>
          </a:p>
          <a:p>
            <a:pPr marL="461963" indent="-461963"/>
            <a:r>
              <a:rPr lang="en-US" b="1" i="1" dirty="0"/>
              <a:t>E-mail questions by the Q&amp;A deadline Tuesday, May 22, </a:t>
            </a:r>
          </a:p>
          <a:p>
            <a:pPr marL="0" indent="0">
              <a:buNone/>
            </a:pPr>
            <a:r>
              <a:rPr lang="en-US" b="1" i="1" dirty="0"/>
              <a:t>     12 p.m. noon to: </a:t>
            </a:r>
            <a:r>
              <a:rPr lang="en-US" b="1" i="1" u="sng" dirty="0"/>
              <a:t>deborah.kuznitz@seattle.gov</a:t>
            </a:r>
            <a:endParaRPr lang="en-US" u="sng" dirty="0"/>
          </a:p>
          <a:p>
            <a:endParaRPr lang="en-US" dirty="0"/>
          </a:p>
        </p:txBody>
      </p:sp>
      <p:sp>
        <p:nvSpPr>
          <p:cNvPr id="3" name="Title 2">
            <a:extLst>
              <a:ext uri="{FF2B5EF4-FFF2-40B4-BE49-F238E27FC236}">
                <a16:creationId xmlns:a16="http://schemas.microsoft.com/office/drawing/2014/main" id="{71A11E76-0606-4EE0-A99F-8B3049A038ED}"/>
              </a:ext>
            </a:extLst>
          </p:cNvPr>
          <p:cNvSpPr>
            <a:spLocks noGrp="1"/>
          </p:cNvSpPr>
          <p:nvPr>
            <p:ph type="title"/>
          </p:nvPr>
        </p:nvSpPr>
        <p:spPr/>
        <p:txBody>
          <a:bodyPr/>
          <a:lstStyle/>
          <a:p>
            <a:r>
              <a:rPr lang="en-US" dirty="0"/>
              <a:t>Tips (continued)</a:t>
            </a:r>
          </a:p>
        </p:txBody>
      </p:sp>
    </p:spTree>
    <p:extLst>
      <p:ext uri="{BB962C8B-B14F-4D97-AF65-F5344CB8AC3E}">
        <p14:creationId xmlns:p14="http://schemas.microsoft.com/office/powerpoint/2010/main" val="3630446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07D96D-B8F7-484E-8DA9-9C867217D1B8}"/>
              </a:ext>
            </a:extLst>
          </p:cNvPr>
          <p:cNvSpPr>
            <a:spLocks noGrp="1"/>
          </p:cNvSpPr>
          <p:nvPr>
            <p:ph idx="4294967295"/>
          </p:nvPr>
        </p:nvSpPr>
        <p:spPr>
          <a:xfrm>
            <a:off x="838200" y="1385338"/>
            <a:ext cx="10515600" cy="4087324"/>
          </a:xfrm>
        </p:spPr>
        <p:txBody>
          <a:bodyPr>
            <a:normAutofit fontScale="85000" lnSpcReduction="20000"/>
          </a:bodyPr>
          <a:lstStyle/>
          <a:p>
            <a:pPr marL="0" indent="0">
              <a:lnSpc>
                <a:spcPct val="110000"/>
              </a:lnSpc>
              <a:spcBef>
                <a:spcPts val="0"/>
              </a:spcBef>
              <a:buNone/>
            </a:pPr>
            <a:r>
              <a:rPr lang="en-US" b="1" dirty="0"/>
              <a:t>Help Session 1</a:t>
            </a:r>
          </a:p>
          <a:p>
            <a:pPr marL="461963" indent="-461963">
              <a:lnSpc>
                <a:spcPct val="110000"/>
              </a:lnSpc>
              <a:spcBef>
                <a:spcPts val="0"/>
              </a:spcBef>
            </a:pPr>
            <a:r>
              <a:rPr lang="en-US" dirty="0"/>
              <a:t>Monday, May 14th, 4:00 pm – 7:00 pm</a:t>
            </a:r>
          </a:p>
          <a:p>
            <a:pPr marL="0" indent="0">
              <a:lnSpc>
                <a:spcPct val="110000"/>
              </a:lnSpc>
              <a:spcBef>
                <a:spcPts val="0"/>
              </a:spcBef>
              <a:buNone/>
            </a:pPr>
            <a:endParaRPr lang="en-US" sz="1100" dirty="0"/>
          </a:p>
          <a:p>
            <a:pPr marL="461963" indent="-461963"/>
            <a:r>
              <a:rPr lang="en-US" dirty="0"/>
              <a:t>Rainier Beach Community Center, Art Room, 8824 Rainier Avenue S., Seattle</a:t>
            </a:r>
          </a:p>
          <a:p>
            <a:pPr marL="0" indent="0">
              <a:buNone/>
            </a:pPr>
            <a:endParaRPr lang="en-US" sz="1100" dirty="0"/>
          </a:p>
          <a:p>
            <a:pPr marL="461963" indent="-461963"/>
            <a:r>
              <a:rPr lang="en-US" dirty="0"/>
              <a:t>Led by Non-Profit Assistance Center (NAC)</a:t>
            </a:r>
          </a:p>
          <a:p>
            <a:pPr marL="0" indent="0">
              <a:buNone/>
            </a:pPr>
            <a:endParaRPr lang="en-US" sz="1100" dirty="0"/>
          </a:p>
          <a:p>
            <a:pPr marL="461963" indent="-461963"/>
            <a:r>
              <a:rPr lang="en-US" dirty="0"/>
              <a:t>Sign up when you arrive for individual help session, first-come, first-served</a:t>
            </a:r>
          </a:p>
          <a:p>
            <a:pPr marL="0" indent="0">
              <a:buNone/>
            </a:pPr>
            <a:endParaRPr lang="en-US" sz="1200" dirty="0"/>
          </a:p>
          <a:p>
            <a:pPr marL="461963" indent="-461963"/>
            <a:r>
              <a:rPr lang="en-US" dirty="0"/>
              <a:t>Overview of Application, Writing Tips, Answer Questions</a:t>
            </a:r>
          </a:p>
          <a:p>
            <a:endParaRPr lang="en-US" dirty="0"/>
          </a:p>
        </p:txBody>
      </p:sp>
      <p:sp>
        <p:nvSpPr>
          <p:cNvPr id="3" name="Title 2">
            <a:extLst>
              <a:ext uri="{FF2B5EF4-FFF2-40B4-BE49-F238E27FC236}">
                <a16:creationId xmlns:a16="http://schemas.microsoft.com/office/drawing/2014/main" id="{43732711-C597-443D-82EB-4EDD68184300}"/>
              </a:ext>
            </a:extLst>
          </p:cNvPr>
          <p:cNvSpPr>
            <a:spLocks noGrp="1"/>
          </p:cNvSpPr>
          <p:nvPr>
            <p:ph type="title"/>
          </p:nvPr>
        </p:nvSpPr>
        <p:spPr>
          <a:xfrm>
            <a:off x="838200" y="152689"/>
            <a:ext cx="10515600" cy="1325563"/>
          </a:xfrm>
        </p:spPr>
        <p:txBody>
          <a:bodyPr/>
          <a:lstStyle/>
          <a:p>
            <a:r>
              <a:rPr lang="en-US" dirty="0"/>
              <a:t>Help Sessions</a:t>
            </a:r>
          </a:p>
        </p:txBody>
      </p:sp>
    </p:spTree>
    <p:extLst>
      <p:ext uri="{BB962C8B-B14F-4D97-AF65-F5344CB8AC3E}">
        <p14:creationId xmlns:p14="http://schemas.microsoft.com/office/powerpoint/2010/main" val="1296268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363BEF-777F-46FC-AC0E-78D134BD5EF8}"/>
              </a:ext>
            </a:extLst>
          </p:cNvPr>
          <p:cNvSpPr>
            <a:spLocks noGrp="1"/>
          </p:cNvSpPr>
          <p:nvPr>
            <p:ph idx="4294967295"/>
          </p:nvPr>
        </p:nvSpPr>
        <p:spPr>
          <a:xfrm>
            <a:off x="838200" y="1493116"/>
            <a:ext cx="10515600" cy="4242666"/>
          </a:xfrm>
        </p:spPr>
        <p:txBody>
          <a:bodyPr>
            <a:normAutofit/>
          </a:bodyPr>
          <a:lstStyle/>
          <a:p>
            <a:pPr marL="0" indent="0">
              <a:buNone/>
            </a:pPr>
            <a:r>
              <a:rPr lang="en-US" sz="2400" b="1" dirty="0"/>
              <a:t>Help Session 2</a:t>
            </a:r>
          </a:p>
          <a:p>
            <a:pPr marL="461963" indent="-461963"/>
            <a:r>
              <a:rPr lang="en-US" sz="2000" dirty="0"/>
              <a:t>Thursday, May 17</a:t>
            </a:r>
            <a:r>
              <a:rPr lang="en-US" sz="2000" baseline="30000" dirty="0"/>
              <a:t>th</a:t>
            </a:r>
            <a:r>
              <a:rPr lang="en-US" sz="2000" dirty="0"/>
              <a:t>, 2:00 p.m. – 6:00 pm</a:t>
            </a:r>
          </a:p>
          <a:p>
            <a:pPr marL="461963" indent="-461963"/>
            <a:r>
              <a:rPr lang="en-US" sz="2000" dirty="0"/>
              <a:t>Douglass-Truth Branch, Seattle Public Library, 2300 E. Yesler Way</a:t>
            </a:r>
          </a:p>
          <a:p>
            <a:pPr marL="461963" indent="-461963"/>
            <a:r>
              <a:rPr lang="en-US" sz="2000" dirty="0"/>
              <a:t>Contact: (206) 615-0744 to make an appointment</a:t>
            </a:r>
          </a:p>
          <a:p>
            <a:pPr marL="461963" indent="-461963"/>
            <a:r>
              <a:rPr lang="en-US" sz="2000" dirty="0"/>
              <a:t>Appointments are for 30 minutes, 1 appointment per organization</a:t>
            </a:r>
          </a:p>
          <a:p>
            <a:pPr marL="461963" indent="-461963"/>
            <a:r>
              <a:rPr lang="en-US" sz="2000" dirty="0"/>
              <a:t>Help sessions are optional, but you must make an appointment</a:t>
            </a:r>
          </a:p>
          <a:p>
            <a:pPr marL="461963" indent="-461963"/>
            <a:r>
              <a:rPr lang="en-US" sz="2000" dirty="0"/>
              <a:t>Topics HSD can cover in the Help Sessions:</a:t>
            </a:r>
          </a:p>
          <a:p>
            <a:pPr lvl="1">
              <a:buFont typeface="Courier New" panose="02070309020205020404" pitchFamily="49" charset="0"/>
              <a:buChar char="o"/>
            </a:pPr>
            <a:r>
              <a:rPr lang="en-US" sz="2000" dirty="0"/>
              <a:t>Review budget forms</a:t>
            </a:r>
          </a:p>
          <a:p>
            <a:pPr lvl="1">
              <a:buFont typeface="Courier New" panose="02070309020205020404" pitchFamily="49" charset="0"/>
              <a:buChar char="o"/>
            </a:pPr>
            <a:r>
              <a:rPr lang="en-US" sz="2000" dirty="0"/>
              <a:t>Clarify allowable expenses</a:t>
            </a:r>
          </a:p>
          <a:p>
            <a:pPr lvl="1">
              <a:buFont typeface="Courier New" panose="02070309020205020404" pitchFamily="49" charset="0"/>
              <a:buChar char="o"/>
            </a:pPr>
            <a:r>
              <a:rPr lang="en-US" sz="2000" dirty="0"/>
              <a:t>Review online application system</a:t>
            </a:r>
          </a:p>
          <a:p>
            <a:pPr lvl="1">
              <a:buFont typeface="Courier New" panose="02070309020205020404" pitchFamily="49" charset="0"/>
              <a:buChar char="o"/>
            </a:pPr>
            <a:r>
              <a:rPr lang="en-US" sz="2000" dirty="0"/>
              <a:t>Clarify which documents are needed</a:t>
            </a:r>
          </a:p>
        </p:txBody>
      </p:sp>
      <p:sp>
        <p:nvSpPr>
          <p:cNvPr id="3" name="Title 2">
            <a:extLst>
              <a:ext uri="{FF2B5EF4-FFF2-40B4-BE49-F238E27FC236}">
                <a16:creationId xmlns:a16="http://schemas.microsoft.com/office/drawing/2014/main" id="{8D6562F6-3443-4B39-9F7C-FE746BF5331D}"/>
              </a:ext>
            </a:extLst>
          </p:cNvPr>
          <p:cNvSpPr>
            <a:spLocks noGrp="1"/>
          </p:cNvSpPr>
          <p:nvPr>
            <p:ph type="title"/>
          </p:nvPr>
        </p:nvSpPr>
        <p:spPr>
          <a:xfrm>
            <a:off x="838200" y="282269"/>
            <a:ext cx="10515600" cy="1325563"/>
          </a:xfrm>
        </p:spPr>
        <p:txBody>
          <a:bodyPr/>
          <a:lstStyle/>
          <a:p>
            <a:r>
              <a:rPr lang="en-US" dirty="0"/>
              <a:t>Help Sessions</a:t>
            </a:r>
          </a:p>
        </p:txBody>
      </p:sp>
    </p:spTree>
    <p:extLst>
      <p:ext uri="{BB962C8B-B14F-4D97-AF65-F5344CB8AC3E}">
        <p14:creationId xmlns:p14="http://schemas.microsoft.com/office/powerpoint/2010/main" val="2891660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6E717F-CB3A-4925-9D32-7635BC041CEB}"/>
              </a:ext>
            </a:extLst>
          </p:cNvPr>
          <p:cNvSpPr>
            <a:spLocks noGrp="1"/>
          </p:cNvSpPr>
          <p:nvPr>
            <p:ph idx="4294967295"/>
          </p:nvPr>
        </p:nvSpPr>
        <p:spPr>
          <a:xfrm>
            <a:off x="838200" y="1825625"/>
            <a:ext cx="10515600" cy="4087324"/>
          </a:xfrm>
        </p:spPr>
        <p:txBody>
          <a:bodyPr>
            <a:normAutofit fontScale="92500" lnSpcReduction="20000"/>
          </a:bodyPr>
          <a:lstStyle/>
          <a:p>
            <a:pPr marL="461963" indent="-461963"/>
            <a:r>
              <a:rPr lang="en-US" dirty="0"/>
              <a:t>Questions &amp; Answers posted on RFP website</a:t>
            </a:r>
            <a:br>
              <a:rPr lang="en-US" dirty="0"/>
            </a:br>
            <a:endParaRPr lang="en-US" dirty="0"/>
          </a:p>
          <a:p>
            <a:pPr marL="461963" indent="-461963"/>
            <a:r>
              <a:rPr lang="en-US" dirty="0"/>
              <a:t>Only written answers are official</a:t>
            </a:r>
            <a:br>
              <a:rPr lang="en-US" dirty="0"/>
            </a:br>
            <a:endParaRPr lang="en-US" dirty="0"/>
          </a:p>
          <a:p>
            <a:pPr marL="461963" indent="-461963"/>
            <a:r>
              <a:rPr lang="en-US" dirty="0"/>
              <a:t>Contact Deborah Kuznitz at </a:t>
            </a:r>
            <a:r>
              <a:rPr lang="en-US" dirty="0">
                <a:hlinkClick r:id="rId3"/>
              </a:rPr>
              <a:t>Deborah.Kuznitz@seattle.gov</a:t>
            </a:r>
            <a:r>
              <a:rPr lang="en-US" dirty="0"/>
              <a:t> with questions prior to May 22 at 12 p.m. (noon)  </a:t>
            </a:r>
            <a:br>
              <a:rPr lang="en-US" dirty="0">
                <a:solidFill>
                  <a:srgbClr val="FF0000"/>
                </a:solidFill>
              </a:rPr>
            </a:br>
            <a:endParaRPr lang="en-US" dirty="0">
              <a:solidFill>
                <a:srgbClr val="FF0000"/>
              </a:solidFill>
            </a:endParaRPr>
          </a:p>
          <a:p>
            <a:pPr marL="461963" indent="-461963"/>
            <a:r>
              <a:rPr lang="en-US" dirty="0"/>
              <a:t>Any issues and/or questions about the online submission system, contact Susan McCallister, Funding Process Advisor, at (206) 233-0014 or </a:t>
            </a:r>
            <a:r>
              <a:rPr lang="en-US" u="sng" dirty="0">
                <a:hlinkClick r:id="rId4"/>
              </a:rPr>
              <a:t>susan.mccallister@seattle.gov</a:t>
            </a:r>
            <a:r>
              <a:rPr lang="en-US" dirty="0"/>
              <a:t> </a:t>
            </a:r>
          </a:p>
          <a:p>
            <a:endParaRPr lang="en-US" dirty="0"/>
          </a:p>
        </p:txBody>
      </p:sp>
      <p:sp>
        <p:nvSpPr>
          <p:cNvPr id="3" name="Title 2">
            <a:extLst>
              <a:ext uri="{FF2B5EF4-FFF2-40B4-BE49-F238E27FC236}">
                <a16:creationId xmlns:a16="http://schemas.microsoft.com/office/drawing/2014/main" id="{585BDCC7-B45F-44A7-93AB-4C588AD1CF01}"/>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92317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a:xfrm>
            <a:off x="838200" y="365125"/>
            <a:ext cx="10515600" cy="1325563"/>
          </a:xfrm>
        </p:spPr>
        <p:txBody>
          <a:bodyPr/>
          <a:lstStyle/>
          <a:p>
            <a:r>
              <a:rPr lang="en-US" dirty="0"/>
              <a:t>Session Agenda</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4294967295"/>
          </p:nvPr>
        </p:nvSpPr>
        <p:spPr>
          <a:xfrm>
            <a:off x="838200" y="1528461"/>
            <a:ext cx="4711810" cy="4087324"/>
          </a:xfrm>
        </p:spPr>
        <p:txBody>
          <a:bodyPr>
            <a:normAutofit fontScale="77500" lnSpcReduction="20000"/>
          </a:bodyPr>
          <a:lstStyle/>
          <a:p>
            <a:pPr marL="457200" indent="-457200"/>
            <a:r>
              <a:rPr lang="en-US" dirty="0"/>
              <a:t>Introduction</a:t>
            </a:r>
          </a:p>
          <a:p>
            <a:pPr marL="457200" indent="-457200"/>
            <a:r>
              <a:rPr lang="en-US" dirty="0"/>
              <a:t>Timeline</a:t>
            </a:r>
          </a:p>
          <a:p>
            <a:pPr marL="457200" indent="-457200"/>
            <a:r>
              <a:rPr lang="en-US" dirty="0"/>
              <a:t>Eligibility and Populations </a:t>
            </a:r>
          </a:p>
          <a:p>
            <a:pPr marL="457200" indent="-457200"/>
            <a:r>
              <a:rPr lang="en-US" dirty="0"/>
              <a:t>Staff/Volunteers</a:t>
            </a:r>
          </a:p>
          <a:p>
            <a:pPr marL="457200" indent="-457200"/>
            <a:r>
              <a:rPr lang="en-US" dirty="0"/>
              <a:t>Submission Instructions</a:t>
            </a:r>
          </a:p>
          <a:p>
            <a:pPr marL="457200" indent="-457200"/>
            <a:r>
              <a:rPr lang="en-US" dirty="0"/>
              <a:t>Review and Rating Process</a:t>
            </a:r>
          </a:p>
          <a:p>
            <a:pPr marL="457200" indent="-457200"/>
            <a:r>
              <a:rPr lang="en-US" dirty="0"/>
              <a:t>Tips</a:t>
            </a:r>
          </a:p>
          <a:p>
            <a:pPr marL="457200" indent="-457200"/>
            <a:r>
              <a:rPr lang="en-US" dirty="0"/>
              <a:t>Appeal Process</a:t>
            </a:r>
          </a:p>
          <a:p>
            <a:pPr marL="457200" indent="-457200"/>
            <a:r>
              <a:rPr lang="en-US" dirty="0"/>
              <a:t>Help Sessions</a:t>
            </a:r>
          </a:p>
          <a:p>
            <a:pPr marL="457200" indent="-457200"/>
            <a:r>
              <a:rPr lang="en-US" dirty="0"/>
              <a:t>Question &amp; Answer</a:t>
            </a:r>
          </a:p>
          <a:p>
            <a:endParaRPr lang="en-US" dirty="0"/>
          </a:p>
        </p:txBody>
      </p:sp>
    </p:spTree>
    <p:extLst>
      <p:ext uri="{BB962C8B-B14F-4D97-AF65-F5344CB8AC3E}">
        <p14:creationId xmlns:p14="http://schemas.microsoft.com/office/powerpoint/2010/main" val="3877322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1FF3B-4B9C-409C-9E4A-8C1086FBF612}"/>
              </a:ext>
            </a:extLst>
          </p:cNvPr>
          <p:cNvSpPr>
            <a:spLocks noGrp="1"/>
          </p:cNvSpPr>
          <p:nvPr>
            <p:ph type="title"/>
          </p:nvPr>
        </p:nvSpPr>
        <p:spPr>
          <a:xfrm>
            <a:off x="838200" y="365125"/>
            <a:ext cx="10515600" cy="1325563"/>
          </a:xfrm>
        </p:spPr>
        <p:txBody>
          <a:bodyPr/>
          <a:lstStyle/>
          <a:p>
            <a:r>
              <a:rPr lang="en-US" dirty="0"/>
              <a:t>Introduction</a:t>
            </a:r>
          </a:p>
        </p:txBody>
      </p:sp>
      <p:sp>
        <p:nvSpPr>
          <p:cNvPr id="3" name="Content Placeholder 2">
            <a:extLst>
              <a:ext uri="{FF2B5EF4-FFF2-40B4-BE49-F238E27FC236}">
                <a16:creationId xmlns:a16="http://schemas.microsoft.com/office/drawing/2014/main" id="{EDC3F349-862D-455F-8BF8-497EE2CB6FF5}"/>
              </a:ext>
            </a:extLst>
          </p:cNvPr>
          <p:cNvSpPr>
            <a:spLocks noGrp="1"/>
          </p:cNvSpPr>
          <p:nvPr>
            <p:ph idx="4294967295"/>
          </p:nvPr>
        </p:nvSpPr>
        <p:spPr>
          <a:xfrm>
            <a:off x="838200" y="1825625"/>
            <a:ext cx="10515600" cy="4087324"/>
          </a:xfrm>
        </p:spPr>
        <p:txBody>
          <a:bodyPr>
            <a:normAutofit fontScale="92500" lnSpcReduction="20000"/>
          </a:bodyPr>
          <a:lstStyle/>
          <a:p>
            <a:pPr marL="457200" indent="-457200"/>
            <a:r>
              <a:rPr lang="en-US" sz="2400" dirty="0"/>
              <a:t>This Request For Proposal (RFP) is an open and competitive funding process. </a:t>
            </a:r>
          </a:p>
          <a:p>
            <a:pPr marL="457200" indent="-457200"/>
            <a:endParaRPr lang="en-US" sz="900" dirty="0"/>
          </a:p>
          <a:p>
            <a:pPr marL="457200" indent="-457200"/>
            <a:r>
              <a:rPr lang="en-US" sz="2400" dirty="0"/>
              <a:t>Approximately $280,000 is available through the Youth and Family Empowerment (YFE) Opportunity Fund. Maximum requests are $20,000; Fund 10-14 projects.</a:t>
            </a:r>
          </a:p>
          <a:p>
            <a:pPr marL="457200" indent="-457200"/>
            <a:endParaRPr lang="en-US" sz="900" dirty="0"/>
          </a:p>
          <a:p>
            <a:pPr marL="457200" indent="-457200"/>
            <a:r>
              <a:rPr lang="en-US" sz="2400" dirty="0"/>
              <a:t>Funding awards will be made for the period of August 1, 2018-December 31, 2018. </a:t>
            </a:r>
          </a:p>
          <a:p>
            <a:pPr marL="457200" indent="-457200"/>
            <a:endParaRPr lang="en-US" sz="900" dirty="0"/>
          </a:p>
          <a:p>
            <a:pPr marL="457200" indent="-457200"/>
            <a:r>
              <a:rPr lang="en-US" sz="2400" dirty="0"/>
              <a:t>Projects focus on education, employment, safety, health, and positive connections.</a:t>
            </a:r>
          </a:p>
          <a:p>
            <a:pPr marL="457200" indent="-457200"/>
            <a:endParaRPr lang="en-US" sz="900" dirty="0"/>
          </a:p>
          <a:p>
            <a:pPr marL="457200" indent="-457200"/>
            <a:r>
              <a:rPr lang="en-US" sz="2400" dirty="0"/>
              <a:t>Projects for Seattle youth and young adults of color from the ages of 12 through 24. Preference on focus population: </a:t>
            </a:r>
          </a:p>
          <a:p>
            <a:pPr marL="1485900" lvl="3" indent="-457200"/>
            <a:r>
              <a:rPr lang="en-US" dirty="0"/>
              <a:t>American Indian/Alaskan Native or Black/African American</a:t>
            </a:r>
          </a:p>
          <a:p>
            <a:pPr marL="1485900" lvl="3" indent="-457200"/>
            <a:r>
              <a:rPr lang="en-US" dirty="0"/>
              <a:t>Youth and young adults who are not currently enrolled or attending school, and are not working</a:t>
            </a:r>
          </a:p>
          <a:p>
            <a:endParaRPr lang="en-US" dirty="0"/>
          </a:p>
        </p:txBody>
      </p:sp>
    </p:spTree>
    <p:extLst>
      <p:ext uri="{BB962C8B-B14F-4D97-AF65-F5344CB8AC3E}">
        <p14:creationId xmlns:p14="http://schemas.microsoft.com/office/powerpoint/2010/main" val="288287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1592-4335-40AB-8A54-D4D1D024F9CB}"/>
              </a:ext>
            </a:extLst>
          </p:cNvPr>
          <p:cNvSpPr>
            <a:spLocks noGrp="1"/>
          </p:cNvSpPr>
          <p:nvPr>
            <p:ph type="title"/>
          </p:nvPr>
        </p:nvSpPr>
        <p:spPr>
          <a:xfrm>
            <a:off x="838200" y="365125"/>
            <a:ext cx="10515600" cy="1325563"/>
          </a:xfrm>
        </p:spPr>
        <p:txBody>
          <a:bodyPr/>
          <a:lstStyle/>
          <a:p>
            <a:r>
              <a:rPr lang="en-US" dirty="0"/>
              <a:t>Timeline</a:t>
            </a:r>
          </a:p>
        </p:txBody>
      </p:sp>
      <p:sp>
        <p:nvSpPr>
          <p:cNvPr id="3" name="Content Placeholder 2">
            <a:extLst>
              <a:ext uri="{FF2B5EF4-FFF2-40B4-BE49-F238E27FC236}">
                <a16:creationId xmlns:a16="http://schemas.microsoft.com/office/drawing/2014/main" id="{2864213D-0E63-4F6B-8F8C-BC4A8C7DF819}"/>
              </a:ext>
            </a:extLst>
          </p:cNvPr>
          <p:cNvSpPr>
            <a:spLocks noGrp="1"/>
          </p:cNvSpPr>
          <p:nvPr>
            <p:ph idx="4294967295"/>
          </p:nvPr>
        </p:nvSpPr>
        <p:spPr>
          <a:xfrm>
            <a:off x="838200" y="1825625"/>
            <a:ext cx="10515600" cy="4087324"/>
          </a:xfrm>
        </p:spPr>
        <p:txBody>
          <a:bodyPr>
            <a:normAutofit fontScale="25000" lnSpcReduction="20000"/>
          </a:bodyPr>
          <a:lstStyle/>
          <a:p>
            <a:pPr marL="461963" indent="-461963"/>
            <a:r>
              <a:rPr lang="en-US" sz="8800" dirty="0"/>
              <a:t>Funding Announcement:  		April 30</a:t>
            </a:r>
          </a:p>
          <a:p>
            <a:pPr marL="461963" indent="-461963">
              <a:lnSpc>
                <a:spcPct val="120000"/>
              </a:lnSpc>
            </a:pPr>
            <a:r>
              <a:rPr lang="en-US" sz="8800" dirty="0"/>
              <a:t>Information Session:		May 8, 5:30 p.m. – 7:30 p.m.</a:t>
            </a:r>
          </a:p>
          <a:p>
            <a:pPr marL="461963" indent="-461963">
              <a:lnSpc>
                <a:spcPct val="120000"/>
              </a:lnSpc>
            </a:pPr>
            <a:r>
              <a:rPr lang="en-US" sz="8800" dirty="0"/>
              <a:t>Help Sessions: 			1) May 14, 4:00 p.m.- 7:00 p.m. 	</a:t>
            </a:r>
          </a:p>
          <a:p>
            <a:pPr marL="342900" lvl="1" indent="0">
              <a:lnSpc>
                <a:spcPct val="120000"/>
              </a:lnSpc>
              <a:spcBef>
                <a:spcPts val="0"/>
              </a:spcBef>
              <a:buNone/>
            </a:pPr>
            <a:r>
              <a:rPr lang="en-US" sz="8800" dirty="0">
                <a:solidFill>
                  <a:srgbClr val="FF0000"/>
                </a:solidFill>
              </a:rPr>
              <a:t>					</a:t>
            </a:r>
            <a:r>
              <a:rPr lang="en-US" sz="8800" dirty="0"/>
              <a:t>2) May 17, 2:00 p.m.- 6:00 p.m.</a:t>
            </a:r>
          </a:p>
          <a:p>
            <a:pPr marL="461963" indent="-461963"/>
            <a:r>
              <a:rPr lang="en-US" sz="8800" dirty="0"/>
              <a:t>Last Day to Submit Questions: 	May 22, 12:00 p.m. (noon) </a:t>
            </a:r>
          </a:p>
          <a:p>
            <a:pPr marL="461963" indent="-461963"/>
            <a:r>
              <a:rPr lang="en-US" sz="8800" b="1" u="sng" dirty="0"/>
              <a:t>Application Deadline:</a:t>
            </a:r>
            <a:r>
              <a:rPr lang="en-US" sz="8800" b="1" dirty="0"/>
              <a:t>    		</a:t>
            </a:r>
            <a:r>
              <a:rPr lang="en-US" sz="8800" b="1" u="sng" dirty="0"/>
              <a:t>June 1, 12:00 p.m. (noon)</a:t>
            </a:r>
          </a:p>
          <a:p>
            <a:pPr marL="461963" indent="-461963"/>
            <a:r>
              <a:rPr lang="en-US" sz="8800" dirty="0"/>
              <a:t>Review &amp; Rating Process:		June 5-June 19</a:t>
            </a:r>
          </a:p>
          <a:p>
            <a:pPr marL="461963" indent="-461963"/>
            <a:r>
              <a:rPr lang="en-US" sz="8800" dirty="0"/>
              <a:t>Award Announcement:		July 3			</a:t>
            </a:r>
          </a:p>
          <a:p>
            <a:pPr marL="461963" indent="-461963"/>
            <a:r>
              <a:rPr lang="en-US" sz="8800" dirty="0"/>
              <a:t>Appeal Process:			July 5-July 16</a:t>
            </a:r>
          </a:p>
          <a:p>
            <a:pPr marL="461963" indent="-461963"/>
            <a:r>
              <a:rPr lang="en-US" sz="8800" dirty="0"/>
              <a:t>Contract Period:			August 1, 2018 - December 31, 2018 </a:t>
            </a:r>
          </a:p>
          <a:p>
            <a:endParaRPr lang="en-US" dirty="0"/>
          </a:p>
        </p:txBody>
      </p:sp>
    </p:spTree>
    <p:extLst>
      <p:ext uri="{BB962C8B-B14F-4D97-AF65-F5344CB8AC3E}">
        <p14:creationId xmlns:p14="http://schemas.microsoft.com/office/powerpoint/2010/main" val="301324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B1C2A0-B691-4C1A-BE52-04F128D25167}"/>
              </a:ext>
            </a:extLst>
          </p:cNvPr>
          <p:cNvSpPr>
            <a:spLocks noGrp="1"/>
          </p:cNvSpPr>
          <p:nvPr>
            <p:ph idx="4294967295"/>
          </p:nvPr>
        </p:nvSpPr>
        <p:spPr>
          <a:xfrm>
            <a:off x="838200" y="1825625"/>
            <a:ext cx="10515600" cy="4087324"/>
          </a:xfrm>
        </p:spPr>
        <p:txBody>
          <a:bodyPr>
            <a:normAutofit fontScale="55000" lnSpcReduction="20000"/>
          </a:bodyPr>
          <a:lstStyle/>
          <a:p>
            <a:pPr marL="0" indent="0">
              <a:buNone/>
            </a:pPr>
            <a:r>
              <a:rPr lang="en-US" dirty="0"/>
              <a:t>Organization Eligibility</a:t>
            </a:r>
          </a:p>
          <a:p>
            <a:pPr marL="0" indent="0">
              <a:buNone/>
            </a:pPr>
            <a:endParaRPr lang="en-US" sz="1600" dirty="0"/>
          </a:p>
          <a:p>
            <a:pPr marL="461963" indent="-461963"/>
            <a:r>
              <a:rPr lang="en-US" dirty="0"/>
              <a:t>Neighborhood-based groups, community-based organizations, and/or grassroots organizations. </a:t>
            </a:r>
          </a:p>
          <a:p>
            <a:pPr marL="0" indent="0">
              <a:buNone/>
            </a:pPr>
            <a:endParaRPr lang="en-US" sz="1400" dirty="0"/>
          </a:p>
          <a:p>
            <a:pPr marL="461963" indent="-461963"/>
            <a:r>
              <a:rPr lang="en-US" dirty="0"/>
              <a:t>Organizations that have an operating budget of $750,000 or less or have not been funded by HSD in the past. Preference is on organizations with an operating budget of $750K or less. </a:t>
            </a:r>
          </a:p>
          <a:p>
            <a:pPr marL="0" indent="0">
              <a:buNone/>
            </a:pPr>
            <a:endParaRPr lang="en-US" sz="1400" dirty="0"/>
          </a:p>
          <a:p>
            <a:pPr marL="461963" indent="-461963"/>
            <a:r>
              <a:rPr lang="en-US" dirty="0"/>
              <a:t>All applicants, or their fiscal agent, must meet all licensing requirements that apply to its organization: Federal Tax number/EIN,UBI, Seattle Business License, and 501(C) (3) tax exempt status, W-9, meet Insurance requirements.</a:t>
            </a:r>
          </a:p>
          <a:p>
            <a:pPr marL="0" indent="0">
              <a:buNone/>
            </a:pPr>
            <a:endParaRPr lang="en-US" sz="1400" dirty="0"/>
          </a:p>
          <a:p>
            <a:pPr marL="461963" indent="-461963"/>
            <a:r>
              <a:rPr lang="en-US" dirty="0"/>
              <a:t>Services must take place in Seattle city limits.</a:t>
            </a:r>
          </a:p>
          <a:p>
            <a:pPr marL="461963" indent="-461963"/>
            <a:endParaRPr lang="en-US" sz="1400" dirty="0"/>
          </a:p>
          <a:p>
            <a:pPr marL="461963" indent="-461963"/>
            <a:r>
              <a:rPr lang="en-US" dirty="0"/>
              <a:t>For the full list of eligibility requirements for organizations, go to: </a:t>
            </a:r>
          </a:p>
          <a:p>
            <a:pPr marL="461963" lvl="0" indent="0">
              <a:buNone/>
            </a:pPr>
            <a:r>
              <a:rPr lang="en-US" dirty="0">
                <a:solidFill>
                  <a:prstClr val="black"/>
                </a:solidFill>
                <a:hlinkClick r:id="rId3"/>
              </a:rPr>
              <a:t>Funding Opportunities - </a:t>
            </a:r>
            <a:r>
              <a:rPr lang="en-US" dirty="0" err="1">
                <a:solidFill>
                  <a:prstClr val="black"/>
                </a:solidFill>
                <a:hlinkClick r:id="rId3"/>
              </a:rPr>
              <a:t>HumanServices</a:t>
            </a:r>
            <a:r>
              <a:rPr lang="en-US" dirty="0">
                <a:solidFill>
                  <a:prstClr val="black"/>
                </a:solidFill>
                <a:hlinkClick r:id="rId3"/>
              </a:rPr>
              <a:t> | seattle.gov</a:t>
            </a:r>
            <a:endParaRPr lang="en-US" dirty="0">
              <a:solidFill>
                <a:prstClr val="black"/>
              </a:solidFill>
            </a:endParaRPr>
          </a:p>
          <a:p>
            <a:endParaRPr lang="en-US" dirty="0"/>
          </a:p>
        </p:txBody>
      </p:sp>
      <p:sp>
        <p:nvSpPr>
          <p:cNvPr id="3" name="Title 2">
            <a:extLst>
              <a:ext uri="{FF2B5EF4-FFF2-40B4-BE49-F238E27FC236}">
                <a16:creationId xmlns:a16="http://schemas.microsoft.com/office/drawing/2014/main" id="{6ED5ABF8-FBC8-4072-8BD9-CC0DA886E1F5}"/>
              </a:ext>
            </a:extLst>
          </p:cNvPr>
          <p:cNvSpPr>
            <a:spLocks noGrp="1"/>
          </p:cNvSpPr>
          <p:nvPr>
            <p:ph type="title"/>
          </p:nvPr>
        </p:nvSpPr>
        <p:spPr/>
        <p:txBody>
          <a:bodyPr/>
          <a:lstStyle/>
          <a:p>
            <a:r>
              <a:rPr lang="en-US" dirty="0"/>
              <a:t>Eligibility</a:t>
            </a:r>
          </a:p>
        </p:txBody>
      </p:sp>
    </p:spTree>
    <p:extLst>
      <p:ext uri="{BB962C8B-B14F-4D97-AF65-F5344CB8AC3E}">
        <p14:creationId xmlns:p14="http://schemas.microsoft.com/office/powerpoint/2010/main" val="2466743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4EE305-A105-4CA3-9185-B0D3901DCEF4}"/>
              </a:ext>
            </a:extLst>
          </p:cNvPr>
          <p:cNvSpPr>
            <a:spLocks noGrp="1"/>
          </p:cNvSpPr>
          <p:nvPr>
            <p:ph idx="4294967295"/>
          </p:nvPr>
        </p:nvSpPr>
        <p:spPr>
          <a:xfrm>
            <a:off x="838200" y="1825625"/>
            <a:ext cx="10515600" cy="4087324"/>
          </a:xfrm>
        </p:spPr>
        <p:txBody>
          <a:bodyPr>
            <a:normAutofit/>
          </a:bodyPr>
          <a:lstStyle/>
          <a:p>
            <a:pPr marL="461963" indent="-461963"/>
            <a:r>
              <a:rPr lang="en-US" dirty="0"/>
              <a:t>Youth and young adults (Y/YA) of color ages 12 – 24.</a:t>
            </a:r>
          </a:p>
          <a:p>
            <a:pPr marL="461963" indent="-461963"/>
            <a:endParaRPr lang="en-US" sz="1600" dirty="0"/>
          </a:p>
          <a:p>
            <a:pPr marL="461963" indent="-461963"/>
            <a:r>
              <a:rPr lang="en-US" dirty="0"/>
              <a:t>Focus Population: American Indian/Alaskan Native or Black/African American who are not currently enrolled or attending school, and are not working.</a:t>
            </a:r>
          </a:p>
          <a:p>
            <a:pPr marL="461963" indent="-461963"/>
            <a:endParaRPr lang="en-US" sz="1800" dirty="0"/>
          </a:p>
          <a:p>
            <a:pPr marL="461963" indent="-461963"/>
            <a:r>
              <a:rPr lang="en-US" dirty="0"/>
              <a:t>Other Y/YA population can be served but must be supported by the proposal.</a:t>
            </a:r>
          </a:p>
          <a:p>
            <a:pPr marL="461963" indent="-461963"/>
            <a:endParaRPr lang="en-US" sz="1800" dirty="0"/>
          </a:p>
        </p:txBody>
      </p:sp>
      <p:sp>
        <p:nvSpPr>
          <p:cNvPr id="3" name="Title 2">
            <a:extLst>
              <a:ext uri="{FF2B5EF4-FFF2-40B4-BE49-F238E27FC236}">
                <a16:creationId xmlns:a16="http://schemas.microsoft.com/office/drawing/2014/main" id="{092FC19D-630F-49A2-A0A3-91F65B86B20C}"/>
              </a:ext>
            </a:extLst>
          </p:cNvPr>
          <p:cNvSpPr>
            <a:spLocks noGrp="1"/>
          </p:cNvSpPr>
          <p:nvPr>
            <p:ph type="title"/>
          </p:nvPr>
        </p:nvSpPr>
        <p:spPr/>
        <p:txBody>
          <a:bodyPr/>
          <a:lstStyle/>
          <a:p>
            <a:r>
              <a:rPr lang="en-US" dirty="0"/>
              <a:t>Population Served</a:t>
            </a:r>
          </a:p>
        </p:txBody>
      </p:sp>
    </p:spTree>
    <p:extLst>
      <p:ext uri="{BB962C8B-B14F-4D97-AF65-F5344CB8AC3E}">
        <p14:creationId xmlns:p14="http://schemas.microsoft.com/office/powerpoint/2010/main" val="3320659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9863AF-AE9F-488F-BD43-01F1A32BF14C}"/>
              </a:ext>
            </a:extLst>
          </p:cNvPr>
          <p:cNvSpPr>
            <a:spLocks noGrp="1"/>
          </p:cNvSpPr>
          <p:nvPr>
            <p:ph idx="4294967295"/>
          </p:nvPr>
        </p:nvSpPr>
        <p:spPr>
          <a:xfrm>
            <a:off x="838200" y="1825625"/>
            <a:ext cx="10515600" cy="4087324"/>
          </a:xfrm>
        </p:spPr>
        <p:txBody>
          <a:bodyPr/>
          <a:lstStyle/>
          <a:p>
            <a:pPr marL="514350" indent="-514350">
              <a:buFont typeface="+mj-lt"/>
              <a:buAutoNum type="arabicPeriod"/>
            </a:pPr>
            <a:r>
              <a:rPr lang="en-US" dirty="0"/>
              <a:t>Staff and volunteers have experience working with youth and young adults of color (age 12 through 24).</a:t>
            </a:r>
          </a:p>
          <a:p>
            <a:pPr marL="514350" indent="-514350">
              <a:buFont typeface="+mj-lt"/>
              <a:buAutoNum type="arabicPeriod"/>
            </a:pPr>
            <a:r>
              <a:rPr lang="en-US" dirty="0"/>
              <a:t>Designed and led by staff and volunteers that reflect the cultures and languages of the participants. </a:t>
            </a:r>
          </a:p>
          <a:p>
            <a:pPr marL="514350" indent="-514350">
              <a:buFont typeface="+mj-lt"/>
              <a:buAutoNum type="arabicPeriod"/>
            </a:pPr>
            <a:r>
              <a:rPr lang="en-US" dirty="0"/>
              <a:t>Understand the cultural backgrounds, needs, and challenges of the populations to be served.</a:t>
            </a:r>
          </a:p>
          <a:p>
            <a:endParaRPr lang="en-US" dirty="0"/>
          </a:p>
        </p:txBody>
      </p:sp>
      <p:sp>
        <p:nvSpPr>
          <p:cNvPr id="3" name="Title 2">
            <a:extLst>
              <a:ext uri="{FF2B5EF4-FFF2-40B4-BE49-F238E27FC236}">
                <a16:creationId xmlns:a16="http://schemas.microsoft.com/office/drawing/2014/main" id="{670D05F7-1C37-40F8-9AE6-0163BD741CDE}"/>
              </a:ext>
            </a:extLst>
          </p:cNvPr>
          <p:cNvSpPr>
            <a:spLocks noGrp="1"/>
          </p:cNvSpPr>
          <p:nvPr>
            <p:ph type="title"/>
          </p:nvPr>
        </p:nvSpPr>
        <p:spPr/>
        <p:txBody>
          <a:bodyPr/>
          <a:lstStyle/>
          <a:p>
            <a:r>
              <a:rPr lang="en-US" dirty="0"/>
              <a:t>Staff/Volunteers</a:t>
            </a:r>
          </a:p>
        </p:txBody>
      </p:sp>
    </p:spTree>
    <p:extLst>
      <p:ext uri="{BB962C8B-B14F-4D97-AF65-F5344CB8AC3E}">
        <p14:creationId xmlns:p14="http://schemas.microsoft.com/office/powerpoint/2010/main" val="1999624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158D66-B365-41B0-8951-7E55AB45F57A}"/>
              </a:ext>
            </a:extLst>
          </p:cNvPr>
          <p:cNvSpPr>
            <a:spLocks noGrp="1"/>
          </p:cNvSpPr>
          <p:nvPr>
            <p:ph idx="4294967295"/>
          </p:nvPr>
        </p:nvSpPr>
        <p:spPr>
          <a:xfrm>
            <a:off x="764309" y="1520824"/>
            <a:ext cx="10515600" cy="4261139"/>
          </a:xfrm>
        </p:spPr>
        <p:txBody>
          <a:bodyPr>
            <a:normAutofit fontScale="62500" lnSpcReduction="20000"/>
          </a:bodyPr>
          <a:lstStyle/>
          <a:p>
            <a:r>
              <a:rPr lang="en-US" dirty="0"/>
              <a:t>Applications due on Friday, June 1 by 12 p.m. (noon)</a:t>
            </a:r>
          </a:p>
          <a:p>
            <a:endParaRPr lang="en-US" sz="1300" dirty="0"/>
          </a:p>
          <a:p>
            <a:r>
              <a:rPr lang="en-US" dirty="0"/>
              <a:t>Mail or hand deliver to:</a:t>
            </a:r>
          </a:p>
          <a:p>
            <a:pPr>
              <a:buNone/>
            </a:pPr>
            <a:r>
              <a:rPr lang="en-US" sz="3600" dirty="0"/>
              <a:t>		</a:t>
            </a:r>
            <a:r>
              <a:rPr lang="en-US" dirty="0"/>
              <a:t>Seattle Human Services Department</a:t>
            </a:r>
          </a:p>
          <a:p>
            <a:pPr>
              <a:buNone/>
            </a:pPr>
            <a:r>
              <a:rPr lang="en-US" dirty="0"/>
              <a:t>		RFP Response – 2018 YFE Opportunity Fund</a:t>
            </a:r>
            <a:endParaRPr lang="en-US" b="1" dirty="0"/>
          </a:p>
          <a:p>
            <a:pPr>
              <a:buNone/>
            </a:pPr>
            <a:r>
              <a:rPr lang="en-US" dirty="0"/>
              <a:t>		</a:t>
            </a:r>
            <a:r>
              <a:rPr lang="en-US" b="1" dirty="0"/>
              <a:t>ATTN:  Deborah Kuznitz</a:t>
            </a:r>
          </a:p>
          <a:p>
            <a:pPr>
              <a:buNone/>
            </a:pPr>
            <a:r>
              <a:rPr lang="en-US" dirty="0">
                <a:solidFill>
                  <a:srgbClr val="FF0000"/>
                </a:solidFill>
              </a:rPr>
              <a:t>		</a:t>
            </a:r>
            <a:r>
              <a:rPr lang="en-US" dirty="0"/>
              <a:t>700 Fifth Ave, Suite 5800</a:t>
            </a:r>
          </a:p>
          <a:p>
            <a:pPr>
              <a:buNone/>
            </a:pPr>
            <a:r>
              <a:rPr lang="en-US" dirty="0"/>
              <a:t> 		P.O. Box 34215</a:t>
            </a:r>
          </a:p>
          <a:p>
            <a:pPr>
              <a:buNone/>
            </a:pPr>
            <a:r>
              <a:rPr lang="en-US" dirty="0"/>
              <a:t>		Seattle, WA  98124-4215</a:t>
            </a:r>
          </a:p>
          <a:p>
            <a:pPr>
              <a:buNone/>
            </a:pPr>
            <a:endParaRPr lang="en-US" sz="1500" dirty="0"/>
          </a:p>
          <a:p>
            <a:r>
              <a:rPr lang="en-US" dirty="0"/>
              <a:t>Online at: </a:t>
            </a:r>
            <a:r>
              <a:rPr lang="en-US" u="sng" dirty="0">
                <a:hlinkClick r:id="rId3"/>
              </a:rPr>
              <a:t>http://web6.seattle.gov/hsd/rfi/index.aspx</a:t>
            </a:r>
            <a:r>
              <a:rPr lang="en-US" dirty="0"/>
              <a:t>.</a:t>
            </a:r>
          </a:p>
          <a:p>
            <a:r>
              <a:rPr lang="en-US" b="1" dirty="0"/>
              <a:t>No faxed or e-mailed submissions</a:t>
            </a:r>
            <a:endParaRPr lang="en-US" dirty="0"/>
          </a:p>
          <a:p>
            <a:r>
              <a:rPr lang="en-US" dirty="0"/>
              <a:t>Applications must be complete and on-time</a:t>
            </a:r>
          </a:p>
          <a:p>
            <a:endParaRPr lang="en-US" dirty="0"/>
          </a:p>
        </p:txBody>
      </p:sp>
      <p:sp>
        <p:nvSpPr>
          <p:cNvPr id="3" name="Title 2">
            <a:extLst>
              <a:ext uri="{FF2B5EF4-FFF2-40B4-BE49-F238E27FC236}">
                <a16:creationId xmlns:a16="http://schemas.microsoft.com/office/drawing/2014/main" id="{8322B988-4E66-4552-BF76-F0B0B6873FB2}"/>
              </a:ext>
            </a:extLst>
          </p:cNvPr>
          <p:cNvSpPr>
            <a:spLocks noGrp="1"/>
          </p:cNvSpPr>
          <p:nvPr>
            <p:ph type="title"/>
          </p:nvPr>
        </p:nvSpPr>
        <p:spPr/>
        <p:txBody>
          <a:bodyPr/>
          <a:lstStyle/>
          <a:p>
            <a:r>
              <a:rPr lang="en-US" dirty="0"/>
              <a:t>Submission Instructions</a:t>
            </a:r>
          </a:p>
        </p:txBody>
      </p:sp>
    </p:spTree>
    <p:extLst>
      <p:ext uri="{BB962C8B-B14F-4D97-AF65-F5344CB8AC3E}">
        <p14:creationId xmlns:p14="http://schemas.microsoft.com/office/powerpoint/2010/main" val="322662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38A8DC-94F7-4A32-882C-BA73FDD2FEF3}"/>
              </a:ext>
            </a:extLst>
          </p:cNvPr>
          <p:cNvSpPr>
            <a:spLocks noGrp="1"/>
          </p:cNvSpPr>
          <p:nvPr>
            <p:ph idx="4294967295"/>
          </p:nvPr>
        </p:nvSpPr>
        <p:spPr>
          <a:xfrm>
            <a:off x="838200" y="1825625"/>
            <a:ext cx="10515600" cy="4087324"/>
          </a:xfrm>
        </p:spPr>
        <p:txBody>
          <a:bodyPr>
            <a:normAutofit fontScale="85000" lnSpcReduction="20000"/>
          </a:bodyPr>
          <a:lstStyle/>
          <a:p>
            <a:pPr marL="461963" lvl="0" indent="-461963"/>
            <a:r>
              <a:rPr lang="en-US" dirty="0"/>
              <a:t>The system is NOT an online Application – no saving</a:t>
            </a:r>
          </a:p>
          <a:p>
            <a:pPr marL="461963" lvl="0" indent="-461963">
              <a:buNone/>
            </a:pPr>
            <a:endParaRPr lang="en-US" sz="1300" dirty="0"/>
          </a:p>
          <a:p>
            <a:pPr marL="461963" lvl="0" indent="-461963"/>
            <a:r>
              <a:rPr lang="en-US" dirty="0"/>
              <a:t>You may upload files up to a maximum of 100 MB</a:t>
            </a:r>
          </a:p>
          <a:p>
            <a:pPr marL="0" lvl="0" indent="0">
              <a:buNone/>
            </a:pPr>
            <a:endParaRPr lang="en-US" sz="1300" dirty="0"/>
          </a:p>
          <a:p>
            <a:pPr marL="461963" lvl="0" indent="-461963"/>
            <a:r>
              <a:rPr lang="en-US" dirty="0"/>
              <a:t>Acceptable file types include:  .pdf   .doc   .</a:t>
            </a:r>
            <a:r>
              <a:rPr lang="en-US" dirty="0" err="1"/>
              <a:t>docx</a:t>
            </a:r>
            <a:r>
              <a:rPr lang="en-US" dirty="0"/>
              <a:t>   .rtf   .</a:t>
            </a:r>
            <a:r>
              <a:rPr lang="en-US" dirty="0" err="1"/>
              <a:t>xls</a:t>
            </a:r>
            <a:r>
              <a:rPr lang="en-US" dirty="0"/>
              <a:t>   .</a:t>
            </a:r>
            <a:r>
              <a:rPr lang="en-US" dirty="0" err="1"/>
              <a:t>xlsx</a:t>
            </a:r>
            <a:endParaRPr lang="en-US" dirty="0"/>
          </a:p>
          <a:p>
            <a:pPr marL="0" lvl="0" indent="0">
              <a:buNone/>
            </a:pPr>
            <a:endParaRPr lang="en-US" sz="1300" dirty="0"/>
          </a:p>
          <a:p>
            <a:pPr marL="461963" lvl="0" indent="-461963"/>
            <a:r>
              <a:rPr lang="en-US" dirty="0"/>
              <a:t>There are required fields to be completed.  </a:t>
            </a:r>
            <a:r>
              <a:rPr lang="en-US" b="1" i="1" dirty="0"/>
              <a:t>Ensure you allow sufficient time to complete the steps in order to submit your application by the deadline.</a:t>
            </a:r>
          </a:p>
          <a:p>
            <a:pPr marL="0" lvl="0" indent="0">
              <a:buNone/>
            </a:pPr>
            <a:endParaRPr lang="en-US" sz="1200" dirty="0"/>
          </a:p>
          <a:p>
            <a:pPr marL="461963" lvl="0" indent="-461963"/>
            <a:r>
              <a:rPr lang="en-US" dirty="0"/>
              <a:t>The system automatically sends a confirmation to all e-mail addresses you enter</a:t>
            </a:r>
          </a:p>
          <a:p>
            <a:endParaRPr lang="en-US" dirty="0"/>
          </a:p>
        </p:txBody>
      </p:sp>
      <p:sp>
        <p:nvSpPr>
          <p:cNvPr id="3" name="Title 2">
            <a:extLst>
              <a:ext uri="{FF2B5EF4-FFF2-40B4-BE49-F238E27FC236}">
                <a16:creationId xmlns:a16="http://schemas.microsoft.com/office/drawing/2014/main" id="{DA7E796D-04BC-4079-BA36-610F4F5F8C29}"/>
              </a:ext>
            </a:extLst>
          </p:cNvPr>
          <p:cNvSpPr>
            <a:spLocks noGrp="1"/>
          </p:cNvSpPr>
          <p:nvPr>
            <p:ph type="title"/>
          </p:nvPr>
        </p:nvSpPr>
        <p:spPr/>
        <p:txBody>
          <a:bodyPr/>
          <a:lstStyle/>
          <a:p>
            <a:r>
              <a:rPr lang="en-US" dirty="0"/>
              <a:t>HSD Online Submission System</a:t>
            </a:r>
          </a:p>
        </p:txBody>
      </p:sp>
    </p:spTree>
    <p:extLst>
      <p:ext uri="{BB962C8B-B14F-4D97-AF65-F5344CB8AC3E}">
        <p14:creationId xmlns:p14="http://schemas.microsoft.com/office/powerpoint/2010/main" val="1200594688"/>
      </p:ext>
    </p:extLst>
  </p:cSld>
  <p:clrMapOvr>
    <a:masterClrMapping/>
  </p:clrMapOvr>
</p:sld>
</file>

<file path=ppt/theme/theme1.xml><?xml version="1.0" encoding="utf-8"?>
<a:theme xmlns:a="http://schemas.openxmlformats.org/drawingml/2006/main" name="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252F34C-A2CA-4911-BD2E-F1F7981900F2}" vid="{1CF3945B-8C1C-4FE1-8C61-45F6973C13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CE3134DFD7624997BFB71F0C359F62" ma:contentTypeVersion="2" ma:contentTypeDescription="Create a new document." ma:contentTypeScope="" ma:versionID="03ac24c1bade43be34371902423d08f8">
  <xsd:schema xmlns:xsd="http://www.w3.org/2001/XMLSchema" xmlns:xs="http://www.w3.org/2001/XMLSchema" xmlns:p="http://schemas.microsoft.com/office/2006/metadata/properties" xmlns:ns2="59b99cce-b69a-4ba1-9164-0674c41793a4" targetNamespace="http://schemas.microsoft.com/office/2006/metadata/properties" ma:root="true" ma:fieldsID="f57098483d374aaf10f22a116df254c6" ns2:_="">
    <xsd:import namespace="59b99cce-b69a-4ba1-9164-0674c41793a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b99cce-b69a-4ba1-9164-0674c41793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0CD351-0561-4B41-9079-EB7703943CEB}">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59b99cce-b69a-4ba1-9164-0674c41793a4"/>
    <ds:schemaRef ds:uri="http://www.w3.org/XML/1998/namespace"/>
  </ds:schemaRefs>
</ds:datastoreItem>
</file>

<file path=customXml/itemProps2.xml><?xml version="1.0" encoding="utf-8"?>
<ds:datastoreItem xmlns:ds="http://schemas.openxmlformats.org/officeDocument/2006/customXml" ds:itemID="{FA870EB8-D6CF-456E-A354-BDA151A1F6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b99cce-b69a-4ba1-9164-0674c41793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A82C13-6FD8-4D5E-B1CD-6BADBA76DE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Info Session YFE OF 5.8.18_New HSD Slide Format</Template>
  <TotalTime>828</TotalTime>
  <Words>1095</Words>
  <Application>Microsoft Office PowerPoint</Application>
  <PresentationFormat>Widescreen</PresentationFormat>
  <Paragraphs>189</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Courier New</vt:lpstr>
      <vt:lpstr>Arial</vt:lpstr>
      <vt:lpstr>Seattle Text</vt:lpstr>
      <vt:lpstr>Office Theme</vt:lpstr>
      <vt:lpstr>YFE Opportunity Fund RFP Information Session</vt:lpstr>
      <vt:lpstr>Session Agenda</vt:lpstr>
      <vt:lpstr>Introduction</vt:lpstr>
      <vt:lpstr>Timeline</vt:lpstr>
      <vt:lpstr>Eligibility</vt:lpstr>
      <vt:lpstr>Population Served</vt:lpstr>
      <vt:lpstr>Staff/Volunteers</vt:lpstr>
      <vt:lpstr>Submission Instructions</vt:lpstr>
      <vt:lpstr>HSD Online Submission System</vt:lpstr>
      <vt:lpstr>Complete Applications</vt:lpstr>
      <vt:lpstr>Rating Criteria</vt:lpstr>
      <vt:lpstr>Review and Rating Summary</vt:lpstr>
      <vt:lpstr>Appeal Process</vt:lpstr>
      <vt:lpstr>Tips</vt:lpstr>
      <vt:lpstr>Tips (continued)</vt:lpstr>
      <vt:lpstr>Help Sessions</vt:lpstr>
      <vt:lpstr>Help Sessions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YFE Opportunity Fund RFP Information Session</dc:title>
  <dc:creator>Kuznitz, Deborah</dc:creator>
  <cp:lastModifiedBy>McCallister, Susan</cp:lastModifiedBy>
  <cp:revision>17</cp:revision>
  <cp:lastPrinted>2018-05-08T22:28:32Z</cp:lastPrinted>
  <dcterms:created xsi:type="dcterms:W3CDTF">2018-05-07T15:09:55Z</dcterms:created>
  <dcterms:modified xsi:type="dcterms:W3CDTF">2018-05-09T19:15:27Z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0x010100ABCE3134DFD7624997BFB71F0C359F62</vt:lpwstr>
  </property>
</Properties>
</file>