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0" r:id="rId3"/>
    <p:sldId id="266" r:id="rId4"/>
    <p:sldId id="267" r:id="rId5"/>
    <p:sldId id="298" r:id="rId6"/>
    <p:sldId id="294" r:id="rId7"/>
    <p:sldId id="272" r:id="rId8"/>
    <p:sldId id="295" r:id="rId9"/>
    <p:sldId id="259" r:id="rId10"/>
    <p:sldId id="261" r:id="rId11"/>
    <p:sldId id="292" r:id="rId12"/>
    <p:sldId id="300" r:id="rId13"/>
    <p:sldId id="264" r:id="rId14"/>
    <p:sldId id="282" r:id="rId15"/>
    <p:sldId id="281" r:id="rId16"/>
    <p:sldId id="289" r:id="rId17"/>
    <p:sldId id="258" r:id="rId18"/>
    <p:sldId id="287" r:id="rId19"/>
    <p:sldId id="263" r:id="rId20"/>
    <p:sldId id="301" r:id="rId21"/>
    <p:sldId id="276" r:id="rId22"/>
    <p:sldId id="288" r:id="rId23"/>
    <p:sldId id="270" r:id="rId24"/>
    <p:sldId id="277" r:id="rId25"/>
  </p:sldIdLst>
  <p:sldSz cx="12192000" cy="6858000"/>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DF1"/>
    <a:srgbClr val="5B9BD5"/>
    <a:srgbClr val="70AD47"/>
    <a:srgbClr val="FFC000"/>
    <a:srgbClr val="FF99FF"/>
    <a:srgbClr val="ED7D31"/>
    <a:srgbClr val="A5A5A5"/>
    <a:srgbClr val="A26BFF"/>
    <a:srgbClr val="CCEDFF"/>
    <a:srgbClr val="005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3.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PowerPoint]Sheet2!PivotTable3</c:name>
    <c:fmtId val="-1"/>
  </c:pivotSource>
  <c:chart>
    <c:autoTitleDeleted val="0"/>
    <c:pivotFmts>
      <c:pivotFmt>
        <c:idx val="0"/>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dLbl>
          <c:idx val="0"/>
          <c:layout>
            <c:manualLayout>
              <c:x val="4.0206051263981697E-2"/>
              <c:y val="-2.345276391746104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2.8809772666438409E-2"/>
                  <c:h val="2.279534785804245E-2"/>
                </c:manualLayout>
              </c15:layout>
            </c:ext>
          </c:extLst>
        </c:dLbl>
      </c:pivotFmt>
      <c:pivotFmt>
        <c:idx val="8"/>
        <c:dLbl>
          <c:idx val="0"/>
          <c:layout>
            <c:manualLayout>
              <c:x val="3.0154538447986271E-2"/>
              <c:y val="-2.084690125996537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9"/>
        <c:dLbl>
          <c:idx val="0"/>
          <c:layout>
            <c:manualLayout>
              <c:x val="3.2164841011185358E-2"/>
              <c:y val="-8.6862088583189046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3.9200899982382117E-2"/>
              <c:y val="-1.563517594497403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1"/>
        <c:dLbl>
          <c:idx val="0"/>
          <c:layout>
            <c:manualLayout>
              <c:x val="3.4175143574384441E-2"/>
              <c:y val="-2.084690125996537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2"/>
        <c:dLbl>
          <c:idx val="0"/>
          <c:layout>
            <c:manualLayout>
              <c:x val="3.8195748700782607E-2"/>
              <c:y val="-2.779586834662062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3"/>
        <c:dLbl>
          <c:idx val="0"/>
          <c:layout>
            <c:manualLayout>
              <c:x val="3.3169992292784972E-2"/>
              <c:y val="-1.3897934173310249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4"/>
        <c:dLbl>
          <c:idx val="0"/>
          <c:layout>
            <c:manualLayout>
              <c:x val="3.2164841011185358E-2"/>
              <c:y val="-1.389793417331037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2164841011185358E-2"/>
              <c:y val="-8.6862088583189046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6"/>
        <c:dLbl>
          <c:idx val="0"/>
          <c:layout>
            <c:manualLayout>
              <c:x val="3.5180294855983833E-2"/>
              <c:y val="-6.9489670866552519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7"/>
        <c:dLbl>
          <c:idx val="0"/>
          <c:layout>
            <c:manualLayout>
              <c:x val="3.3169992292784896E-2"/>
              <c:y val="-8.6862088583189688E-3"/>
            </c:manualLayout>
          </c:layout>
          <c:showLegendKey val="0"/>
          <c:showVal val="1"/>
          <c:showCatName val="0"/>
          <c:showSerName val="0"/>
          <c:showPercent val="0"/>
          <c:showBubbleSize val="0"/>
          <c:extLst>
            <c:ext xmlns:c15="http://schemas.microsoft.com/office/drawing/2012/chart" uri="{CE6537A1-D6FC-4f65-9D91-7224C49458BB}"/>
          </c:extLst>
        </c:dLbl>
      </c:pivotFmt>
      <c:pivotFmt>
        <c:idx val="18"/>
        <c:dLbl>
          <c:idx val="0"/>
          <c:layout>
            <c:manualLayout>
              <c:x val="3.316999229278475E-2"/>
              <c:y val="-1.042345062998268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9"/>
        <c:dLbl>
          <c:idx val="0"/>
          <c:layout>
            <c:manualLayout>
              <c:x val="2.7139084603187643E-2"/>
              <c:y val="-1.563517594497403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
        <c:spPr>
          <a:solidFill>
            <a:schemeClr val="accent1"/>
          </a:solidFill>
          <a:ln>
            <a:noFill/>
          </a:ln>
          <a:effectLst/>
        </c:spPr>
        <c:dLbl>
          <c:idx val="0"/>
          <c:layout>
            <c:manualLayout>
              <c:x val="3.1159689729585813E-2"/>
              <c:y val="-1.563517594497403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
        <c:spPr>
          <a:solidFill>
            <a:schemeClr val="accent1"/>
          </a:solidFill>
          <a:ln>
            <a:noFill/>
          </a:ln>
          <a:effectLst/>
        </c:spPr>
        <c:dLbl>
          <c:idx val="0"/>
          <c:layout>
            <c:manualLayout>
              <c:x val="3.2164841011185358E-2"/>
              <c:y val="-1.216069240164646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3"/>
        <c:spPr>
          <a:solidFill>
            <a:schemeClr val="accent1"/>
          </a:solidFill>
          <a:ln>
            <a:noFill/>
          </a:ln>
          <a:effectLst/>
        </c:spPr>
        <c:dLbl>
          <c:idx val="0"/>
          <c:layout>
            <c:manualLayout>
              <c:x val="3.1159689729585813E-2"/>
              <c:y val="-1.389793417331037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4"/>
        <c:spPr>
          <a:solidFill>
            <a:schemeClr val="accent1"/>
          </a:solidFill>
          <a:ln>
            <a:noFill/>
          </a:ln>
          <a:effectLst/>
        </c:spPr>
        <c:dLbl>
          <c:idx val="0"/>
          <c:layout>
            <c:manualLayout>
              <c:x val="3.2164841011185316E-2"/>
              <c:y val="-1.910965948830159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
        <c:spPr>
          <a:solidFill>
            <a:schemeClr val="accent1"/>
          </a:solidFill>
          <a:ln>
            <a:noFill/>
          </a:ln>
          <a:effectLst/>
        </c:spPr>
        <c:dLbl>
          <c:idx val="0"/>
          <c:layout>
            <c:manualLayout>
              <c:x val="3.0154538447986271E-2"/>
              <c:y val="-1.910965948830159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6"/>
        <c:spPr>
          <a:solidFill>
            <a:schemeClr val="accent1"/>
          </a:solidFill>
          <a:ln>
            <a:noFill/>
          </a:ln>
          <a:effectLst/>
        </c:spPr>
        <c:dLbl>
          <c:idx val="0"/>
          <c:layout>
            <c:manualLayout>
              <c:x val="3.4175143574384441E-2"/>
              <c:y val="-1.737241771663780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7"/>
        <c:spPr>
          <a:solidFill>
            <a:schemeClr val="accent1"/>
          </a:solidFill>
          <a:ln>
            <a:noFill/>
          </a:ln>
          <a:effectLst/>
        </c:spPr>
        <c:dLbl>
          <c:idx val="0"/>
          <c:layout>
            <c:manualLayout>
              <c:x val="3.3169992292784972E-2"/>
              <c:y val="-1.737241771663780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8"/>
        <c:spPr>
          <a:solidFill>
            <a:schemeClr val="accent1"/>
          </a:solidFill>
          <a:ln>
            <a:noFill/>
          </a:ln>
          <a:effectLst/>
        </c:spPr>
        <c:dLbl>
          <c:idx val="0"/>
          <c:layout>
            <c:manualLayout>
              <c:x val="3.1159689729585813E-2"/>
              <c:y val="-1.563517594497403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9"/>
        <c:spPr>
          <a:solidFill>
            <a:schemeClr val="accent1"/>
          </a:solidFill>
          <a:ln>
            <a:noFill/>
          </a:ln>
          <a:effectLst/>
        </c:spPr>
        <c:dLbl>
          <c:idx val="0"/>
          <c:layout>
            <c:manualLayout>
              <c:x val="3.1159689729585813E-2"/>
              <c:y val="-1.737241771663793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0"/>
        <c:spPr>
          <a:solidFill>
            <a:schemeClr val="accent1"/>
          </a:solidFill>
          <a:ln>
            <a:noFill/>
          </a:ln>
          <a:effectLst/>
        </c:spPr>
        <c:dLbl>
          <c:idx val="0"/>
          <c:layout>
            <c:manualLayout>
              <c:x val="3.0154538447986122E-2"/>
              <c:y val="-1.563517594497403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1"/>
        <c:spPr>
          <a:solidFill>
            <a:schemeClr val="accent1"/>
          </a:solidFill>
          <a:ln>
            <a:noFill/>
          </a:ln>
          <a:effectLst/>
        </c:spPr>
        <c:dLbl>
          <c:idx val="0"/>
          <c:layout>
            <c:manualLayout>
              <c:x val="3.1159689729585667E-2"/>
              <c:y val="-2.084690125996524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2"/>
        <c:spPr>
          <a:solidFill>
            <a:schemeClr val="accent1"/>
          </a:solidFill>
          <a:ln>
            <a:noFill/>
          </a:ln>
          <a:effectLst/>
        </c:spPr>
        <c:dLbl>
          <c:idx val="0"/>
          <c:layout>
            <c:manualLayout>
              <c:x val="3.0154538447986271E-2"/>
              <c:y val="-1.737241771663793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3"/>
        <c:spPr>
          <a:solidFill>
            <a:schemeClr val="accent1"/>
          </a:solidFill>
          <a:ln>
            <a:noFill/>
          </a:ln>
          <a:effectLst/>
        </c:spPr>
        <c:dLbl>
          <c:idx val="0"/>
          <c:layout>
            <c:manualLayout>
              <c:x val="2.7139084603187643E-2"/>
              <c:y val="-1.563517594497403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6"/>
          </a:solidFill>
          <a:ln>
            <a:noFill/>
          </a:ln>
          <a:effectLst/>
        </c:spPr>
        <c:dLbl>
          <c:idx val="0"/>
          <c:layout>
            <c:manualLayout>
              <c:x val="3.6185446137583524E-2"/>
              <c:y val="-5.2117253149914708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1"/>
        <c:spPr>
          <a:solidFill>
            <a:schemeClr val="accent6"/>
          </a:solidFill>
          <a:ln>
            <a:noFill/>
          </a:ln>
          <a:effectLst/>
        </c:spPr>
        <c:dLbl>
          <c:idx val="0"/>
          <c:layout>
            <c:manualLayout>
              <c:x val="3.2164841011185358E-2"/>
              <c:y val="-6.9489670866551244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2"/>
        <c:spPr>
          <a:solidFill>
            <a:schemeClr val="accent6"/>
          </a:solidFill>
          <a:ln>
            <a:noFill/>
          </a:ln>
          <a:effectLst/>
        </c:spPr>
        <c:dLbl>
          <c:idx val="0"/>
          <c:layout>
            <c:manualLayout>
              <c:x val="3.5180294855983979E-2"/>
              <c:y val="-3.4744835433275622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3"/>
        <c:spPr>
          <a:solidFill>
            <a:schemeClr val="accent6"/>
          </a:solidFill>
          <a:ln>
            <a:noFill/>
          </a:ln>
          <a:effectLst/>
        </c:spPr>
        <c:dLbl>
          <c:idx val="0"/>
          <c:layout>
            <c:manualLayout>
              <c:x val="3.3169992292784896E-2"/>
              <c:y val="-3.4744835433275622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2.8809772666438409E-2"/>
                  <c:h val="2.6269831401370014E-2"/>
                </c:manualLayout>
              </c15:layout>
            </c:ext>
          </c:extLst>
        </c:dLbl>
      </c:pivotFmt>
      <c:pivotFmt>
        <c:idx val="44"/>
        <c:spPr>
          <a:solidFill>
            <a:schemeClr val="accent6"/>
          </a:solidFill>
          <a:ln>
            <a:noFill/>
          </a:ln>
          <a:effectLst/>
        </c:spPr>
        <c:dLbl>
          <c:idx val="0"/>
          <c:layout>
            <c:manualLayout>
              <c:x val="3.3169992292784896E-2"/>
              <c:y val="-5.2117253149913433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5"/>
        <c:spPr>
          <a:solidFill>
            <a:schemeClr val="accent6"/>
          </a:solidFill>
          <a:ln>
            <a:noFill/>
          </a:ln>
          <a:effectLst/>
        </c:spPr>
        <c:dLbl>
          <c:idx val="0"/>
          <c:layout>
            <c:manualLayout>
              <c:x val="3.6185446137583524E-2"/>
              <c:y val="-6.9489670866552519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6"/>
        <c:spPr>
          <a:solidFill>
            <a:schemeClr val="accent6"/>
          </a:solidFill>
          <a:ln>
            <a:noFill/>
          </a:ln>
          <a:effectLst/>
        </c:spPr>
        <c:dLbl>
          <c:idx val="0"/>
          <c:layout>
            <c:manualLayout>
              <c:x val="3.6185446137583448E-2"/>
              <c:y val="-5.2117253149913433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7"/>
        <c:spPr>
          <a:solidFill>
            <a:schemeClr val="accent6"/>
          </a:solidFill>
          <a:ln>
            <a:noFill/>
          </a:ln>
          <a:effectLst/>
        </c:spPr>
        <c:dLbl>
          <c:idx val="0"/>
          <c:layout>
            <c:manualLayout>
              <c:x val="3.2164841011185358E-2"/>
              <c:y val="0"/>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8"/>
        <c:spPr>
          <a:solidFill>
            <a:schemeClr val="accent6"/>
          </a:solidFill>
          <a:ln>
            <a:noFill/>
          </a:ln>
          <a:effectLst/>
        </c:spPr>
        <c:dLbl>
          <c:idx val="0"/>
          <c:layout>
            <c:manualLayout>
              <c:x val="3.3169992292784896E-2"/>
              <c:y val="-5.2117253149914708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9"/>
        <c:spPr>
          <a:solidFill>
            <a:schemeClr val="accent6"/>
          </a:solidFill>
          <a:ln>
            <a:noFill/>
          </a:ln>
          <a:effectLst/>
        </c:spPr>
        <c:dLbl>
          <c:idx val="0"/>
          <c:layout>
            <c:manualLayout>
              <c:x val="3.4175143574384441E-2"/>
              <c:y val="-1.2739625822956439E-16"/>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0"/>
        <c:spPr>
          <a:solidFill>
            <a:schemeClr val="accent6"/>
          </a:solidFill>
          <a:ln>
            <a:noFill/>
          </a:ln>
          <a:effectLst/>
        </c:spPr>
        <c:dLbl>
          <c:idx val="0"/>
          <c:layout>
            <c:manualLayout>
              <c:x val="3.3169992292784896E-2"/>
              <c:y val="-6.9489670866551244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1"/>
        <c:spPr>
          <a:solidFill>
            <a:schemeClr val="accent6"/>
          </a:solidFill>
          <a:ln>
            <a:noFill/>
          </a:ln>
          <a:effectLst/>
        </c:spPr>
        <c:dLbl>
          <c:idx val="0"/>
          <c:layout>
            <c:manualLayout>
              <c:x val="3.316999229278475E-2"/>
              <c:y val="-5.2117253149914708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2"/>
        <c:spPr>
          <a:solidFill>
            <a:schemeClr val="accent6"/>
          </a:solidFill>
          <a:ln>
            <a:noFill/>
          </a:ln>
          <a:effectLst/>
        </c:spPr>
        <c:dLbl>
          <c:idx val="0"/>
          <c:layout>
            <c:manualLayout>
              <c:x val="2.7139084603187643E-2"/>
              <c:y val="-5.2117253149913433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0"/>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1"/>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3"/>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4"/>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5"/>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6"/>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7"/>
        <c:dLbl>
          <c:idx val="0"/>
          <c:layout>
            <c:manualLayout>
              <c:x val="3.183751474095086E-2"/>
              <c:y val="-2.160701768713038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3.5131050748635387E-2"/>
              <c:y val="-2.520818730165211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3.2935360076845714E-2"/>
              <c:y val="-2.160701768713038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3.2935360076845714E-2"/>
              <c:y val="-2.160701768713038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3.2935360076845714E-2"/>
              <c:y val="-2.160701768713051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3.4033205412740575E-2"/>
              <c:y val="-1.080350884356525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3.2935360076845714E-2"/>
              <c:y val="-1.0803508843565192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3.2935360076845714E-2"/>
              <c:y val="-1.980643287986952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3.2935360076845714E-2"/>
              <c:y val="-1.800584807260878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3.5131050748635428E-2"/>
              <c:y val="-2.3407602494391382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7"/>
        <c:dLbl>
          <c:idx val="0"/>
          <c:layout>
            <c:manualLayout>
              <c:x val="3.2935360076845714E-2"/>
              <c:y val="-2.700877210891298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3.183751474095086E-2"/>
              <c:y val="-1.980643287986952E-2"/>
            </c:manualLayout>
          </c:layout>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2.5250442725581555E-2"/>
              <c:y val="-2.160701768713038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3.4033205412740554E-2"/>
              <c:y val="-1.9806432879869652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3.0739669405056E-2"/>
              <c:y val="-1.980643287986952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3.183751474095086E-2"/>
              <c:y val="-1.980643287986952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3.0739669405056E-2"/>
              <c:y val="-2.520818730165211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3.6228896084530289E-2"/>
              <c:y val="-2.520818730165211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3.4033205412740575E-2"/>
              <c:y val="-2.700877210891298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3.2935360076845714E-2"/>
              <c:y val="-3.241052653069557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3.2935360076845714E-2"/>
              <c:y val="-3.06099417234347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8"/>
        <c:dLbl>
          <c:idx val="0"/>
          <c:layout>
            <c:manualLayout>
              <c:x val="3.2935360076845714E-2"/>
              <c:y val="-2.700877210891298E-2"/>
            </c:manualLayout>
          </c:layout>
          <c:showLegendKey val="0"/>
          <c:showVal val="1"/>
          <c:showCatName val="0"/>
          <c:showSerName val="0"/>
          <c:showPercent val="0"/>
          <c:showBubbleSize val="0"/>
          <c:extLst>
            <c:ext xmlns:c15="http://schemas.microsoft.com/office/drawing/2012/chart" uri="{CE6537A1-D6FC-4f65-9D91-7224C49458BB}"/>
          </c:extLst>
        </c:dLbl>
      </c:pivotFmt>
      <c:pivotFmt>
        <c:idx val="89"/>
        <c:dLbl>
          <c:idx val="0"/>
          <c:layout>
            <c:manualLayout>
              <c:x val="3.2935360076845714E-2"/>
              <c:y val="-2.34076024943912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90"/>
        <c:dLbl>
          <c:idx val="0"/>
          <c:layout>
            <c:manualLayout>
              <c:x val="3.183751474095086E-2"/>
              <c:y val="-2.700877210891298E-2"/>
            </c:manualLayout>
          </c:layout>
          <c:showLegendKey val="0"/>
          <c:showVal val="1"/>
          <c:showCatName val="0"/>
          <c:showSerName val="0"/>
          <c:showPercent val="0"/>
          <c:showBubbleSize val="0"/>
          <c:extLst>
            <c:ext xmlns:c15="http://schemas.microsoft.com/office/drawing/2012/chart" uri="{CE6537A1-D6FC-4f65-9D91-7224C49458BB}"/>
          </c:extLst>
        </c:dLbl>
      </c:pivotFmt>
      <c:pivotFmt>
        <c:idx val="91"/>
        <c:dLbl>
          <c:idx val="0"/>
          <c:layout>
            <c:manualLayout>
              <c:x val="3.4033205412740415E-2"/>
              <c:y val="-3.241052653069570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92"/>
        <c:dLbl>
          <c:idx val="0"/>
          <c:layout>
            <c:manualLayout>
              <c:x val="2.5250442725581555E-2"/>
              <c:y val="-3.4211111337956443E-2"/>
            </c:manualLayout>
          </c:layout>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9"/>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6"/>
          </a:solidFill>
          <a:ln>
            <a:noFill/>
          </a:ln>
          <a:effectLst/>
        </c:spPr>
        <c:dLbl>
          <c:idx val="0"/>
          <c:layout>
            <c:manualLayout>
              <c:x val="3.0739669405056E-2"/>
              <c:y val="-1.0803508843565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1"/>
        <c:spPr>
          <a:solidFill>
            <a:schemeClr val="accent6"/>
          </a:solidFill>
          <a:ln>
            <a:noFill/>
          </a:ln>
          <a:effectLst/>
        </c:spPr>
        <c:dLbl>
          <c:idx val="0"/>
          <c:layout>
            <c:manualLayout>
              <c:x val="3.4033205412740533E-2"/>
              <c:y val="-1.080350884356519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2"/>
        <c:spPr>
          <a:solidFill>
            <a:schemeClr val="accent6"/>
          </a:solidFill>
          <a:ln>
            <a:noFill/>
          </a:ln>
          <a:effectLst/>
        </c:spPr>
        <c:dLbl>
          <c:idx val="0"/>
          <c:layout>
            <c:manualLayout>
              <c:x val="3.4033205412740575E-2"/>
              <c:y val="-1.98064328798695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3"/>
        <c:spPr>
          <a:solidFill>
            <a:schemeClr val="accent6"/>
          </a:solidFill>
          <a:ln>
            <a:noFill/>
          </a:ln>
          <a:effectLst/>
        </c:spPr>
        <c:dLbl>
          <c:idx val="0"/>
          <c:layout>
            <c:manualLayout>
              <c:x val="3.4033205412740533E-2"/>
              <c:y val="-1.26040936508260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4"/>
        <c:spPr>
          <a:solidFill>
            <a:schemeClr val="accent6"/>
          </a:solidFill>
          <a:ln>
            <a:noFill/>
          </a:ln>
          <a:effectLst/>
        </c:spPr>
        <c:dLbl>
          <c:idx val="0"/>
          <c:layout>
            <c:manualLayout>
              <c:x val="3.2935360076845714E-2"/>
              <c:y val="-2.160701768713051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5"/>
        <c:spPr>
          <a:solidFill>
            <a:schemeClr val="accent6"/>
          </a:solidFill>
          <a:ln>
            <a:noFill/>
          </a:ln>
          <a:effectLst/>
        </c:spPr>
        <c:dLbl>
          <c:idx val="0"/>
          <c:layout>
            <c:manualLayout>
              <c:x val="3.2935360076845714E-2"/>
              <c:y val="-5.401754421782661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6"/>
        <c:spPr>
          <a:solidFill>
            <a:schemeClr val="accent6"/>
          </a:solidFill>
          <a:ln>
            <a:noFill/>
          </a:ln>
          <a:effectLst/>
        </c:spPr>
        <c:dLbl>
          <c:idx val="0"/>
          <c:layout>
            <c:manualLayout>
              <c:x val="3.1837514740950777E-2"/>
              <c:y val="-5.401754421782661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7"/>
        <c:spPr>
          <a:solidFill>
            <a:schemeClr val="accent6"/>
          </a:solidFill>
          <a:ln>
            <a:noFill/>
          </a:ln>
          <a:effectLst/>
        </c:spPr>
        <c:dLbl>
          <c:idx val="0"/>
          <c:layout>
            <c:manualLayout>
              <c:x val="3.2935360076845714E-2"/>
              <c:y val="-1.26040936508260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8"/>
        <c:spPr>
          <a:solidFill>
            <a:schemeClr val="accent6"/>
          </a:solidFill>
          <a:ln>
            <a:noFill/>
          </a:ln>
          <a:effectLst/>
        </c:spPr>
        <c:dLbl>
          <c:idx val="0"/>
          <c:layout>
            <c:manualLayout>
              <c:x val="3.1837514740950777E-2"/>
              <c:y val="-1.800584807260878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9"/>
        <c:spPr>
          <a:solidFill>
            <a:schemeClr val="accent6"/>
          </a:solidFill>
          <a:ln>
            <a:noFill/>
          </a:ln>
          <a:effectLst/>
        </c:spPr>
        <c:dLbl>
          <c:idx val="0"/>
          <c:layout>
            <c:manualLayout>
              <c:x val="3.2935360076845714E-2"/>
              <c:y val="-1.080350884356532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0"/>
        <c:spPr>
          <a:solidFill>
            <a:schemeClr val="accent6"/>
          </a:solidFill>
          <a:ln>
            <a:noFill/>
          </a:ln>
          <a:effectLst/>
        </c:spPr>
        <c:dLbl>
          <c:idx val="0"/>
          <c:layout>
            <c:manualLayout>
              <c:x val="3.2935360076845714E-2"/>
              <c:y val="-5.4017544217827276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1"/>
        <c:spPr>
          <a:solidFill>
            <a:schemeClr val="accent6"/>
          </a:solidFill>
          <a:ln>
            <a:noFill/>
          </a:ln>
          <a:effectLst/>
        </c:spPr>
        <c:dLbl>
          <c:idx val="0"/>
          <c:layout>
            <c:manualLayout>
              <c:x val="3.2935360076845555E-2"/>
              <c:y val="-1.080350884356519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2"/>
        <c:spPr>
          <a:solidFill>
            <a:schemeClr val="accent6"/>
          </a:solidFill>
          <a:ln>
            <a:noFill/>
          </a:ln>
          <a:effectLst/>
        </c:spPr>
        <c:dLbl>
          <c:idx val="0"/>
          <c:layout>
            <c:manualLayout>
              <c:x val="2.5250442725581555E-2"/>
              <c:y val="-1.080350884356519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3"/>
        <c:spPr>
          <a:solidFill>
            <a:schemeClr val="accent1"/>
          </a:solidFill>
          <a:ln>
            <a:noFill/>
          </a:ln>
          <a:effectLst/>
        </c:spPr>
        <c:dLbl>
          <c:idx val="0"/>
          <c:layout>
            <c:manualLayout>
              <c:x val="2.5250442725581555E-2"/>
              <c:y val="-1.26040936508260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4"/>
        <c:spPr>
          <a:solidFill>
            <a:schemeClr val="accent1"/>
          </a:solidFill>
          <a:ln>
            <a:noFill/>
          </a:ln>
          <a:effectLst/>
        </c:spPr>
        <c:dLbl>
          <c:idx val="0"/>
          <c:layout>
            <c:manualLayout>
              <c:x val="3.2935360076845555E-2"/>
              <c:y val="-2.340760249439138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5"/>
        <c:spPr>
          <a:solidFill>
            <a:schemeClr val="accent1"/>
          </a:solidFill>
          <a:ln>
            <a:noFill/>
          </a:ln>
          <a:effectLst/>
        </c:spPr>
        <c:dLbl>
          <c:idx val="0"/>
          <c:layout>
            <c:manualLayout>
              <c:x val="3.2935360076845714E-2"/>
              <c:y val="-2.34076024943912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6"/>
        <c:spPr>
          <a:solidFill>
            <a:schemeClr val="accent1"/>
          </a:solidFill>
          <a:ln>
            <a:noFill/>
          </a:ln>
          <a:effectLst/>
        </c:spPr>
        <c:dLbl>
          <c:idx val="0"/>
          <c:layout>
            <c:manualLayout>
              <c:x val="3.2935360076845714E-2"/>
              <c:y val="-1.800584807260865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7"/>
        <c:spPr>
          <a:solidFill>
            <a:schemeClr val="accent1"/>
          </a:solidFill>
          <a:ln>
            <a:noFill/>
          </a:ln>
          <a:effectLst/>
        </c:spPr>
        <c:dLbl>
          <c:idx val="0"/>
          <c:layout>
            <c:manualLayout>
              <c:x val="3.2935360076845714E-2"/>
              <c:y val="-1.620526326534778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8"/>
        <c:spPr>
          <a:solidFill>
            <a:schemeClr val="accent1"/>
          </a:solidFill>
          <a:ln>
            <a:noFill/>
          </a:ln>
          <a:effectLst/>
        </c:spPr>
        <c:dLbl>
          <c:idx val="0"/>
          <c:layout>
            <c:manualLayout>
              <c:x val="3.2935360076845714E-2"/>
              <c:y val="-1.620526326534778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9"/>
        <c:spPr>
          <a:solidFill>
            <a:schemeClr val="accent1"/>
          </a:solidFill>
          <a:ln>
            <a:noFill/>
          </a:ln>
          <a:effectLst/>
        </c:spPr>
        <c:dLbl>
          <c:idx val="0"/>
          <c:layout>
            <c:manualLayout>
              <c:x val="3.2935360076845714E-2"/>
              <c:y val="-2.160701768713051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0"/>
        <c:spPr>
          <a:solidFill>
            <a:schemeClr val="accent1"/>
          </a:solidFill>
          <a:ln>
            <a:noFill/>
          </a:ln>
          <a:effectLst/>
        </c:spPr>
        <c:dLbl>
          <c:idx val="0"/>
          <c:layout>
            <c:manualLayout>
              <c:x val="3.4033205412740575E-2"/>
              <c:y val="-2.160701768713051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1"/>
        <c:spPr>
          <a:solidFill>
            <a:schemeClr val="accent1"/>
          </a:solidFill>
          <a:ln>
            <a:noFill/>
          </a:ln>
          <a:effectLst/>
        </c:spPr>
        <c:dLbl>
          <c:idx val="0"/>
          <c:layout>
            <c:manualLayout>
              <c:x val="3.5131050748635428E-2"/>
              <c:y val="-2.160701768713038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2"/>
        <c:spPr>
          <a:solidFill>
            <a:schemeClr val="accent1"/>
          </a:solidFill>
          <a:ln>
            <a:noFill/>
          </a:ln>
          <a:effectLst/>
        </c:spPr>
        <c:dLbl>
          <c:idx val="0"/>
          <c:layout>
            <c:manualLayout>
              <c:x val="3.2935360076845714E-2"/>
              <c:y val="-1.980643287986965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3"/>
        <c:spPr>
          <a:solidFill>
            <a:schemeClr val="accent1"/>
          </a:solidFill>
          <a:ln>
            <a:noFill/>
          </a:ln>
          <a:effectLst/>
        </c:spPr>
        <c:dLbl>
          <c:idx val="0"/>
          <c:layout>
            <c:manualLayout>
              <c:x val="3.2935360076845714E-2"/>
              <c:y val="-1.98064328798695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4"/>
        <c:spPr>
          <a:solidFill>
            <a:schemeClr val="accent1"/>
          </a:solidFill>
          <a:ln>
            <a:noFill/>
          </a:ln>
          <a:effectLst/>
        </c:spPr>
        <c:dLbl>
          <c:idx val="0"/>
          <c:layout>
            <c:manualLayout>
              <c:x val="3.0739669405056E-2"/>
              <c:y val="-2.34076024943912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5"/>
        <c:spPr>
          <a:solidFill>
            <a:schemeClr val="accent1"/>
          </a:solidFill>
          <a:ln>
            <a:noFill/>
          </a:ln>
          <a:effectLst/>
        </c:spPr>
        <c:dLbl>
          <c:idx val="0"/>
          <c:layout>
            <c:manualLayout>
              <c:x val="3.2935360076845714E-2"/>
              <c:y val="-2.520818730165211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6"/>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7"/>
        <c:spPr>
          <a:solidFill>
            <a:schemeClr val="accent1"/>
          </a:solidFill>
          <a:ln>
            <a:noFill/>
          </a:ln>
          <a:effectLst/>
        </c:spPr>
        <c:dLbl>
          <c:idx val="0"/>
          <c:layout>
            <c:manualLayout>
              <c:x val="3.2935360076845714E-2"/>
              <c:y val="-2.520818730165211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8"/>
        <c:spPr>
          <a:solidFill>
            <a:schemeClr val="accent1"/>
          </a:solidFill>
          <a:ln>
            <a:noFill/>
          </a:ln>
          <a:effectLst/>
        </c:spPr>
        <c:dLbl>
          <c:idx val="0"/>
          <c:layout>
            <c:manualLayout>
              <c:x val="3.0739669405056E-2"/>
              <c:y val="-2.34076024943912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9"/>
        <c:spPr>
          <a:solidFill>
            <a:schemeClr val="accent1"/>
          </a:solidFill>
          <a:ln>
            <a:noFill/>
          </a:ln>
          <a:effectLst/>
        </c:spPr>
        <c:dLbl>
          <c:idx val="0"/>
          <c:layout>
            <c:manualLayout>
              <c:x val="3.2935360076845714E-2"/>
              <c:y val="-1.98064328798695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0"/>
        <c:spPr>
          <a:solidFill>
            <a:schemeClr val="accent1"/>
          </a:solidFill>
          <a:ln>
            <a:noFill/>
          </a:ln>
          <a:effectLst/>
        </c:spPr>
        <c:dLbl>
          <c:idx val="0"/>
          <c:layout>
            <c:manualLayout>
              <c:x val="3.2935360076845714E-2"/>
              <c:y val="-1.980643287986965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1"/>
        <c:spPr>
          <a:solidFill>
            <a:schemeClr val="accent1"/>
          </a:solidFill>
          <a:ln>
            <a:noFill/>
          </a:ln>
          <a:effectLst/>
        </c:spPr>
        <c:dLbl>
          <c:idx val="0"/>
          <c:layout>
            <c:manualLayout>
              <c:x val="3.5131050748635428E-2"/>
              <c:y val="-2.160701768713038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2"/>
        <c:spPr>
          <a:solidFill>
            <a:schemeClr val="accent1"/>
          </a:solidFill>
          <a:ln>
            <a:noFill/>
          </a:ln>
          <a:effectLst/>
        </c:spPr>
        <c:dLbl>
          <c:idx val="0"/>
          <c:layout>
            <c:manualLayout>
              <c:x val="3.4033205412740575E-2"/>
              <c:y val="-2.160701768713051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3"/>
        <c:spPr>
          <a:solidFill>
            <a:schemeClr val="accent1"/>
          </a:solidFill>
          <a:ln>
            <a:noFill/>
          </a:ln>
          <a:effectLst/>
        </c:spPr>
        <c:dLbl>
          <c:idx val="0"/>
          <c:layout>
            <c:manualLayout>
              <c:x val="3.2935360076845714E-2"/>
              <c:y val="-2.160701768713051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4"/>
        <c:spPr>
          <a:solidFill>
            <a:schemeClr val="accent1"/>
          </a:solidFill>
          <a:ln>
            <a:noFill/>
          </a:ln>
          <a:effectLst/>
        </c:spPr>
        <c:dLbl>
          <c:idx val="0"/>
          <c:layout>
            <c:manualLayout>
              <c:x val="3.2935360076845714E-2"/>
              <c:y val="-1.620526326534778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5"/>
        <c:spPr>
          <a:solidFill>
            <a:schemeClr val="accent1"/>
          </a:solidFill>
          <a:ln>
            <a:noFill/>
          </a:ln>
          <a:effectLst/>
        </c:spPr>
        <c:dLbl>
          <c:idx val="0"/>
          <c:layout>
            <c:manualLayout>
              <c:x val="3.2935360076845714E-2"/>
              <c:y val="-1.620526326534778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6"/>
        <c:spPr>
          <a:solidFill>
            <a:schemeClr val="accent1"/>
          </a:solidFill>
          <a:ln>
            <a:noFill/>
          </a:ln>
          <a:effectLst/>
        </c:spPr>
        <c:dLbl>
          <c:idx val="0"/>
          <c:layout>
            <c:manualLayout>
              <c:x val="3.2935360076845714E-2"/>
              <c:y val="-1.800584807260865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7"/>
        <c:spPr>
          <a:solidFill>
            <a:schemeClr val="accent1"/>
          </a:solidFill>
          <a:ln>
            <a:noFill/>
          </a:ln>
          <a:effectLst/>
        </c:spPr>
        <c:dLbl>
          <c:idx val="0"/>
          <c:layout>
            <c:manualLayout>
              <c:x val="3.2935360076845714E-2"/>
              <c:y val="-2.34076024943912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8"/>
        <c:spPr>
          <a:solidFill>
            <a:schemeClr val="accent1"/>
          </a:solidFill>
          <a:ln>
            <a:noFill/>
          </a:ln>
          <a:effectLst/>
        </c:spPr>
        <c:dLbl>
          <c:idx val="0"/>
          <c:layout>
            <c:manualLayout>
              <c:x val="3.2935360076845555E-2"/>
              <c:y val="-2.340760249439138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9"/>
        <c:spPr>
          <a:solidFill>
            <a:schemeClr val="accent1"/>
          </a:solidFill>
          <a:ln>
            <a:noFill/>
          </a:ln>
          <a:effectLst/>
        </c:spPr>
        <c:dLbl>
          <c:idx val="0"/>
          <c:layout>
            <c:manualLayout>
              <c:x val="2.5250442725581555E-2"/>
              <c:y val="-1.26040936508260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4"/>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5"/>
        <c:spPr>
          <a:solidFill>
            <a:schemeClr val="accent6"/>
          </a:solidFill>
          <a:ln>
            <a:noFill/>
          </a:ln>
          <a:effectLst/>
        </c:spPr>
        <c:dLbl>
          <c:idx val="0"/>
          <c:layout>
            <c:manualLayout>
              <c:x val="3.0739669405056E-2"/>
              <c:y val="-1.0803508843565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6"/>
        <c:spPr>
          <a:solidFill>
            <a:schemeClr val="accent6"/>
          </a:solidFill>
          <a:ln>
            <a:noFill/>
          </a:ln>
          <a:effectLst/>
        </c:spPr>
        <c:dLbl>
          <c:idx val="0"/>
          <c:layout>
            <c:manualLayout>
              <c:x val="3.4033205412740533E-2"/>
              <c:y val="-1.080350884356519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7"/>
        <c:spPr>
          <a:solidFill>
            <a:schemeClr val="accent6"/>
          </a:solidFill>
          <a:ln>
            <a:noFill/>
          </a:ln>
          <a:effectLst/>
        </c:spPr>
        <c:dLbl>
          <c:idx val="0"/>
          <c:layout>
            <c:manualLayout>
              <c:x val="3.4033205412740575E-2"/>
              <c:y val="-1.98064328798695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8"/>
        <c:spPr>
          <a:solidFill>
            <a:schemeClr val="accent6"/>
          </a:solidFill>
          <a:ln>
            <a:noFill/>
          </a:ln>
          <a:effectLst/>
        </c:spPr>
        <c:dLbl>
          <c:idx val="0"/>
          <c:layout>
            <c:manualLayout>
              <c:x val="3.4033205412740533E-2"/>
              <c:y val="-1.26040936508260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9"/>
        <c:spPr>
          <a:solidFill>
            <a:schemeClr val="accent6"/>
          </a:solidFill>
          <a:ln>
            <a:noFill/>
          </a:ln>
          <a:effectLst/>
        </c:spPr>
        <c:dLbl>
          <c:idx val="0"/>
          <c:layout>
            <c:manualLayout>
              <c:x val="3.2935360076845714E-2"/>
              <c:y val="-2.160701768713051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0"/>
        <c:spPr>
          <a:solidFill>
            <a:schemeClr val="accent6"/>
          </a:solidFill>
          <a:ln>
            <a:noFill/>
          </a:ln>
          <a:effectLst/>
        </c:spPr>
        <c:dLbl>
          <c:idx val="0"/>
          <c:layout>
            <c:manualLayout>
              <c:x val="3.2935360076845714E-2"/>
              <c:y val="-5.401754421782661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1"/>
        <c:spPr>
          <a:solidFill>
            <a:schemeClr val="accent6"/>
          </a:solidFill>
          <a:ln>
            <a:noFill/>
          </a:ln>
          <a:effectLst/>
        </c:spPr>
        <c:dLbl>
          <c:idx val="0"/>
          <c:layout>
            <c:manualLayout>
              <c:x val="3.1837514740950777E-2"/>
              <c:y val="-5.401754421782661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2"/>
        <c:spPr>
          <a:solidFill>
            <a:schemeClr val="accent6"/>
          </a:solidFill>
          <a:ln>
            <a:noFill/>
          </a:ln>
          <a:effectLst/>
        </c:spPr>
        <c:dLbl>
          <c:idx val="0"/>
          <c:layout>
            <c:manualLayout>
              <c:x val="3.2935360076845714E-2"/>
              <c:y val="-1.26040936508260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3"/>
        <c:spPr>
          <a:solidFill>
            <a:schemeClr val="accent6"/>
          </a:solidFill>
          <a:ln>
            <a:noFill/>
          </a:ln>
          <a:effectLst/>
        </c:spPr>
        <c:dLbl>
          <c:idx val="0"/>
          <c:layout>
            <c:manualLayout>
              <c:x val="3.1837514740950777E-2"/>
              <c:y val="-1.800584807260878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4"/>
        <c:spPr>
          <a:solidFill>
            <a:schemeClr val="accent6"/>
          </a:solidFill>
          <a:ln>
            <a:noFill/>
          </a:ln>
          <a:effectLst/>
        </c:spPr>
        <c:dLbl>
          <c:idx val="0"/>
          <c:layout>
            <c:manualLayout>
              <c:x val="3.2935360076845714E-2"/>
              <c:y val="-1.080350884356532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5"/>
        <c:spPr>
          <a:solidFill>
            <a:schemeClr val="accent6"/>
          </a:solidFill>
          <a:ln>
            <a:noFill/>
          </a:ln>
          <a:effectLst/>
        </c:spPr>
        <c:dLbl>
          <c:idx val="0"/>
          <c:layout>
            <c:manualLayout>
              <c:x val="3.2935360076845714E-2"/>
              <c:y val="-5.4017544217827276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6"/>
        <c:spPr>
          <a:solidFill>
            <a:schemeClr val="accent6"/>
          </a:solidFill>
          <a:ln>
            <a:noFill/>
          </a:ln>
          <a:effectLst/>
        </c:spPr>
        <c:dLbl>
          <c:idx val="0"/>
          <c:layout>
            <c:manualLayout>
              <c:x val="3.2935360076845555E-2"/>
              <c:y val="-1.080350884356519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7"/>
        <c:spPr>
          <a:solidFill>
            <a:schemeClr val="accent6"/>
          </a:solidFill>
          <a:ln>
            <a:noFill/>
          </a:ln>
          <a:effectLst/>
        </c:spPr>
        <c:dLbl>
          <c:idx val="0"/>
          <c:layout>
            <c:manualLayout>
              <c:x val="2.5250442725581555E-2"/>
              <c:y val="-1.080350884356519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8"/>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9"/>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0"/>
        <c:spPr>
          <a:solidFill>
            <a:schemeClr val="accent1"/>
          </a:solidFill>
          <a:ln>
            <a:noFill/>
          </a:ln>
          <a:effectLst/>
        </c:spPr>
        <c:dLbl>
          <c:idx val="0"/>
          <c:layout>
            <c:manualLayout>
              <c:x val="3.2935360076845714E-2"/>
              <c:y val="-2.520818730165211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1"/>
        <c:spPr>
          <a:solidFill>
            <a:schemeClr val="accent1"/>
          </a:solidFill>
          <a:ln>
            <a:noFill/>
          </a:ln>
          <a:effectLst/>
        </c:spPr>
        <c:dLbl>
          <c:idx val="0"/>
          <c:layout>
            <c:manualLayout>
              <c:x val="3.0739669405056E-2"/>
              <c:y val="-2.34076024943912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2"/>
        <c:spPr>
          <a:solidFill>
            <a:schemeClr val="accent1"/>
          </a:solidFill>
          <a:ln>
            <a:noFill/>
          </a:ln>
          <a:effectLst/>
        </c:spPr>
        <c:dLbl>
          <c:idx val="0"/>
          <c:layout>
            <c:manualLayout>
              <c:x val="3.2935360076845714E-2"/>
              <c:y val="-1.98064328798695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3"/>
        <c:spPr>
          <a:solidFill>
            <a:schemeClr val="accent1"/>
          </a:solidFill>
          <a:ln>
            <a:noFill/>
          </a:ln>
          <a:effectLst/>
        </c:spPr>
        <c:dLbl>
          <c:idx val="0"/>
          <c:layout>
            <c:manualLayout>
              <c:x val="3.2935360076845714E-2"/>
              <c:y val="-1.980643287986965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4"/>
        <c:spPr>
          <a:solidFill>
            <a:schemeClr val="accent1"/>
          </a:solidFill>
          <a:ln>
            <a:noFill/>
          </a:ln>
          <a:effectLst/>
        </c:spPr>
        <c:dLbl>
          <c:idx val="0"/>
          <c:layout>
            <c:manualLayout>
              <c:x val="3.5131050748635428E-2"/>
              <c:y val="-2.160701768713038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5"/>
        <c:spPr>
          <a:solidFill>
            <a:schemeClr val="accent1"/>
          </a:solidFill>
          <a:ln>
            <a:noFill/>
          </a:ln>
          <a:effectLst/>
        </c:spPr>
        <c:dLbl>
          <c:idx val="0"/>
          <c:layout>
            <c:manualLayout>
              <c:x val="3.4033205412740575E-2"/>
              <c:y val="-2.160701768713051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6"/>
        <c:spPr>
          <a:solidFill>
            <a:schemeClr val="accent1"/>
          </a:solidFill>
          <a:ln>
            <a:noFill/>
          </a:ln>
          <a:effectLst/>
        </c:spPr>
        <c:dLbl>
          <c:idx val="0"/>
          <c:layout>
            <c:manualLayout>
              <c:x val="3.2935360076845714E-2"/>
              <c:y val="-2.160701768713051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7"/>
        <c:spPr>
          <a:solidFill>
            <a:schemeClr val="accent1"/>
          </a:solidFill>
          <a:ln>
            <a:noFill/>
          </a:ln>
          <a:effectLst/>
        </c:spPr>
        <c:dLbl>
          <c:idx val="0"/>
          <c:layout>
            <c:manualLayout>
              <c:x val="3.2935360076845714E-2"/>
              <c:y val="-1.620526326534778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8"/>
        <c:spPr>
          <a:solidFill>
            <a:schemeClr val="accent1"/>
          </a:solidFill>
          <a:ln>
            <a:noFill/>
          </a:ln>
          <a:effectLst/>
        </c:spPr>
        <c:dLbl>
          <c:idx val="0"/>
          <c:layout>
            <c:manualLayout>
              <c:x val="3.2935360076845714E-2"/>
              <c:y val="-1.620526326534778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9"/>
        <c:spPr>
          <a:solidFill>
            <a:schemeClr val="accent1"/>
          </a:solidFill>
          <a:ln>
            <a:noFill/>
          </a:ln>
          <a:effectLst/>
        </c:spPr>
        <c:dLbl>
          <c:idx val="0"/>
          <c:layout>
            <c:manualLayout>
              <c:x val="3.2935360076845714E-2"/>
              <c:y val="-1.800584807260865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0"/>
        <c:spPr>
          <a:solidFill>
            <a:schemeClr val="accent1"/>
          </a:solidFill>
          <a:ln>
            <a:noFill/>
          </a:ln>
          <a:effectLst/>
        </c:spPr>
        <c:dLbl>
          <c:idx val="0"/>
          <c:layout>
            <c:manualLayout>
              <c:x val="3.2935360076845714E-2"/>
              <c:y val="-2.34076024943912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1"/>
        <c:spPr>
          <a:solidFill>
            <a:schemeClr val="accent1"/>
          </a:solidFill>
          <a:ln>
            <a:noFill/>
          </a:ln>
          <a:effectLst/>
        </c:spPr>
        <c:dLbl>
          <c:idx val="0"/>
          <c:layout>
            <c:manualLayout>
              <c:x val="3.2935360076845555E-2"/>
              <c:y val="-2.340760249439138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2"/>
        <c:spPr>
          <a:solidFill>
            <a:schemeClr val="accent1"/>
          </a:solidFill>
          <a:ln>
            <a:noFill/>
          </a:ln>
          <a:effectLst/>
        </c:spPr>
        <c:dLbl>
          <c:idx val="0"/>
          <c:layout>
            <c:manualLayout>
              <c:x val="2.5250442725581555E-2"/>
              <c:y val="-1.26040936508260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7"/>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8"/>
        <c:spPr>
          <a:solidFill>
            <a:schemeClr val="accent6"/>
          </a:solidFill>
          <a:ln>
            <a:noFill/>
          </a:ln>
          <a:effectLst/>
        </c:spPr>
        <c:dLbl>
          <c:idx val="0"/>
          <c:layout>
            <c:manualLayout>
              <c:x val="3.0739669405056E-2"/>
              <c:y val="-1.08035088435650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9"/>
        <c:spPr>
          <a:solidFill>
            <a:schemeClr val="accent6"/>
          </a:solidFill>
          <a:ln>
            <a:noFill/>
          </a:ln>
          <a:effectLst/>
        </c:spPr>
        <c:dLbl>
          <c:idx val="0"/>
          <c:layout>
            <c:manualLayout>
              <c:x val="3.4033205412740533E-2"/>
              <c:y val="-1.080350884356519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0"/>
        <c:spPr>
          <a:solidFill>
            <a:schemeClr val="accent6"/>
          </a:solidFill>
          <a:ln>
            <a:noFill/>
          </a:ln>
          <a:effectLst/>
        </c:spPr>
        <c:dLbl>
          <c:idx val="0"/>
          <c:layout>
            <c:manualLayout>
              <c:x val="3.4033205412740575E-2"/>
              <c:y val="-1.98064328798695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1"/>
        <c:spPr>
          <a:solidFill>
            <a:schemeClr val="accent6"/>
          </a:solidFill>
          <a:ln>
            <a:noFill/>
          </a:ln>
          <a:effectLst/>
        </c:spPr>
        <c:dLbl>
          <c:idx val="0"/>
          <c:layout>
            <c:manualLayout>
              <c:x val="3.4033205412740533E-2"/>
              <c:y val="-1.26040936508260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2"/>
        <c:spPr>
          <a:solidFill>
            <a:schemeClr val="accent6"/>
          </a:solidFill>
          <a:ln>
            <a:noFill/>
          </a:ln>
          <a:effectLst/>
        </c:spPr>
        <c:dLbl>
          <c:idx val="0"/>
          <c:layout>
            <c:manualLayout>
              <c:x val="3.2935360076845714E-2"/>
              <c:y val="-2.160701768713051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3"/>
        <c:spPr>
          <a:solidFill>
            <a:schemeClr val="accent6"/>
          </a:solidFill>
          <a:ln>
            <a:noFill/>
          </a:ln>
          <a:effectLst/>
        </c:spPr>
        <c:dLbl>
          <c:idx val="0"/>
          <c:layout>
            <c:manualLayout>
              <c:x val="3.2935360076845714E-2"/>
              <c:y val="-5.401754421782661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4"/>
        <c:spPr>
          <a:solidFill>
            <a:schemeClr val="accent6"/>
          </a:solidFill>
          <a:ln>
            <a:noFill/>
          </a:ln>
          <a:effectLst/>
        </c:spPr>
        <c:dLbl>
          <c:idx val="0"/>
          <c:layout>
            <c:manualLayout>
              <c:x val="3.1837514740950777E-2"/>
              <c:y val="-5.401754421782661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5"/>
        <c:spPr>
          <a:solidFill>
            <a:schemeClr val="accent6"/>
          </a:solidFill>
          <a:ln>
            <a:noFill/>
          </a:ln>
          <a:effectLst/>
        </c:spPr>
        <c:dLbl>
          <c:idx val="0"/>
          <c:layout>
            <c:manualLayout>
              <c:x val="3.2935360076845714E-2"/>
              <c:y val="-1.260409365082605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6"/>
        <c:spPr>
          <a:solidFill>
            <a:schemeClr val="accent6"/>
          </a:solidFill>
          <a:ln>
            <a:noFill/>
          </a:ln>
          <a:effectLst/>
        </c:spPr>
        <c:dLbl>
          <c:idx val="0"/>
          <c:layout>
            <c:manualLayout>
              <c:x val="3.1837514740950777E-2"/>
              <c:y val="-1.800584807260878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7"/>
        <c:spPr>
          <a:solidFill>
            <a:schemeClr val="accent6"/>
          </a:solidFill>
          <a:ln>
            <a:noFill/>
          </a:ln>
          <a:effectLst/>
        </c:spPr>
        <c:dLbl>
          <c:idx val="0"/>
          <c:layout>
            <c:manualLayout>
              <c:x val="3.2935360076845714E-2"/>
              <c:y val="-1.080350884356532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8"/>
        <c:spPr>
          <a:solidFill>
            <a:schemeClr val="accent6"/>
          </a:solidFill>
          <a:ln>
            <a:noFill/>
          </a:ln>
          <a:effectLst/>
        </c:spPr>
        <c:dLbl>
          <c:idx val="0"/>
          <c:layout>
            <c:manualLayout>
              <c:x val="3.2935360076845714E-2"/>
              <c:y val="-5.4017544217827276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9"/>
        <c:spPr>
          <a:solidFill>
            <a:schemeClr val="accent6"/>
          </a:solidFill>
          <a:ln>
            <a:noFill/>
          </a:ln>
          <a:effectLst/>
        </c:spPr>
        <c:dLbl>
          <c:idx val="0"/>
          <c:layout>
            <c:manualLayout>
              <c:x val="3.2935360076845555E-2"/>
              <c:y val="-1.080350884356519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0"/>
        <c:spPr>
          <a:solidFill>
            <a:schemeClr val="accent6"/>
          </a:solidFill>
          <a:ln>
            <a:noFill/>
          </a:ln>
          <a:effectLst/>
        </c:spPr>
        <c:dLbl>
          <c:idx val="0"/>
          <c:layout>
            <c:manualLayout>
              <c:x val="2.5250442725581555E-2"/>
              <c:y val="-1.0803508843565192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4.6966925985476547E-2"/>
          <c:y val="4.0415642179845578E-2"/>
          <c:w val="0.93451127815649115"/>
          <c:h val="0.81627697474530936"/>
        </c:manualLayout>
      </c:layout>
      <c:barChart>
        <c:barDir val="col"/>
        <c:grouping val="stacked"/>
        <c:varyColors val="0"/>
        <c:ser>
          <c:idx val="0"/>
          <c:order val="0"/>
          <c:tx>
            <c:strRef>
              <c:f>Sheet2!$B$3:$B$4</c:f>
              <c:strCache>
                <c:ptCount val="1"/>
                <c:pt idx="0">
                  <c:v>American Indian/Alaska Native </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82B0-4EFD-BA26-8DFA7783DCB0}"/>
              </c:ext>
            </c:extLst>
          </c:dPt>
          <c:dPt>
            <c:idx val="1"/>
            <c:invertIfNegative val="0"/>
            <c:bubble3D val="0"/>
            <c:extLst>
              <c:ext xmlns:c16="http://schemas.microsoft.com/office/drawing/2014/chart" uri="{C3380CC4-5D6E-409C-BE32-E72D297353CC}">
                <c16:uniqueId val="{00000001-82B0-4EFD-BA26-8DFA7783DCB0}"/>
              </c:ext>
            </c:extLst>
          </c:dPt>
          <c:dPt>
            <c:idx val="2"/>
            <c:invertIfNegative val="0"/>
            <c:bubble3D val="0"/>
            <c:extLst>
              <c:ext xmlns:c16="http://schemas.microsoft.com/office/drawing/2014/chart" uri="{C3380CC4-5D6E-409C-BE32-E72D297353CC}">
                <c16:uniqueId val="{00000002-82B0-4EFD-BA26-8DFA7783DCB0}"/>
              </c:ext>
            </c:extLst>
          </c:dPt>
          <c:dPt>
            <c:idx val="3"/>
            <c:invertIfNegative val="0"/>
            <c:bubble3D val="0"/>
            <c:extLst>
              <c:ext xmlns:c16="http://schemas.microsoft.com/office/drawing/2014/chart" uri="{C3380CC4-5D6E-409C-BE32-E72D297353CC}">
                <c16:uniqueId val="{00000003-82B0-4EFD-BA26-8DFA7783DCB0}"/>
              </c:ext>
            </c:extLst>
          </c:dPt>
          <c:dPt>
            <c:idx val="4"/>
            <c:invertIfNegative val="0"/>
            <c:bubble3D val="0"/>
            <c:extLst>
              <c:ext xmlns:c16="http://schemas.microsoft.com/office/drawing/2014/chart" uri="{C3380CC4-5D6E-409C-BE32-E72D297353CC}">
                <c16:uniqueId val="{00000004-82B0-4EFD-BA26-8DFA7783DCB0}"/>
              </c:ext>
            </c:extLst>
          </c:dPt>
          <c:dPt>
            <c:idx val="5"/>
            <c:invertIfNegative val="0"/>
            <c:bubble3D val="0"/>
            <c:extLst>
              <c:ext xmlns:c16="http://schemas.microsoft.com/office/drawing/2014/chart" uri="{C3380CC4-5D6E-409C-BE32-E72D297353CC}">
                <c16:uniqueId val="{00000005-82B0-4EFD-BA26-8DFA7783DCB0}"/>
              </c:ext>
            </c:extLst>
          </c:dPt>
          <c:dPt>
            <c:idx val="6"/>
            <c:invertIfNegative val="0"/>
            <c:bubble3D val="0"/>
            <c:extLst>
              <c:ext xmlns:c16="http://schemas.microsoft.com/office/drawing/2014/chart" uri="{C3380CC4-5D6E-409C-BE32-E72D297353CC}">
                <c16:uniqueId val="{00000006-82B0-4EFD-BA26-8DFA7783DCB0}"/>
              </c:ext>
            </c:extLst>
          </c:dPt>
          <c:dPt>
            <c:idx val="7"/>
            <c:invertIfNegative val="0"/>
            <c:bubble3D val="0"/>
            <c:extLst>
              <c:ext xmlns:c16="http://schemas.microsoft.com/office/drawing/2014/chart" uri="{C3380CC4-5D6E-409C-BE32-E72D297353CC}">
                <c16:uniqueId val="{00000007-82B0-4EFD-BA26-8DFA7783DCB0}"/>
              </c:ext>
            </c:extLst>
          </c:dPt>
          <c:dPt>
            <c:idx val="8"/>
            <c:invertIfNegative val="0"/>
            <c:bubble3D val="0"/>
            <c:extLst>
              <c:ext xmlns:c16="http://schemas.microsoft.com/office/drawing/2014/chart" uri="{C3380CC4-5D6E-409C-BE32-E72D297353CC}">
                <c16:uniqueId val="{00000008-82B0-4EFD-BA26-8DFA7783DCB0}"/>
              </c:ext>
            </c:extLst>
          </c:dPt>
          <c:dPt>
            <c:idx val="9"/>
            <c:invertIfNegative val="0"/>
            <c:bubble3D val="0"/>
            <c:extLst>
              <c:ext xmlns:c16="http://schemas.microsoft.com/office/drawing/2014/chart" uri="{C3380CC4-5D6E-409C-BE32-E72D297353CC}">
                <c16:uniqueId val="{00000009-82B0-4EFD-BA26-8DFA7783DCB0}"/>
              </c:ext>
            </c:extLst>
          </c:dPt>
          <c:dPt>
            <c:idx val="10"/>
            <c:invertIfNegative val="0"/>
            <c:bubble3D val="0"/>
            <c:extLst>
              <c:ext xmlns:c16="http://schemas.microsoft.com/office/drawing/2014/chart" uri="{C3380CC4-5D6E-409C-BE32-E72D297353CC}">
                <c16:uniqueId val="{0000000A-82B0-4EFD-BA26-8DFA7783DCB0}"/>
              </c:ext>
            </c:extLst>
          </c:dPt>
          <c:dPt>
            <c:idx val="11"/>
            <c:invertIfNegative val="0"/>
            <c:bubble3D val="0"/>
            <c:extLst>
              <c:ext xmlns:c16="http://schemas.microsoft.com/office/drawing/2014/chart" uri="{C3380CC4-5D6E-409C-BE32-E72D297353CC}">
                <c16:uniqueId val="{0000000B-82B0-4EFD-BA26-8DFA7783DCB0}"/>
              </c:ext>
            </c:extLst>
          </c:dPt>
          <c:dPt>
            <c:idx val="12"/>
            <c:invertIfNegative val="0"/>
            <c:bubble3D val="0"/>
            <c:extLst>
              <c:ext xmlns:c16="http://schemas.microsoft.com/office/drawing/2014/chart" uri="{C3380CC4-5D6E-409C-BE32-E72D297353CC}">
                <c16:uniqueId val="{0000000C-82B0-4EFD-BA26-8DFA7783DCB0}"/>
              </c:ext>
            </c:extLst>
          </c:dPt>
          <c:dLbls>
            <c:dLbl>
              <c:idx val="0"/>
              <c:layout>
                <c:manualLayout>
                  <c:x val="3.2935360076845714E-2"/>
                  <c:y val="-2.5208187301652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B0-4EFD-BA26-8DFA7783DCB0}"/>
                </c:ext>
              </c:extLst>
            </c:dLbl>
            <c:dLbl>
              <c:idx val="1"/>
              <c:layout>
                <c:manualLayout>
                  <c:x val="3.0739669405056E-2"/>
                  <c:y val="-2.340760249439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B0-4EFD-BA26-8DFA7783DCB0}"/>
                </c:ext>
              </c:extLst>
            </c:dLbl>
            <c:dLbl>
              <c:idx val="2"/>
              <c:layout>
                <c:manualLayout>
                  <c:x val="3.2935360076845714E-2"/>
                  <c:y val="-1.980643287986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B0-4EFD-BA26-8DFA7783DCB0}"/>
                </c:ext>
              </c:extLst>
            </c:dLbl>
            <c:dLbl>
              <c:idx val="3"/>
              <c:layout>
                <c:manualLayout>
                  <c:x val="3.2935360076845714E-2"/>
                  <c:y val="-1.9806432879869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B0-4EFD-BA26-8DFA7783DCB0}"/>
                </c:ext>
              </c:extLst>
            </c:dLbl>
            <c:dLbl>
              <c:idx val="4"/>
              <c:layout>
                <c:manualLayout>
                  <c:x val="3.5131050748635428E-2"/>
                  <c:y val="-2.1607017687130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B0-4EFD-BA26-8DFA7783DCB0}"/>
                </c:ext>
              </c:extLst>
            </c:dLbl>
            <c:dLbl>
              <c:idx val="5"/>
              <c:layout>
                <c:manualLayout>
                  <c:x val="3.4033205412740575E-2"/>
                  <c:y val="-2.1607017687130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B0-4EFD-BA26-8DFA7783DCB0}"/>
                </c:ext>
              </c:extLst>
            </c:dLbl>
            <c:dLbl>
              <c:idx val="6"/>
              <c:layout>
                <c:manualLayout>
                  <c:x val="3.2935360076845714E-2"/>
                  <c:y val="-2.1607017687130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B0-4EFD-BA26-8DFA7783DCB0}"/>
                </c:ext>
              </c:extLst>
            </c:dLbl>
            <c:dLbl>
              <c:idx val="7"/>
              <c:layout>
                <c:manualLayout>
                  <c:x val="3.2935360076845714E-2"/>
                  <c:y val="-1.6205263265347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B0-4EFD-BA26-8DFA7783DCB0}"/>
                </c:ext>
              </c:extLst>
            </c:dLbl>
            <c:dLbl>
              <c:idx val="8"/>
              <c:layout>
                <c:manualLayout>
                  <c:x val="3.2935360076845714E-2"/>
                  <c:y val="-1.6205263265347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B0-4EFD-BA26-8DFA7783DCB0}"/>
                </c:ext>
              </c:extLst>
            </c:dLbl>
            <c:dLbl>
              <c:idx val="9"/>
              <c:layout>
                <c:manualLayout>
                  <c:x val="3.2935360076845714E-2"/>
                  <c:y val="-1.8005848072608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B0-4EFD-BA26-8DFA7783DCB0}"/>
                </c:ext>
              </c:extLst>
            </c:dLbl>
            <c:dLbl>
              <c:idx val="10"/>
              <c:layout>
                <c:manualLayout>
                  <c:x val="3.2935360076845714E-2"/>
                  <c:y val="-2.340760249439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B0-4EFD-BA26-8DFA7783DCB0}"/>
                </c:ext>
              </c:extLst>
            </c:dLbl>
            <c:dLbl>
              <c:idx val="11"/>
              <c:layout>
                <c:manualLayout>
                  <c:x val="3.2935360076845555E-2"/>
                  <c:y val="-2.3407602494391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B0-4EFD-BA26-8DFA7783DCB0}"/>
                </c:ext>
              </c:extLst>
            </c:dLbl>
            <c:dLbl>
              <c:idx val="12"/>
              <c:layout>
                <c:manualLayout>
                  <c:x val="2.5250442725581555E-2"/>
                  <c:y val="-1.2604093650826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B0-4EFD-BA26-8DFA7783DCB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Sheet2!$A$5:$A$18</c:f>
              <c:strCache>
                <c:ptCount val="13"/>
                <c:pt idx="0">
                  <c:v>Northeast</c:v>
                </c:pt>
                <c:pt idx="1">
                  <c:v>North </c:v>
                </c:pt>
                <c:pt idx="2">
                  <c:v>Northwest</c:v>
                </c:pt>
                <c:pt idx="3">
                  <c:v>Fremont/
Greenlake</c:v>
                </c:pt>
                <c:pt idx="4">
                  <c:v>Ballard</c:v>
                </c:pt>
                <c:pt idx="5">
                  <c:v>Beacon/
Gtown/S.Park</c:v>
                </c:pt>
                <c:pt idx="6">
                  <c:v>Southeast</c:v>
                </c:pt>
                <c:pt idx="7">
                  <c:v>Central </c:v>
                </c:pt>
                <c:pt idx="8">
                  <c:v>Downtown</c:v>
                </c:pt>
                <c:pt idx="9">
                  <c:v>Delridge</c:v>
                </c:pt>
                <c:pt idx="10">
                  <c:v>QA/Magnolia</c:v>
                </c:pt>
                <c:pt idx="11">
                  <c:v>Capitol Hill/
E.lake</c:v>
                </c:pt>
                <c:pt idx="12">
                  <c:v>West  </c:v>
                </c:pt>
              </c:strCache>
            </c:strRef>
          </c:cat>
          <c:val>
            <c:numRef>
              <c:f>Sheet2!$B$5:$B$18</c:f>
              <c:numCache>
                <c:formatCode>0.00%</c:formatCode>
                <c:ptCount val="13"/>
                <c:pt idx="0">
                  <c:v>5.8654177004949313E-4</c:v>
                </c:pt>
                <c:pt idx="1">
                  <c:v>8.7400531081632381E-4</c:v>
                </c:pt>
                <c:pt idx="2">
                  <c:v>7.9415432726998199E-4</c:v>
                </c:pt>
                <c:pt idx="3">
                  <c:v>4.5442468818190923E-4</c:v>
                </c:pt>
                <c:pt idx="4">
                  <c:v>5.8654177004949313E-4</c:v>
                </c:pt>
                <c:pt idx="5">
                  <c:v>7.0849599946572433E-4</c:v>
                </c:pt>
                <c:pt idx="6">
                  <c:v>5.0523895043867229E-4</c:v>
                </c:pt>
                <c:pt idx="7">
                  <c:v>6.6348908146687704E-4</c:v>
                </c:pt>
                <c:pt idx="8">
                  <c:v>1.2558381957742859E-3</c:v>
                </c:pt>
                <c:pt idx="9">
                  <c:v>9.6837465500745521E-4</c:v>
                </c:pt>
                <c:pt idx="10">
                  <c:v>6.1412665527459304E-4</c:v>
                </c:pt>
                <c:pt idx="11">
                  <c:v>5.081426225676301E-4</c:v>
                </c:pt>
                <c:pt idx="12">
                  <c:v>7.1720701585259797E-4</c:v>
                </c:pt>
              </c:numCache>
            </c:numRef>
          </c:val>
          <c:extLst>
            <c:ext xmlns:c16="http://schemas.microsoft.com/office/drawing/2014/chart" uri="{C3380CC4-5D6E-409C-BE32-E72D297353CC}">
              <c16:uniqueId val="{0000000D-82B0-4EFD-BA26-8DFA7783DCB0}"/>
            </c:ext>
          </c:extLst>
        </c:ser>
        <c:ser>
          <c:idx val="1"/>
          <c:order val="1"/>
          <c:tx>
            <c:strRef>
              <c:f>Sheet2!$C$3:$C$4</c:f>
              <c:strCache>
                <c:ptCount val="1"/>
                <c:pt idx="0">
                  <c:v>Asian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Sheet2!$A$5:$A$18</c:f>
              <c:strCache>
                <c:ptCount val="13"/>
                <c:pt idx="0">
                  <c:v>Northeast</c:v>
                </c:pt>
                <c:pt idx="1">
                  <c:v>North </c:v>
                </c:pt>
                <c:pt idx="2">
                  <c:v>Northwest</c:v>
                </c:pt>
                <c:pt idx="3">
                  <c:v>Fremont/
Greenlake</c:v>
                </c:pt>
                <c:pt idx="4">
                  <c:v>Ballard</c:v>
                </c:pt>
                <c:pt idx="5">
                  <c:v>Beacon/
Gtown/S.Park</c:v>
                </c:pt>
                <c:pt idx="6">
                  <c:v>Southeast</c:v>
                </c:pt>
                <c:pt idx="7">
                  <c:v>Central </c:v>
                </c:pt>
                <c:pt idx="8">
                  <c:v>Downtown</c:v>
                </c:pt>
                <c:pt idx="9">
                  <c:v>Delridge</c:v>
                </c:pt>
                <c:pt idx="10">
                  <c:v>QA/Magnolia</c:v>
                </c:pt>
                <c:pt idx="11">
                  <c:v>Capitol Hill/
E.lake</c:v>
                </c:pt>
                <c:pt idx="12">
                  <c:v>West  </c:v>
                </c:pt>
              </c:strCache>
            </c:strRef>
          </c:cat>
          <c:val>
            <c:numRef>
              <c:f>Sheet2!$C$5:$C$18</c:f>
              <c:numCache>
                <c:formatCode>0.00%</c:formatCode>
                <c:ptCount val="13"/>
                <c:pt idx="0">
                  <c:v>1.4696936480720343E-2</c:v>
                </c:pt>
                <c:pt idx="1">
                  <c:v>1.038643520528236E-2</c:v>
                </c:pt>
                <c:pt idx="2">
                  <c:v>8.2957912724326826E-3</c:v>
                </c:pt>
                <c:pt idx="3">
                  <c:v>8.7632824851949023E-3</c:v>
                </c:pt>
                <c:pt idx="4">
                  <c:v>4.102888718217494E-3</c:v>
                </c:pt>
                <c:pt idx="5">
                  <c:v>2.5738149751082708E-2</c:v>
                </c:pt>
                <c:pt idx="6">
                  <c:v>1.8500746969655174E-2</c:v>
                </c:pt>
                <c:pt idx="7">
                  <c:v>1.0309487893864976E-2</c:v>
                </c:pt>
                <c:pt idx="8">
                  <c:v>1.1771486810795272E-2</c:v>
                </c:pt>
                <c:pt idx="9">
                  <c:v>7.9473506169577355E-3</c:v>
                </c:pt>
                <c:pt idx="10">
                  <c:v>6.6886087490544916E-3</c:v>
                </c:pt>
                <c:pt idx="11">
                  <c:v>5.6563533072099634E-3</c:v>
                </c:pt>
                <c:pt idx="12">
                  <c:v>4.5166619965939922E-3</c:v>
                </c:pt>
              </c:numCache>
            </c:numRef>
          </c:val>
          <c:extLst>
            <c:ext xmlns:c16="http://schemas.microsoft.com/office/drawing/2014/chart" uri="{C3380CC4-5D6E-409C-BE32-E72D297353CC}">
              <c16:uniqueId val="{0000000E-82B0-4EFD-BA26-8DFA7783DCB0}"/>
            </c:ext>
          </c:extLst>
        </c:ser>
        <c:ser>
          <c:idx val="2"/>
          <c:order val="2"/>
          <c:tx>
            <c:strRef>
              <c:f>Sheet2!$D$3:$D$4</c:f>
              <c:strCache>
                <c:ptCount val="1"/>
                <c:pt idx="0">
                  <c:v>Black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Sheet2!$A$5:$A$18</c:f>
              <c:strCache>
                <c:ptCount val="13"/>
                <c:pt idx="0">
                  <c:v>Northeast</c:v>
                </c:pt>
                <c:pt idx="1">
                  <c:v>North </c:v>
                </c:pt>
                <c:pt idx="2">
                  <c:v>Northwest</c:v>
                </c:pt>
                <c:pt idx="3">
                  <c:v>Fremont/
Greenlake</c:v>
                </c:pt>
                <c:pt idx="4">
                  <c:v>Ballard</c:v>
                </c:pt>
                <c:pt idx="5">
                  <c:v>Beacon/
Gtown/S.Park</c:v>
                </c:pt>
                <c:pt idx="6">
                  <c:v>Southeast</c:v>
                </c:pt>
                <c:pt idx="7">
                  <c:v>Central </c:v>
                </c:pt>
                <c:pt idx="8">
                  <c:v>Downtown</c:v>
                </c:pt>
                <c:pt idx="9">
                  <c:v>Delridge</c:v>
                </c:pt>
                <c:pt idx="10">
                  <c:v>QA/Magnolia</c:v>
                </c:pt>
                <c:pt idx="11">
                  <c:v>Capitol Hill/
E.lake</c:v>
                </c:pt>
                <c:pt idx="12">
                  <c:v>West  </c:v>
                </c:pt>
              </c:strCache>
            </c:strRef>
          </c:cat>
          <c:val>
            <c:numRef>
              <c:f>Sheet2!$D$5:$D$18</c:f>
              <c:numCache>
                <c:formatCode>0.00%</c:formatCode>
                <c:ptCount val="13"/>
                <c:pt idx="0">
                  <c:v>2.3897221621323405E-3</c:v>
                </c:pt>
                <c:pt idx="1">
                  <c:v>5.1917657665767015E-3</c:v>
                </c:pt>
                <c:pt idx="2">
                  <c:v>4.1667695050545675E-3</c:v>
                </c:pt>
                <c:pt idx="3">
                  <c:v>1.6013751791202745E-3</c:v>
                </c:pt>
                <c:pt idx="4">
                  <c:v>1.5084576709936222E-3</c:v>
                </c:pt>
                <c:pt idx="5">
                  <c:v>1.0769719926304801E-2</c:v>
                </c:pt>
                <c:pt idx="6">
                  <c:v>1.6818068970924079E-2</c:v>
                </c:pt>
                <c:pt idx="7">
                  <c:v>1.361531861268353E-2</c:v>
                </c:pt>
                <c:pt idx="8">
                  <c:v>8.2173921249508192E-3</c:v>
                </c:pt>
                <c:pt idx="9">
                  <c:v>6.8657327489209229E-3</c:v>
                </c:pt>
                <c:pt idx="10">
                  <c:v>2.3098711785859987E-3</c:v>
                </c:pt>
                <c:pt idx="11">
                  <c:v>3.196943013982633E-3</c:v>
                </c:pt>
                <c:pt idx="12">
                  <c:v>2.2111463262014307E-3</c:v>
                </c:pt>
              </c:numCache>
            </c:numRef>
          </c:val>
          <c:extLst>
            <c:ext xmlns:c16="http://schemas.microsoft.com/office/drawing/2014/chart" uri="{C3380CC4-5D6E-409C-BE32-E72D297353CC}">
              <c16:uniqueId val="{0000000F-82B0-4EFD-BA26-8DFA7783DCB0}"/>
            </c:ext>
          </c:extLst>
        </c:ser>
        <c:ser>
          <c:idx val="3"/>
          <c:order val="3"/>
          <c:tx>
            <c:strRef>
              <c:f>Sheet2!$E$3:$E$4</c:f>
              <c:strCache>
                <c:ptCount val="1"/>
                <c:pt idx="0">
                  <c:v>Hispanic Ethnicity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Sheet2!$A$5:$A$18</c:f>
              <c:strCache>
                <c:ptCount val="13"/>
                <c:pt idx="0">
                  <c:v>Northeast</c:v>
                </c:pt>
                <c:pt idx="1">
                  <c:v>North </c:v>
                </c:pt>
                <c:pt idx="2">
                  <c:v>Northwest</c:v>
                </c:pt>
                <c:pt idx="3">
                  <c:v>Fremont/
Greenlake</c:v>
                </c:pt>
                <c:pt idx="4">
                  <c:v>Ballard</c:v>
                </c:pt>
                <c:pt idx="5">
                  <c:v>Beacon/
Gtown/S.Park</c:v>
                </c:pt>
                <c:pt idx="6">
                  <c:v>Southeast</c:v>
                </c:pt>
                <c:pt idx="7">
                  <c:v>Central </c:v>
                </c:pt>
                <c:pt idx="8">
                  <c:v>Downtown</c:v>
                </c:pt>
                <c:pt idx="9">
                  <c:v>Delridge</c:v>
                </c:pt>
                <c:pt idx="10">
                  <c:v>QA/Magnolia</c:v>
                </c:pt>
                <c:pt idx="11">
                  <c:v>Capitol Hill/
E.lake</c:v>
                </c:pt>
                <c:pt idx="12">
                  <c:v>West  </c:v>
                </c:pt>
              </c:strCache>
            </c:strRef>
          </c:cat>
          <c:val>
            <c:numRef>
              <c:f>Sheet2!$E$5:$E$18</c:f>
              <c:numCache>
                <c:formatCode>0.00%</c:formatCode>
                <c:ptCount val="13"/>
                <c:pt idx="0">
                  <c:v>5.1104629469658804E-3</c:v>
                </c:pt>
                <c:pt idx="1">
                  <c:v>5.888647077526594E-3</c:v>
                </c:pt>
                <c:pt idx="2">
                  <c:v>5.2600020616072113E-3</c:v>
                </c:pt>
                <c:pt idx="3">
                  <c:v>3.9518977675116838E-3</c:v>
                </c:pt>
                <c:pt idx="4">
                  <c:v>4.139184619829467E-3</c:v>
                </c:pt>
                <c:pt idx="5">
                  <c:v>7.1430334372364008E-3</c:v>
                </c:pt>
                <c:pt idx="6">
                  <c:v>5.6273165859203845E-3</c:v>
                </c:pt>
                <c:pt idx="7">
                  <c:v>6.2080510117119613E-3</c:v>
                </c:pt>
                <c:pt idx="8">
                  <c:v>5.3659860943141742E-3</c:v>
                </c:pt>
                <c:pt idx="9">
                  <c:v>6.5681063557027396E-3</c:v>
                </c:pt>
                <c:pt idx="10">
                  <c:v>4.8723618323913333E-3</c:v>
                </c:pt>
                <c:pt idx="11">
                  <c:v>4.3859967507908874E-3</c:v>
                </c:pt>
                <c:pt idx="12">
                  <c:v>4.8447769471662338E-3</c:v>
                </c:pt>
              </c:numCache>
            </c:numRef>
          </c:val>
          <c:extLst>
            <c:ext xmlns:c16="http://schemas.microsoft.com/office/drawing/2014/chart" uri="{C3380CC4-5D6E-409C-BE32-E72D297353CC}">
              <c16:uniqueId val="{00000010-82B0-4EFD-BA26-8DFA7783DCB0}"/>
            </c:ext>
          </c:extLst>
        </c:ser>
        <c:ser>
          <c:idx val="4"/>
          <c:order val="4"/>
          <c:tx>
            <c:strRef>
              <c:f>Sheet2!$F$3:$F$4</c:f>
              <c:strCache>
                <c:ptCount val="1"/>
                <c:pt idx="0">
                  <c:v>Multiple race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Sheet2!$A$5:$A$18</c:f>
              <c:strCache>
                <c:ptCount val="13"/>
                <c:pt idx="0">
                  <c:v>Northeast</c:v>
                </c:pt>
                <c:pt idx="1">
                  <c:v>North </c:v>
                </c:pt>
                <c:pt idx="2">
                  <c:v>Northwest</c:v>
                </c:pt>
                <c:pt idx="3">
                  <c:v>Fremont/
Greenlake</c:v>
                </c:pt>
                <c:pt idx="4">
                  <c:v>Ballard</c:v>
                </c:pt>
                <c:pt idx="5">
                  <c:v>Beacon/
Gtown/S.Park</c:v>
                </c:pt>
                <c:pt idx="6">
                  <c:v>Southeast</c:v>
                </c:pt>
                <c:pt idx="7">
                  <c:v>Central </c:v>
                </c:pt>
                <c:pt idx="8">
                  <c:v>Downtown</c:v>
                </c:pt>
                <c:pt idx="9">
                  <c:v>Delridge</c:v>
                </c:pt>
                <c:pt idx="10">
                  <c:v>QA/Magnolia</c:v>
                </c:pt>
                <c:pt idx="11">
                  <c:v>Capitol Hill/
E.lake</c:v>
                </c:pt>
                <c:pt idx="12">
                  <c:v>West  </c:v>
                </c:pt>
              </c:strCache>
            </c:strRef>
          </c:cat>
          <c:val>
            <c:numRef>
              <c:f>Sheet2!$F$5:$F$18</c:f>
              <c:numCache>
                <c:formatCode>0.00%</c:formatCode>
                <c:ptCount val="13"/>
                <c:pt idx="0">
                  <c:v>5.6171537334690318E-3</c:v>
                </c:pt>
                <c:pt idx="1">
                  <c:v>4.0273932428645885E-3</c:v>
                </c:pt>
                <c:pt idx="2">
                  <c:v>3.6775007513251633E-3</c:v>
                </c:pt>
                <c:pt idx="3">
                  <c:v>4.4092261278225508E-3</c:v>
                </c:pt>
                <c:pt idx="4">
                  <c:v>3.604908948101216E-3</c:v>
                </c:pt>
                <c:pt idx="5">
                  <c:v>3.2477572762393964E-3</c:v>
                </c:pt>
                <c:pt idx="6">
                  <c:v>3.7442852102911946E-3</c:v>
                </c:pt>
                <c:pt idx="7">
                  <c:v>4.2901755705352772E-3</c:v>
                </c:pt>
                <c:pt idx="8">
                  <c:v>3.1374177353389963E-3</c:v>
                </c:pt>
                <c:pt idx="9">
                  <c:v>3.0677296042440072E-3</c:v>
                </c:pt>
                <c:pt idx="10">
                  <c:v>4.2509759967943456E-3</c:v>
                </c:pt>
                <c:pt idx="11">
                  <c:v>3.5482873415865375E-3</c:v>
                </c:pt>
                <c:pt idx="12">
                  <c:v>4.0912740297016619E-3</c:v>
                </c:pt>
              </c:numCache>
            </c:numRef>
          </c:val>
          <c:extLst>
            <c:ext xmlns:c16="http://schemas.microsoft.com/office/drawing/2014/chart" uri="{C3380CC4-5D6E-409C-BE32-E72D297353CC}">
              <c16:uniqueId val="{00000011-82B0-4EFD-BA26-8DFA7783DCB0}"/>
            </c:ext>
          </c:extLst>
        </c:ser>
        <c:ser>
          <c:idx val="5"/>
          <c:order val="5"/>
          <c:tx>
            <c:strRef>
              <c:f>Sheet2!$G$3:$G$4</c:f>
              <c:strCache>
                <c:ptCount val="1"/>
                <c:pt idx="0">
                  <c:v>Pacific Islander </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12-82B0-4EFD-BA26-8DFA7783DCB0}"/>
              </c:ext>
            </c:extLst>
          </c:dPt>
          <c:dPt>
            <c:idx val="1"/>
            <c:invertIfNegative val="0"/>
            <c:bubble3D val="0"/>
            <c:extLst>
              <c:ext xmlns:c16="http://schemas.microsoft.com/office/drawing/2014/chart" uri="{C3380CC4-5D6E-409C-BE32-E72D297353CC}">
                <c16:uniqueId val="{00000013-82B0-4EFD-BA26-8DFA7783DCB0}"/>
              </c:ext>
            </c:extLst>
          </c:dPt>
          <c:dPt>
            <c:idx val="2"/>
            <c:invertIfNegative val="0"/>
            <c:bubble3D val="0"/>
            <c:extLst>
              <c:ext xmlns:c16="http://schemas.microsoft.com/office/drawing/2014/chart" uri="{C3380CC4-5D6E-409C-BE32-E72D297353CC}">
                <c16:uniqueId val="{00000014-82B0-4EFD-BA26-8DFA7783DCB0}"/>
              </c:ext>
            </c:extLst>
          </c:dPt>
          <c:dPt>
            <c:idx val="3"/>
            <c:invertIfNegative val="0"/>
            <c:bubble3D val="0"/>
            <c:extLst>
              <c:ext xmlns:c16="http://schemas.microsoft.com/office/drawing/2014/chart" uri="{C3380CC4-5D6E-409C-BE32-E72D297353CC}">
                <c16:uniqueId val="{00000015-82B0-4EFD-BA26-8DFA7783DCB0}"/>
              </c:ext>
            </c:extLst>
          </c:dPt>
          <c:dPt>
            <c:idx val="4"/>
            <c:invertIfNegative val="0"/>
            <c:bubble3D val="0"/>
            <c:extLst>
              <c:ext xmlns:c16="http://schemas.microsoft.com/office/drawing/2014/chart" uri="{C3380CC4-5D6E-409C-BE32-E72D297353CC}">
                <c16:uniqueId val="{00000016-82B0-4EFD-BA26-8DFA7783DCB0}"/>
              </c:ext>
            </c:extLst>
          </c:dPt>
          <c:dPt>
            <c:idx val="5"/>
            <c:invertIfNegative val="0"/>
            <c:bubble3D val="0"/>
            <c:extLst>
              <c:ext xmlns:c16="http://schemas.microsoft.com/office/drawing/2014/chart" uri="{C3380CC4-5D6E-409C-BE32-E72D297353CC}">
                <c16:uniqueId val="{00000017-82B0-4EFD-BA26-8DFA7783DCB0}"/>
              </c:ext>
            </c:extLst>
          </c:dPt>
          <c:dPt>
            <c:idx val="6"/>
            <c:invertIfNegative val="0"/>
            <c:bubble3D val="0"/>
            <c:extLst>
              <c:ext xmlns:c16="http://schemas.microsoft.com/office/drawing/2014/chart" uri="{C3380CC4-5D6E-409C-BE32-E72D297353CC}">
                <c16:uniqueId val="{00000018-82B0-4EFD-BA26-8DFA7783DCB0}"/>
              </c:ext>
            </c:extLst>
          </c:dPt>
          <c:dPt>
            <c:idx val="7"/>
            <c:invertIfNegative val="0"/>
            <c:bubble3D val="0"/>
            <c:extLst>
              <c:ext xmlns:c16="http://schemas.microsoft.com/office/drawing/2014/chart" uri="{C3380CC4-5D6E-409C-BE32-E72D297353CC}">
                <c16:uniqueId val="{00000019-82B0-4EFD-BA26-8DFA7783DCB0}"/>
              </c:ext>
            </c:extLst>
          </c:dPt>
          <c:dPt>
            <c:idx val="8"/>
            <c:invertIfNegative val="0"/>
            <c:bubble3D val="0"/>
            <c:extLst>
              <c:ext xmlns:c16="http://schemas.microsoft.com/office/drawing/2014/chart" uri="{C3380CC4-5D6E-409C-BE32-E72D297353CC}">
                <c16:uniqueId val="{0000001A-82B0-4EFD-BA26-8DFA7783DCB0}"/>
              </c:ext>
            </c:extLst>
          </c:dPt>
          <c:dPt>
            <c:idx val="9"/>
            <c:invertIfNegative val="0"/>
            <c:bubble3D val="0"/>
            <c:extLst>
              <c:ext xmlns:c16="http://schemas.microsoft.com/office/drawing/2014/chart" uri="{C3380CC4-5D6E-409C-BE32-E72D297353CC}">
                <c16:uniqueId val="{0000001B-82B0-4EFD-BA26-8DFA7783DCB0}"/>
              </c:ext>
            </c:extLst>
          </c:dPt>
          <c:dPt>
            <c:idx val="10"/>
            <c:invertIfNegative val="0"/>
            <c:bubble3D val="0"/>
            <c:extLst>
              <c:ext xmlns:c16="http://schemas.microsoft.com/office/drawing/2014/chart" uri="{C3380CC4-5D6E-409C-BE32-E72D297353CC}">
                <c16:uniqueId val="{0000001C-82B0-4EFD-BA26-8DFA7783DCB0}"/>
              </c:ext>
            </c:extLst>
          </c:dPt>
          <c:dPt>
            <c:idx val="11"/>
            <c:invertIfNegative val="0"/>
            <c:bubble3D val="0"/>
            <c:extLst>
              <c:ext xmlns:c16="http://schemas.microsoft.com/office/drawing/2014/chart" uri="{C3380CC4-5D6E-409C-BE32-E72D297353CC}">
                <c16:uniqueId val="{0000001D-82B0-4EFD-BA26-8DFA7783DCB0}"/>
              </c:ext>
            </c:extLst>
          </c:dPt>
          <c:dPt>
            <c:idx val="12"/>
            <c:invertIfNegative val="0"/>
            <c:bubble3D val="0"/>
            <c:extLst>
              <c:ext xmlns:c16="http://schemas.microsoft.com/office/drawing/2014/chart" uri="{C3380CC4-5D6E-409C-BE32-E72D297353CC}">
                <c16:uniqueId val="{0000001E-82B0-4EFD-BA26-8DFA7783DCB0}"/>
              </c:ext>
            </c:extLst>
          </c:dPt>
          <c:dLbls>
            <c:dLbl>
              <c:idx val="0"/>
              <c:layout>
                <c:manualLayout>
                  <c:x val="3.0739669405056E-2"/>
                  <c:y val="-1.080350884356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2B0-4EFD-BA26-8DFA7783DCB0}"/>
                </c:ext>
              </c:extLst>
            </c:dLbl>
            <c:dLbl>
              <c:idx val="1"/>
              <c:layout>
                <c:manualLayout>
                  <c:x val="3.4033205412740533E-2"/>
                  <c:y val="-1.0803508843565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2B0-4EFD-BA26-8DFA7783DCB0}"/>
                </c:ext>
              </c:extLst>
            </c:dLbl>
            <c:dLbl>
              <c:idx val="2"/>
              <c:layout>
                <c:manualLayout>
                  <c:x val="3.4033205412740575E-2"/>
                  <c:y val="-1.980643287986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2B0-4EFD-BA26-8DFA7783DCB0}"/>
                </c:ext>
              </c:extLst>
            </c:dLbl>
            <c:dLbl>
              <c:idx val="3"/>
              <c:layout>
                <c:manualLayout>
                  <c:x val="3.4033205412740533E-2"/>
                  <c:y val="-1.2604093650826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2B0-4EFD-BA26-8DFA7783DCB0}"/>
                </c:ext>
              </c:extLst>
            </c:dLbl>
            <c:dLbl>
              <c:idx val="4"/>
              <c:layout>
                <c:manualLayout>
                  <c:x val="3.2935360076845714E-2"/>
                  <c:y val="-2.1607017687130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2B0-4EFD-BA26-8DFA7783DCB0}"/>
                </c:ext>
              </c:extLst>
            </c:dLbl>
            <c:dLbl>
              <c:idx val="5"/>
              <c:layout>
                <c:manualLayout>
                  <c:x val="3.2935360076845714E-2"/>
                  <c:y val="-5.4017544217826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2B0-4EFD-BA26-8DFA7783DCB0}"/>
                </c:ext>
              </c:extLst>
            </c:dLbl>
            <c:dLbl>
              <c:idx val="6"/>
              <c:layout>
                <c:manualLayout>
                  <c:x val="3.1837514740950777E-2"/>
                  <c:y val="-5.4017544217826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2B0-4EFD-BA26-8DFA7783DCB0}"/>
                </c:ext>
              </c:extLst>
            </c:dLbl>
            <c:dLbl>
              <c:idx val="7"/>
              <c:layout>
                <c:manualLayout>
                  <c:x val="3.2935360076845714E-2"/>
                  <c:y val="-1.2604093650826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2B0-4EFD-BA26-8DFA7783DCB0}"/>
                </c:ext>
              </c:extLst>
            </c:dLbl>
            <c:dLbl>
              <c:idx val="8"/>
              <c:layout>
                <c:manualLayout>
                  <c:x val="3.1837514740950777E-2"/>
                  <c:y val="-1.8005848072608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2B0-4EFD-BA26-8DFA7783DCB0}"/>
                </c:ext>
              </c:extLst>
            </c:dLbl>
            <c:dLbl>
              <c:idx val="9"/>
              <c:layout>
                <c:manualLayout>
                  <c:x val="3.2935360076845714E-2"/>
                  <c:y val="-1.0803508843565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2B0-4EFD-BA26-8DFA7783DCB0}"/>
                </c:ext>
              </c:extLst>
            </c:dLbl>
            <c:dLbl>
              <c:idx val="10"/>
              <c:layout>
                <c:manualLayout>
                  <c:x val="3.2935360076845714E-2"/>
                  <c:y val="-5.40175442178272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2B0-4EFD-BA26-8DFA7783DCB0}"/>
                </c:ext>
              </c:extLst>
            </c:dLbl>
            <c:dLbl>
              <c:idx val="11"/>
              <c:layout>
                <c:manualLayout>
                  <c:x val="3.2935360076845555E-2"/>
                  <c:y val="-1.0803508843565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2B0-4EFD-BA26-8DFA7783DCB0}"/>
                </c:ext>
              </c:extLst>
            </c:dLbl>
            <c:dLbl>
              <c:idx val="12"/>
              <c:layout>
                <c:manualLayout>
                  <c:x val="2.5250442725581555E-2"/>
                  <c:y val="-1.0803508843565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2B0-4EFD-BA26-8DFA7783DCB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Sheet2!$A$5:$A$18</c:f>
              <c:strCache>
                <c:ptCount val="13"/>
                <c:pt idx="0">
                  <c:v>Northeast</c:v>
                </c:pt>
                <c:pt idx="1">
                  <c:v>North </c:v>
                </c:pt>
                <c:pt idx="2">
                  <c:v>Northwest</c:v>
                </c:pt>
                <c:pt idx="3">
                  <c:v>Fremont/
Greenlake</c:v>
                </c:pt>
                <c:pt idx="4">
                  <c:v>Ballard</c:v>
                </c:pt>
                <c:pt idx="5">
                  <c:v>Beacon/
Gtown/S.Park</c:v>
                </c:pt>
                <c:pt idx="6">
                  <c:v>Southeast</c:v>
                </c:pt>
                <c:pt idx="7">
                  <c:v>Central </c:v>
                </c:pt>
                <c:pt idx="8">
                  <c:v>Downtown</c:v>
                </c:pt>
                <c:pt idx="9">
                  <c:v>Delridge</c:v>
                </c:pt>
                <c:pt idx="10">
                  <c:v>QA/Magnolia</c:v>
                </c:pt>
                <c:pt idx="11">
                  <c:v>Capitol Hill/
E.lake</c:v>
                </c:pt>
                <c:pt idx="12">
                  <c:v>West  </c:v>
                </c:pt>
              </c:strCache>
            </c:strRef>
          </c:cat>
          <c:val>
            <c:numRef>
              <c:f>Sheet2!$G$5:$G$18</c:f>
              <c:numCache>
                <c:formatCode>0.00%</c:formatCode>
                <c:ptCount val="13"/>
                <c:pt idx="0">
                  <c:v>2.8891537683130969E-4</c:v>
                </c:pt>
                <c:pt idx="1">
                  <c:v>4.4135816360159878E-4</c:v>
                </c:pt>
                <c:pt idx="2">
                  <c:v>2.7004150799308347E-4</c:v>
                </c:pt>
                <c:pt idx="3">
                  <c:v>2.3229377031663094E-4</c:v>
                </c:pt>
                <c:pt idx="4">
                  <c:v>1.7712399986643108E-4</c:v>
                </c:pt>
                <c:pt idx="5">
                  <c:v>5.0233527830971438E-4</c:v>
                </c:pt>
                <c:pt idx="6">
                  <c:v>7.6802127810936098E-4</c:v>
                </c:pt>
                <c:pt idx="7">
                  <c:v>2.8455986863787288E-4</c:v>
                </c:pt>
                <c:pt idx="8">
                  <c:v>3.1795209812088857E-4</c:v>
                </c:pt>
                <c:pt idx="9">
                  <c:v>6.2574134379042459E-4</c:v>
                </c:pt>
                <c:pt idx="10">
                  <c:v>2.5261947521933615E-4</c:v>
                </c:pt>
                <c:pt idx="11">
                  <c:v>1.8728685231778367E-4</c:v>
                </c:pt>
                <c:pt idx="12">
                  <c:v>2.8455986863787288E-4</c:v>
                </c:pt>
              </c:numCache>
            </c:numRef>
          </c:val>
          <c:extLst>
            <c:ext xmlns:c16="http://schemas.microsoft.com/office/drawing/2014/chart" uri="{C3380CC4-5D6E-409C-BE32-E72D297353CC}">
              <c16:uniqueId val="{0000001F-82B0-4EFD-BA26-8DFA7783DCB0}"/>
            </c:ext>
          </c:extLst>
        </c:ser>
        <c:ser>
          <c:idx val="6"/>
          <c:order val="6"/>
          <c:tx>
            <c:strRef>
              <c:f>Sheet2!$H$3:$H$4</c:f>
              <c:strCache>
                <c:ptCount val="1"/>
                <c:pt idx="0">
                  <c:v>White </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Sheet2!$A$5:$A$18</c:f>
              <c:strCache>
                <c:ptCount val="13"/>
                <c:pt idx="0">
                  <c:v>Northeast</c:v>
                </c:pt>
                <c:pt idx="1">
                  <c:v>North </c:v>
                </c:pt>
                <c:pt idx="2">
                  <c:v>Northwest</c:v>
                </c:pt>
                <c:pt idx="3">
                  <c:v>Fremont/
Greenlake</c:v>
                </c:pt>
                <c:pt idx="4">
                  <c:v>Ballard</c:v>
                </c:pt>
                <c:pt idx="5">
                  <c:v>Beacon/
Gtown/S.Park</c:v>
                </c:pt>
                <c:pt idx="6">
                  <c:v>Southeast</c:v>
                </c:pt>
                <c:pt idx="7">
                  <c:v>Central </c:v>
                </c:pt>
                <c:pt idx="8">
                  <c:v>Downtown</c:v>
                </c:pt>
                <c:pt idx="9">
                  <c:v>Delridge</c:v>
                </c:pt>
                <c:pt idx="10">
                  <c:v>QA/Magnolia</c:v>
                </c:pt>
                <c:pt idx="11">
                  <c:v>Capitol Hill/
E.lake</c:v>
                </c:pt>
                <c:pt idx="12">
                  <c:v>West  </c:v>
                </c:pt>
              </c:strCache>
            </c:strRef>
          </c:cat>
          <c:val>
            <c:numRef>
              <c:f>Sheet2!$H$5:$H$18</c:f>
              <c:numCache>
                <c:formatCode>0.00%</c:formatCode>
                <c:ptCount val="13"/>
                <c:pt idx="0">
                  <c:v>7.6831164532225674E-2</c:v>
                </c:pt>
                <c:pt idx="1">
                  <c:v>4.5833012719535764E-2</c:v>
                </c:pt>
                <c:pt idx="2">
                  <c:v>4.6773802489318117E-2</c:v>
                </c:pt>
                <c:pt idx="3">
                  <c:v>6.271641431336139E-2</c:v>
                </c:pt>
                <c:pt idx="4">
                  <c:v>6.8731371128497656E-2</c:v>
                </c:pt>
                <c:pt idx="5">
                  <c:v>1.7586090249033442E-2</c:v>
                </c:pt>
                <c:pt idx="6">
                  <c:v>2.2165181196400027E-2</c:v>
                </c:pt>
                <c:pt idx="7">
                  <c:v>3.8075852627024766E-2</c:v>
                </c:pt>
                <c:pt idx="8">
                  <c:v>4.5564423047607154E-2</c:v>
                </c:pt>
                <c:pt idx="9">
                  <c:v>2.5669913456052195E-2</c:v>
                </c:pt>
                <c:pt idx="10">
                  <c:v>7.5305284828458316E-2</c:v>
                </c:pt>
                <c:pt idx="11">
                  <c:v>5.737075392394992E-2</c:v>
                </c:pt>
                <c:pt idx="12">
                  <c:v>6.7190973064085502E-2</c:v>
                </c:pt>
              </c:numCache>
            </c:numRef>
          </c:val>
          <c:extLst>
            <c:ext xmlns:c16="http://schemas.microsoft.com/office/drawing/2014/chart" uri="{C3380CC4-5D6E-409C-BE32-E72D297353CC}">
              <c16:uniqueId val="{00000020-82B0-4EFD-BA26-8DFA7783DCB0}"/>
            </c:ext>
          </c:extLst>
        </c:ser>
        <c:dLbls>
          <c:dLblPos val="ctr"/>
          <c:showLegendKey val="0"/>
          <c:showVal val="1"/>
          <c:showCatName val="0"/>
          <c:showSerName val="0"/>
          <c:showPercent val="0"/>
          <c:showBubbleSize val="0"/>
        </c:dLbls>
        <c:gapWidth val="150"/>
        <c:overlap val="100"/>
        <c:axId val="506404520"/>
        <c:axId val="506404192"/>
      </c:barChart>
      <c:catAx>
        <c:axId val="506404520"/>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Health Reporting Area</a:t>
                </a:r>
              </a:p>
            </c:rich>
          </c:tx>
          <c:layout>
            <c:manualLayout>
              <c:xMode val="edge"/>
              <c:yMode val="edge"/>
              <c:x val="0.5073873155701607"/>
              <c:y val="0.9062305035668595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06404192"/>
        <c:crosses val="autoZero"/>
        <c:auto val="1"/>
        <c:lblAlgn val="ctr"/>
        <c:lblOffset val="100"/>
        <c:noMultiLvlLbl val="0"/>
      </c:catAx>
      <c:valAx>
        <c:axId val="506404192"/>
        <c:scaling>
          <c:orientation val="minMax"/>
          <c:max val="0.110000000000000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 of the Total Population of Seattle</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064045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200" b="1" dirty="0">
                <a:solidFill>
                  <a:sysClr val="windowText" lastClr="000000"/>
                </a:solidFill>
              </a:rPr>
              <a:t>Native Hawaiian/Other Pacific Islander</a:t>
            </a:r>
          </a:p>
        </c:rich>
      </c:tx>
      <c:layout>
        <c:manualLayout>
          <c:xMode val="edge"/>
          <c:yMode val="edge"/>
          <c:x val="0.1558009404497261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Sheet1!$A$18</c:f>
              <c:strCache>
                <c:ptCount val="1"/>
                <c:pt idx="0">
                  <c:v>Native Hawaian/Other Pacific Islander</c:v>
                </c:pt>
              </c:strCache>
            </c:strRef>
          </c:tx>
          <c:spPr>
            <a:ln>
              <a:solidFill>
                <a:sysClr val="windowText" lastClr="000000"/>
              </a:solidFill>
            </a:ln>
          </c:spPr>
          <c:dPt>
            <c:idx val="0"/>
            <c:bubble3D val="0"/>
            <c:spPr>
              <a:solidFill>
                <a:srgbClr val="FF99FF"/>
              </a:solidFill>
              <a:ln w="19050">
                <a:solidFill>
                  <a:sysClr val="windowText" lastClr="000000"/>
                </a:solidFill>
              </a:ln>
              <a:effectLst/>
            </c:spPr>
            <c:extLst>
              <c:ext xmlns:c16="http://schemas.microsoft.com/office/drawing/2014/chart" uri="{C3380CC4-5D6E-409C-BE32-E72D297353CC}">
                <c16:uniqueId val="{00000001-5AC4-451B-AAAA-B332DDF38FF7}"/>
              </c:ext>
            </c:extLst>
          </c:dPt>
          <c:dPt>
            <c:idx val="1"/>
            <c:bubble3D val="0"/>
            <c:spPr>
              <a:noFill/>
              <a:ln w="19050">
                <a:solidFill>
                  <a:sysClr val="windowText" lastClr="000000"/>
                </a:solidFill>
              </a:ln>
              <a:effectLst/>
            </c:spPr>
            <c:extLst>
              <c:ext xmlns:c16="http://schemas.microsoft.com/office/drawing/2014/chart" uri="{C3380CC4-5D6E-409C-BE32-E72D297353CC}">
                <c16:uniqueId val="{00000003-5AC4-451B-AAAA-B332DDF38FF7}"/>
              </c:ext>
            </c:extLst>
          </c:dPt>
          <c:dLbls>
            <c:dLbl>
              <c:idx val="0"/>
              <c:layout>
                <c:manualLayout>
                  <c:x val="-1.5394987730755292E-2"/>
                  <c:y val="-0.29874480172357309"/>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1319444444444444"/>
                      <c:h val="0.14467592592592593"/>
                    </c:manualLayout>
                  </c15:layout>
                </c:ext>
                <c:ext xmlns:c16="http://schemas.microsoft.com/office/drawing/2014/chart" uri="{C3380CC4-5D6E-409C-BE32-E72D297353CC}">
                  <c16:uniqueId val="{00000001-5AC4-451B-AAAA-B332DDF38FF7}"/>
                </c:ext>
              </c:extLst>
            </c:dLbl>
            <c:dLbl>
              <c:idx val="1"/>
              <c:delete val="1"/>
              <c:extLst>
                <c:ext xmlns:c15="http://schemas.microsoft.com/office/drawing/2012/chart" uri="{CE6537A1-D6FC-4f65-9D91-7224C49458BB}"/>
                <c:ext xmlns:c16="http://schemas.microsoft.com/office/drawing/2014/chart" uri="{C3380CC4-5D6E-409C-BE32-E72D297353CC}">
                  <c16:uniqueId val="{00000003-5AC4-451B-AAAA-B332DDF38FF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Sheet1!$B$18:$C$18</c:f>
              <c:numCache>
                <c:formatCode>0%</c:formatCode>
                <c:ptCount val="2"/>
                <c:pt idx="0">
                  <c:v>0.93</c:v>
                </c:pt>
                <c:pt idx="1">
                  <c:v>7.0000000000000007E-2</c:v>
                </c:pt>
              </c:numCache>
            </c:numRef>
          </c:val>
          <c:extLst>
            <c:ext xmlns:c16="http://schemas.microsoft.com/office/drawing/2014/chart" uri="{C3380CC4-5D6E-409C-BE32-E72D297353CC}">
              <c16:uniqueId val="{00000004-5AC4-451B-AAAA-B332DDF38F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DatingViolence!$M$19</c:f>
              <c:strCache>
                <c:ptCount val="1"/>
                <c:pt idx="0">
                  <c:v>North Seattle</c:v>
                </c:pt>
              </c:strCache>
            </c:strRef>
          </c:tx>
          <c:spPr>
            <a:solidFill>
              <a:srgbClr val="DBEDF1"/>
            </a:solidFill>
          </c:spPr>
          <c:dPt>
            <c:idx val="0"/>
            <c:bubble3D val="0"/>
            <c:spPr>
              <a:solidFill>
                <a:srgbClr val="FF0000"/>
              </a:solidFill>
              <a:ln w="19050">
                <a:solidFill>
                  <a:sysClr val="windowText" lastClr="000000"/>
                </a:solidFill>
              </a:ln>
              <a:effectLst/>
            </c:spPr>
            <c:extLst>
              <c:ext xmlns:c16="http://schemas.microsoft.com/office/drawing/2014/chart" uri="{C3380CC4-5D6E-409C-BE32-E72D297353CC}">
                <c16:uniqueId val="{00000001-B518-46F3-A076-C67DD9BF7335}"/>
              </c:ext>
            </c:extLst>
          </c:dPt>
          <c:dPt>
            <c:idx val="1"/>
            <c:bubble3D val="0"/>
            <c:spPr>
              <a:solidFill>
                <a:srgbClr val="DBEDF1"/>
              </a:solidFill>
              <a:ln w="19050">
                <a:solidFill>
                  <a:sysClr val="windowText" lastClr="000000"/>
                </a:solidFill>
              </a:ln>
              <a:effectLst/>
            </c:spPr>
            <c:extLst>
              <c:ext xmlns:c16="http://schemas.microsoft.com/office/drawing/2014/chart" uri="{C3380CC4-5D6E-409C-BE32-E72D297353CC}">
                <c16:uniqueId val="{00000003-B518-46F3-A076-C67DD9BF7335}"/>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B518-46F3-A076-C67DD9BF7335}"/>
                </c:ext>
              </c:extLst>
            </c:dLbl>
            <c:dLbl>
              <c:idx val="1"/>
              <c:layout>
                <c:manualLayout>
                  <c:x val="-4.4810947708828326E-2"/>
                  <c:y val="-0.3081781078037336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173668162325168"/>
                      <c:h val="0.11771964839613284"/>
                    </c:manualLayout>
                  </c15:layout>
                </c:ext>
                <c:ext xmlns:c16="http://schemas.microsoft.com/office/drawing/2014/chart" uri="{C3380CC4-5D6E-409C-BE32-E72D297353CC}">
                  <c16:uniqueId val="{00000003-B518-46F3-A076-C67DD9BF733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DatingViolence!$N$18:$O$18</c:f>
              <c:strCache>
                <c:ptCount val="2"/>
                <c:pt idx="0">
                  <c:v>Yes</c:v>
                </c:pt>
                <c:pt idx="1">
                  <c:v>No</c:v>
                </c:pt>
              </c:strCache>
            </c:strRef>
          </c:cat>
          <c:val>
            <c:numRef>
              <c:f>DatingViolence!$N$19:$O$19</c:f>
              <c:numCache>
                <c:formatCode>0%</c:formatCode>
                <c:ptCount val="2"/>
                <c:pt idx="0">
                  <c:v>5.1894999999999997E-2</c:v>
                </c:pt>
                <c:pt idx="1">
                  <c:v>0.95</c:v>
                </c:pt>
              </c:numCache>
            </c:numRef>
          </c:val>
          <c:extLst>
            <c:ext xmlns:c16="http://schemas.microsoft.com/office/drawing/2014/chart" uri="{C3380CC4-5D6E-409C-BE32-E72D297353CC}">
              <c16:uniqueId val="{00000004-B518-46F3-A076-C67DD9BF7335}"/>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2224962619734243"/>
          <c:y val="0.47710296876246622"/>
          <c:w val="0.14779469833862866"/>
          <c:h val="0.2542964210458608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[PopEst_SeattleHRA.xlsx]Sheet1!PivotTable2</c:name>
    <c:fmtId val="11"/>
  </c:pivotSource>
  <c:chart>
    <c:autoTitleDeleted val="0"/>
    <c:pivotFmts>
      <c:pivotFmt>
        <c:idx val="0"/>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2"/>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3"/>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5"/>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6"/>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7"/>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8"/>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9"/>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0"/>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1"/>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2"/>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3"/>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4"/>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5"/>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3"/>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3"/>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7484907423156657E-2"/>
          <c:y val="7.1095951818119688E-2"/>
          <c:w val="0.9157163372554552"/>
          <c:h val="0.74040162511857743"/>
        </c:manualLayout>
      </c:layout>
      <c:barChart>
        <c:barDir val="col"/>
        <c:grouping val="stacked"/>
        <c:varyColors val="0"/>
        <c:ser>
          <c:idx val="0"/>
          <c:order val="0"/>
          <c:tx>
            <c:strRef>
              <c:f>Sheet1!$B$38:$B$39</c:f>
              <c:strCache>
                <c:ptCount val="1"/>
                <c:pt idx="0">
                  <c:v>&lt; 5</c:v>
                </c:pt>
              </c:strCache>
            </c:strRef>
          </c:tx>
          <c:spPr>
            <a:solidFill>
              <a:schemeClr val="accent1"/>
            </a:solidFill>
            <a:ln>
              <a:noFill/>
            </a:ln>
            <a:effectLst/>
          </c:spPr>
          <c:invertIfNegative val="0"/>
          <c:dPt>
            <c:idx val="8"/>
            <c:invertIfNegative val="0"/>
            <c:bubble3D val="0"/>
            <c:spPr>
              <a:solidFill>
                <a:schemeClr val="accent1"/>
              </a:solidFill>
              <a:ln>
                <a:noFill/>
              </a:ln>
              <a:effectLst/>
            </c:spPr>
            <c:extLst>
              <c:ext xmlns:c16="http://schemas.microsoft.com/office/drawing/2014/chart" uri="{C3380CC4-5D6E-409C-BE32-E72D297353CC}">
                <c16:uniqueId val="{00000001-BE9F-42FF-B46E-A1007B5CD601}"/>
              </c:ext>
            </c:extLst>
          </c:dPt>
          <c:dLbls>
            <c:dLbl>
              <c:idx val="8"/>
              <c:delete val="1"/>
              <c:extLst>
                <c:ext xmlns:c15="http://schemas.microsoft.com/office/drawing/2012/chart" uri="{CE6537A1-D6FC-4f65-9D91-7224C49458BB}"/>
                <c:ext xmlns:c16="http://schemas.microsoft.com/office/drawing/2014/chart" uri="{C3380CC4-5D6E-409C-BE32-E72D297353CC}">
                  <c16:uniqueId val="{00000001-BE9F-42FF-B46E-A1007B5CD6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Sheet1!$A$40:$A$53</c:f>
              <c:strCache>
                <c:ptCount val="13"/>
                <c:pt idx="0">
                  <c:v>Northeast</c:v>
                </c:pt>
                <c:pt idx="1">
                  <c:v>Ballard</c:v>
                </c:pt>
                <c:pt idx="2">
                  <c:v>Fremont/
Greenlake</c:v>
                </c:pt>
                <c:pt idx="3">
                  <c:v>North</c:v>
                </c:pt>
                <c:pt idx="4">
                  <c:v>Northwest</c:v>
                </c:pt>
                <c:pt idx="5">
                  <c:v>QA/Magnolia</c:v>
                </c:pt>
                <c:pt idx="6">
                  <c:v>West Seattle</c:v>
                </c:pt>
                <c:pt idx="7">
                  <c:v>Capitol Hill/
E.lake</c:v>
                </c:pt>
                <c:pt idx="8">
                  <c:v>Downtown</c:v>
                </c:pt>
                <c:pt idx="9">
                  <c:v>Central 
Seattle</c:v>
                </c:pt>
                <c:pt idx="10">
                  <c:v>Southeast</c:v>
                </c:pt>
                <c:pt idx="11">
                  <c:v>Beacon/
Gtown/S.Park</c:v>
                </c:pt>
                <c:pt idx="12">
                  <c:v>Delridge</c:v>
                </c:pt>
              </c:strCache>
            </c:strRef>
          </c:cat>
          <c:val>
            <c:numRef>
              <c:f>Sheet1!$B$40:$B$53</c:f>
              <c:numCache>
                <c:formatCode>0.0%</c:formatCode>
                <c:ptCount val="13"/>
                <c:pt idx="0">
                  <c:v>5.1856231562098769E-3</c:v>
                </c:pt>
                <c:pt idx="1">
                  <c:v>4.8283705380474037E-3</c:v>
                </c:pt>
                <c:pt idx="2">
                  <c:v>3.8533360998310459E-3</c:v>
                </c:pt>
                <c:pt idx="3">
                  <c:v>4.1279057976327726E-3</c:v>
                </c:pt>
                <c:pt idx="4">
                  <c:v>3.653649046884336E-3</c:v>
                </c:pt>
                <c:pt idx="5">
                  <c:v>3.9734603426193017E-3</c:v>
                </c:pt>
                <c:pt idx="6">
                  <c:v>4.7784487748107262E-3</c:v>
                </c:pt>
                <c:pt idx="7">
                  <c:v>2.3291622660112357E-3</c:v>
                </c:pt>
                <c:pt idx="8">
                  <c:v>1.1544407748481677E-3</c:v>
                </c:pt>
                <c:pt idx="9">
                  <c:v>3.6910903693118443E-3</c:v>
                </c:pt>
                <c:pt idx="10">
                  <c:v>4.4851584157952458E-3</c:v>
                </c:pt>
                <c:pt idx="11">
                  <c:v>4.0140217752491015E-3</c:v>
                </c:pt>
                <c:pt idx="12">
                  <c:v>3.9250986344837703E-3</c:v>
                </c:pt>
              </c:numCache>
            </c:numRef>
          </c:val>
          <c:extLst>
            <c:ext xmlns:c16="http://schemas.microsoft.com/office/drawing/2014/chart" uri="{C3380CC4-5D6E-409C-BE32-E72D297353CC}">
              <c16:uniqueId val="{00000002-BE9F-42FF-B46E-A1007B5CD601}"/>
            </c:ext>
          </c:extLst>
        </c:ser>
        <c:ser>
          <c:idx val="1"/>
          <c:order val="1"/>
          <c:tx>
            <c:strRef>
              <c:f>Sheet1!$C$38:$C$39</c:f>
              <c:strCache>
                <c:ptCount val="1"/>
                <c:pt idx="0">
                  <c:v>5 to 9</c:v>
                </c:pt>
              </c:strCache>
            </c:strRef>
          </c:tx>
          <c:spPr>
            <a:solidFill>
              <a:schemeClr val="accent2"/>
            </a:solidFill>
            <a:ln>
              <a:noFill/>
            </a:ln>
            <a:effectLst/>
          </c:spPr>
          <c:invertIfNegative val="0"/>
          <c:dPt>
            <c:idx val="8"/>
            <c:invertIfNegative val="0"/>
            <c:bubble3D val="0"/>
            <c:spPr>
              <a:solidFill>
                <a:schemeClr val="accent2"/>
              </a:solidFill>
              <a:ln>
                <a:noFill/>
              </a:ln>
              <a:effectLst/>
            </c:spPr>
            <c:extLst>
              <c:ext xmlns:c16="http://schemas.microsoft.com/office/drawing/2014/chart" uri="{C3380CC4-5D6E-409C-BE32-E72D297353CC}">
                <c16:uniqueId val="{00000004-BE9F-42FF-B46E-A1007B5CD601}"/>
              </c:ext>
            </c:extLst>
          </c:dPt>
          <c:dLbls>
            <c:dLbl>
              <c:idx val="8"/>
              <c:delete val="1"/>
              <c:extLst>
                <c:ext xmlns:c15="http://schemas.microsoft.com/office/drawing/2012/chart" uri="{CE6537A1-D6FC-4f65-9D91-7224C49458BB}"/>
                <c:ext xmlns:c16="http://schemas.microsoft.com/office/drawing/2014/chart" uri="{C3380CC4-5D6E-409C-BE32-E72D297353CC}">
                  <c16:uniqueId val="{00000004-BE9F-42FF-B46E-A1007B5CD6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Sheet1!$A$40:$A$53</c:f>
              <c:strCache>
                <c:ptCount val="13"/>
                <c:pt idx="0">
                  <c:v>Northeast</c:v>
                </c:pt>
                <c:pt idx="1">
                  <c:v>Ballard</c:v>
                </c:pt>
                <c:pt idx="2">
                  <c:v>Fremont/
Greenlake</c:v>
                </c:pt>
                <c:pt idx="3">
                  <c:v>North</c:v>
                </c:pt>
                <c:pt idx="4">
                  <c:v>Northwest</c:v>
                </c:pt>
                <c:pt idx="5">
                  <c:v>QA/Magnolia</c:v>
                </c:pt>
                <c:pt idx="6">
                  <c:v>West Seattle</c:v>
                </c:pt>
                <c:pt idx="7">
                  <c:v>Capitol Hill/
E.lake</c:v>
                </c:pt>
                <c:pt idx="8">
                  <c:v>Downtown</c:v>
                </c:pt>
                <c:pt idx="9">
                  <c:v>Central 
Seattle</c:v>
                </c:pt>
                <c:pt idx="10">
                  <c:v>Southeast</c:v>
                </c:pt>
                <c:pt idx="11">
                  <c:v>Beacon/
Gtown/S.Park</c:v>
                </c:pt>
                <c:pt idx="12">
                  <c:v>Delridge</c:v>
                </c:pt>
              </c:strCache>
            </c:strRef>
          </c:cat>
          <c:val>
            <c:numRef>
              <c:f>Sheet1!$C$40:$C$53</c:f>
              <c:numCache>
                <c:formatCode>0.0%</c:formatCode>
                <c:ptCount val="13"/>
                <c:pt idx="0">
                  <c:v>5.1559821092881002E-3</c:v>
                </c:pt>
                <c:pt idx="1">
                  <c:v>3.9438192956975241E-3</c:v>
                </c:pt>
                <c:pt idx="2">
                  <c:v>2.7503771433207021E-3</c:v>
                </c:pt>
                <c:pt idx="3">
                  <c:v>3.265195326698939E-3</c:v>
                </c:pt>
                <c:pt idx="4">
                  <c:v>2.8408603391871803E-3</c:v>
                </c:pt>
                <c:pt idx="5">
                  <c:v>3.5444451898041041E-3</c:v>
                </c:pt>
                <c:pt idx="6">
                  <c:v>3.9484994610009625E-3</c:v>
                </c:pt>
                <c:pt idx="7">
                  <c:v>2.0779933947267016E-3</c:v>
                </c:pt>
                <c:pt idx="8">
                  <c:v>7.2542562203297019E-4</c:v>
                </c:pt>
                <c:pt idx="9">
                  <c:v>3.2043531777542385E-3</c:v>
                </c:pt>
                <c:pt idx="10">
                  <c:v>4.176267505768304E-3</c:v>
                </c:pt>
                <c:pt idx="11">
                  <c:v>4.0031013895410784E-3</c:v>
                </c:pt>
                <c:pt idx="12">
                  <c:v>3.2230738389679922E-3</c:v>
                </c:pt>
              </c:numCache>
            </c:numRef>
          </c:val>
          <c:extLst>
            <c:ext xmlns:c16="http://schemas.microsoft.com/office/drawing/2014/chart" uri="{C3380CC4-5D6E-409C-BE32-E72D297353CC}">
              <c16:uniqueId val="{00000005-BE9F-42FF-B46E-A1007B5CD601}"/>
            </c:ext>
          </c:extLst>
        </c:ser>
        <c:ser>
          <c:idx val="2"/>
          <c:order val="2"/>
          <c:tx>
            <c:strRef>
              <c:f>Sheet1!$D$38:$D$39</c:f>
              <c:strCache>
                <c:ptCount val="1"/>
                <c:pt idx="0">
                  <c:v>10 to 14</c:v>
                </c:pt>
              </c:strCache>
            </c:strRef>
          </c:tx>
          <c:spPr>
            <a:solidFill>
              <a:schemeClr val="accent3"/>
            </a:solidFill>
            <a:ln>
              <a:noFill/>
            </a:ln>
            <a:effectLst/>
          </c:spPr>
          <c:invertIfNegative val="0"/>
          <c:dPt>
            <c:idx val="8"/>
            <c:invertIfNegative val="0"/>
            <c:bubble3D val="0"/>
            <c:spPr>
              <a:solidFill>
                <a:schemeClr val="accent3"/>
              </a:solidFill>
              <a:ln>
                <a:noFill/>
              </a:ln>
              <a:effectLst/>
            </c:spPr>
            <c:extLst>
              <c:ext xmlns:c16="http://schemas.microsoft.com/office/drawing/2014/chart" uri="{C3380CC4-5D6E-409C-BE32-E72D297353CC}">
                <c16:uniqueId val="{00000007-BE9F-42FF-B46E-A1007B5CD601}"/>
              </c:ext>
            </c:extLst>
          </c:dPt>
          <c:dLbls>
            <c:dLbl>
              <c:idx val="8"/>
              <c:delete val="1"/>
              <c:extLst>
                <c:ext xmlns:c15="http://schemas.microsoft.com/office/drawing/2012/chart" uri="{CE6537A1-D6FC-4f65-9D91-7224C49458BB}"/>
                <c:ext xmlns:c16="http://schemas.microsoft.com/office/drawing/2014/chart" uri="{C3380CC4-5D6E-409C-BE32-E72D297353CC}">
                  <c16:uniqueId val="{00000007-BE9F-42FF-B46E-A1007B5CD6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Sheet1!$A$40:$A$53</c:f>
              <c:strCache>
                <c:ptCount val="13"/>
                <c:pt idx="0">
                  <c:v>Northeast</c:v>
                </c:pt>
                <c:pt idx="1">
                  <c:v>Ballard</c:v>
                </c:pt>
                <c:pt idx="2">
                  <c:v>Fremont/
Greenlake</c:v>
                </c:pt>
                <c:pt idx="3">
                  <c:v>North</c:v>
                </c:pt>
                <c:pt idx="4">
                  <c:v>Northwest</c:v>
                </c:pt>
                <c:pt idx="5">
                  <c:v>QA/Magnolia</c:v>
                </c:pt>
                <c:pt idx="6">
                  <c:v>West Seattle</c:v>
                </c:pt>
                <c:pt idx="7">
                  <c:v>Capitol Hill/
E.lake</c:v>
                </c:pt>
                <c:pt idx="8">
                  <c:v>Downtown</c:v>
                </c:pt>
                <c:pt idx="9">
                  <c:v>Central 
Seattle</c:v>
                </c:pt>
                <c:pt idx="10">
                  <c:v>Southeast</c:v>
                </c:pt>
                <c:pt idx="11">
                  <c:v>Beacon/
Gtown/S.Park</c:v>
                </c:pt>
                <c:pt idx="12">
                  <c:v>Delridge</c:v>
                </c:pt>
              </c:strCache>
            </c:strRef>
          </c:cat>
          <c:val>
            <c:numRef>
              <c:f>Sheet1!$D$40:$D$53</c:f>
              <c:numCache>
                <c:formatCode>0.0%</c:formatCode>
                <c:ptCount val="13"/>
                <c:pt idx="0">
                  <c:v>4.1481865139476725E-3</c:v>
                </c:pt>
                <c:pt idx="1">
                  <c:v>2.9329035901548041E-3</c:v>
                </c:pt>
                <c:pt idx="2">
                  <c:v>1.8861066172857226E-3</c:v>
                </c:pt>
                <c:pt idx="3">
                  <c:v>2.6614540025553701E-3</c:v>
                </c:pt>
                <c:pt idx="4">
                  <c:v>2.4243256271811522E-3</c:v>
                </c:pt>
                <c:pt idx="5">
                  <c:v>2.7753380249390409E-3</c:v>
                </c:pt>
                <c:pt idx="6">
                  <c:v>3.4180807266112638E-3</c:v>
                </c:pt>
                <c:pt idx="7">
                  <c:v>1.7223008316653743E-3</c:v>
                </c:pt>
                <c:pt idx="8">
                  <c:v>6.2090193025617665E-4</c:v>
                </c:pt>
                <c:pt idx="9">
                  <c:v>2.7051355453874631E-3</c:v>
                </c:pt>
                <c:pt idx="10">
                  <c:v>3.8720567610448001E-3</c:v>
                </c:pt>
                <c:pt idx="11">
                  <c:v>3.5631658510178578E-3</c:v>
                </c:pt>
                <c:pt idx="12">
                  <c:v>2.7347765923092402E-3</c:v>
                </c:pt>
              </c:numCache>
            </c:numRef>
          </c:val>
          <c:extLst>
            <c:ext xmlns:c16="http://schemas.microsoft.com/office/drawing/2014/chart" uri="{C3380CC4-5D6E-409C-BE32-E72D297353CC}">
              <c16:uniqueId val="{00000008-BE9F-42FF-B46E-A1007B5CD601}"/>
            </c:ext>
          </c:extLst>
        </c:ser>
        <c:ser>
          <c:idx val="3"/>
          <c:order val="3"/>
          <c:tx>
            <c:strRef>
              <c:f>Sheet1!$E$38:$E$39</c:f>
              <c:strCache>
                <c:ptCount val="1"/>
                <c:pt idx="0">
                  <c:v>15 to 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Sheet1!$A$40:$A$53</c:f>
              <c:strCache>
                <c:ptCount val="13"/>
                <c:pt idx="0">
                  <c:v>Northeast</c:v>
                </c:pt>
                <c:pt idx="1">
                  <c:v>Ballard</c:v>
                </c:pt>
                <c:pt idx="2">
                  <c:v>Fremont/
Greenlake</c:v>
                </c:pt>
                <c:pt idx="3">
                  <c:v>North</c:v>
                </c:pt>
                <c:pt idx="4">
                  <c:v>Northwest</c:v>
                </c:pt>
                <c:pt idx="5">
                  <c:v>QA/Magnolia</c:v>
                </c:pt>
                <c:pt idx="6">
                  <c:v>West Seattle</c:v>
                </c:pt>
                <c:pt idx="7">
                  <c:v>Capitol Hill/
E.lake</c:v>
                </c:pt>
                <c:pt idx="8">
                  <c:v>Downtown</c:v>
                </c:pt>
                <c:pt idx="9">
                  <c:v>Central 
Seattle</c:v>
                </c:pt>
                <c:pt idx="10">
                  <c:v>Southeast</c:v>
                </c:pt>
                <c:pt idx="11">
                  <c:v>Beacon/
Gtown/S.Park</c:v>
                </c:pt>
                <c:pt idx="12">
                  <c:v>Delridge</c:v>
                </c:pt>
              </c:strCache>
            </c:strRef>
          </c:cat>
          <c:val>
            <c:numRef>
              <c:f>Sheet1!$E$40:$E$53</c:f>
              <c:numCache>
                <c:formatCode>0.0%</c:formatCode>
                <c:ptCount val="13"/>
                <c:pt idx="0">
                  <c:v>3.0767406704804812E-2</c:v>
                </c:pt>
                <c:pt idx="1">
                  <c:v>6.3619047024740917E-3</c:v>
                </c:pt>
                <c:pt idx="2">
                  <c:v>1.5803358174610729E-2</c:v>
                </c:pt>
                <c:pt idx="3">
                  <c:v>8.8720333602182837E-3</c:v>
                </c:pt>
                <c:pt idx="4">
                  <c:v>7.6598705466277067E-3</c:v>
                </c:pt>
                <c:pt idx="5">
                  <c:v>1.1691052927989417E-2</c:v>
                </c:pt>
                <c:pt idx="6">
                  <c:v>5.7378826620156226E-3</c:v>
                </c:pt>
                <c:pt idx="7">
                  <c:v>9.1824843253463708E-3</c:v>
                </c:pt>
                <c:pt idx="8">
                  <c:v>9.4601741333503898E-3</c:v>
                </c:pt>
                <c:pt idx="9">
                  <c:v>1.0978107746765615E-2</c:v>
                </c:pt>
                <c:pt idx="10">
                  <c:v>7.3509796366007648E-3</c:v>
                </c:pt>
                <c:pt idx="11">
                  <c:v>7.6068286731887369E-3</c:v>
                </c:pt>
                <c:pt idx="12">
                  <c:v>5.6349190253399753E-3</c:v>
                </c:pt>
              </c:numCache>
            </c:numRef>
          </c:val>
          <c:extLst>
            <c:ext xmlns:c16="http://schemas.microsoft.com/office/drawing/2014/chart" uri="{C3380CC4-5D6E-409C-BE32-E72D297353CC}">
              <c16:uniqueId val="{00000009-BE9F-42FF-B46E-A1007B5CD601}"/>
            </c:ext>
          </c:extLst>
        </c:ser>
        <c:ser>
          <c:idx val="4"/>
          <c:order val="4"/>
          <c:tx>
            <c:strRef>
              <c:f>Sheet1!$F$38:$F$39</c:f>
              <c:strCache>
                <c:ptCount val="1"/>
                <c:pt idx="0">
                  <c:v>25 to 44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Sheet1!$A$40:$A$53</c:f>
              <c:strCache>
                <c:ptCount val="13"/>
                <c:pt idx="0">
                  <c:v>Northeast</c:v>
                </c:pt>
                <c:pt idx="1">
                  <c:v>Ballard</c:v>
                </c:pt>
                <c:pt idx="2">
                  <c:v>Fremont/
Greenlake</c:v>
                </c:pt>
                <c:pt idx="3">
                  <c:v>North</c:v>
                </c:pt>
                <c:pt idx="4">
                  <c:v>Northwest</c:v>
                </c:pt>
                <c:pt idx="5">
                  <c:v>QA/Magnolia</c:v>
                </c:pt>
                <c:pt idx="6">
                  <c:v>West Seattle</c:v>
                </c:pt>
                <c:pt idx="7">
                  <c:v>Capitol Hill/
E.lake</c:v>
                </c:pt>
                <c:pt idx="8">
                  <c:v>Downtown</c:v>
                </c:pt>
                <c:pt idx="9">
                  <c:v>Central 
Seattle</c:v>
                </c:pt>
                <c:pt idx="10">
                  <c:v>Southeast</c:v>
                </c:pt>
                <c:pt idx="11">
                  <c:v>Beacon/
Gtown/S.Park</c:v>
                </c:pt>
                <c:pt idx="12">
                  <c:v>Delridge</c:v>
                </c:pt>
              </c:strCache>
            </c:strRef>
          </c:cat>
          <c:val>
            <c:numRef>
              <c:f>Sheet1!$F$40:$F$53</c:f>
              <c:numCache>
                <c:formatCode>0.0%</c:formatCode>
                <c:ptCount val="13"/>
                <c:pt idx="0">
                  <c:v>2.8878179977316797E-2</c:v>
                </c:pt>
                <c:pt idx="1">
                  <c:v>3.4840710573897468E-2</c:v>
                </c:pt>
                <c:pt idx="2">
                  <c:v>3.611371553643275E-2</c:v>
                </c:pt>
                <c:pt idx="3">
                  <c:v>2.4703472526649641E-2</c:v>
                </c:pt>
                <c:pt idx="4">
                  <c:v>2.5179289332499223E-2</c:v>
                </c:pt>
                <c:pt idx="5">
                  <c:v>3.8555201769726509E-2</c:v>
                </c:pt>
                <c:pt idx="6">
                  <c:v>2.8149634245081535E-2</c:v>
                </c:pt>
                <c:pt idx="7">
                  <c:v>3.5740862367258812E-2</c:v>
                </c:pt>
                <c:pt idx="8">
                  <c:v>3.423228908445046E-2</c:v>
                </c:pt>
                <c:pt idx="9">
                  <c:v>2.6500656003170031E-2</c:v>
                </c:pt>
                <c:pt idx="10">
                  <c:v>1.9613012731609682E-2</c:v>
                </c:pt>
                <c:pt idx="11">
                  <c:v>1.9051392895197059E-2</c:v>
                </c:pt>
                <c:pt idx="12">
                  <c:v>1.7249529253373228E-2</c:v>
                </c:pt>
              </c:numCache>
            </c:numRef>
          </c:val>
          <c:extLst>
            <c:ext xmlns:c16="http://schemas.microsoft.com/office/drawing/2014/chart" uri="{C3380CC4-5D6E-409C-BE32-E72D297353CC}">
              <c16:uniqueId val="{0000000A-BE9F-42FF-B46E-A1007B5CD601}"/>
            </c:ext>
          </c:extLst>
        </c:ser>
        <c:ser>
          <c:idx val="5"/>
          <c:order val="5"/>
          <c:tx>
            <c:strRef>
              <c:f>Sheet1!$G$38:$G$39</c:f>
              <c:strCache>
                <c:ptCount val="1"/>
                <c:pt idx="0">
                  <c:v>45 to 64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Sheet1!$A$40:$A$53</c:f>
              <c:strCache>
                <c:ptCount val="13"/>
                <c:pt idx="0">
                  <c:v>Northeast</c:v>
                </c:pt>
                <c:pt idx="1">
                  <c:v>Ballard</c:v>
                </c:pt>
                <c:pt idx="2">
                  <c:v>Fremont/
Greenlake</c:v>
                </c:pt>
                <c:pt idx="3">
                  <c:v>North</c:v>
                </c:pt>
                <c:pt idx="4">
                  <c:v>Northwest</c:v>
                </c:pt>
                <c:pt idx="5">
                  <c:v>QA/Magnolia</c:v>
                </c:pt>
                <c:pt idx="6">
                  <c:v>West Seattle</c:v>
                </c:pt>
                <c:pt idx="7">
                  <c:v>Capitol Hill/
E.lake</c:v>
                </c:pt>
                <c:pt idx="8">
                  <c:v>Downtown</c:v>
                </c:pt>
                <c:pt idx="9">
                  <c:v>Central 
Seattle</c:v>
                </c:pt>
                <c:pt idx="10">
                  <c:v>Southeast</c:v>
                </c:pt>
                <c:pt idx="11">
                  <c:v>Beacon/
Gtown/S.Park</c:v>
                </c:pt>
                <c:pt idx="12">
                  <c:v>Delridge</c:v>
                </c:pt>
              </c:strCache>
            </c:strRef>
          </c:cat>
          <c:val>
            <c:numRef>
              <c:f>Sheet1!$G$40:$G$53</c:f>
              <c:numCache>
                <c:formatCode>0.0%</c:formatCode>
                <c:ptCount val="13"/>
                <c:pt idx="0">
                  <c:v>2.2614558746214916E-2</c:v>
                </c:pt>
                <c:pt idx="1">
                  <c:v>2.2904728995028104E-2</c:v>
                </c:pt>
                <c:pt idx="2">
                  <c:v>1.7040481869819643E-2</c:v>
                </c:pt>
                <c:pt idx="3">
                  <c:v>1.8620817687280716E-2</c:v>
                </c:pt>
                <c:pt idx="4">
                  <c:v>1.7135645230989559E-2</c:v>
                </c:pt>
                <c:pt idx="5">
                  <c:v>2.3797080512883716E-2</c:v>
                </c:pt>
                <c:pt idx="6">
                  <c:v>2.5985837819791795E-2</c:v>
                </c:pt>
                <c:pt idx="7">
                  <c:v>1.695623889435775E-2</c:v>
                </c:pt>
                <c:pt idx="8">
                  <c:v>1.8876666723868687E-2</c:v>
                </c:pt>
                <c:pt idx="9">
                  <c:v>1.6775272502624793E-2</c:v>
                </c:pt>
                <c:pt idx="10">
                  <c:v>1.8491333113885584E-2</c:v>
                </c:pt>
                <c:pt idx="11">
                  <c:v>1.5985884621444828E-2</c:v>
                </c:pt>
                <c:pt idx="12">
                  <c:v>1.1232396728252441E-2</c:v>
                </c:pt>
              </c:numCache>
            </c:numRef>
          </c:val>
          <c:extLst>
            <c:ext xmlns:c16="http://schemas.microsoft.com/office/drawing/2014/chart" uri="{C3380CC4-5D6E-409C-BE32-E72D297353CC}">
              <c16:uniqueId val="{0000000B-BE9F-42FF-B46E-A1007B5CD601}"/>
            </c:ext>
          </c:extLst>
        </c:ser>
        <c:ser>
          <c:idx val="6"/>
          <c:order val="6"/>
          <c:tx>
            <c:strRef>
              <c:f>Sheet1!$H$38:$H$39</c:f>
              <c:strCache>
                <c:ptCount val="1"/>
                <c:pt idx="0">
                  <c:v>65 to 74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Sheet1!$A$40:$A$53</c:f>
              <c:strCache>
                <c:ptCount val="13"/>
                <c:pt idx="0">
                  <c:v>Northeast</c:v>
                </c:pt>
                <c:pt idx="1">
                  <c:v>Ballard</c:v>
                </c:pt>
                <c:pt idx="2">
                  <c:v>Fremont/
Greenlake</c:v>
                </c:pt>
                <c:pt idx="3">
                  <c:v>North</c:v>
                </c:pt>
                <c:pt idx="4">
                  <c:v>Northwest</c:v>
                </c:pt>
                <c:pt idx="5">
                  <c:v>QA/Magnolia</c:v>
                </c:pt>
                <c:pt idx="6">
                  <c:v>West Seattle</c:v>
                </c:pt>
                <c:pt idx="7">
                  <c:v>Capitol Hill/
E.lake</c:v>
                </c:pt>
                <c:pt idx="8">
                  <c:v>Downtown</c:v>
                </c:pt>
                <c:pt idx="9">
                  <c:v>Central 
Seattle</c:v>
                </c:pt>
                <c:pt idx="10">
                  <c:v>Southeast</c:v>
                </c:pt>
                <c:pt idx="11">
                  <c:v>Beacon/
Gtown/S.Park</c:v>
                </c:pt>
                <c:pt idx="12">
                  <c:v>Delridge</c:v>
                </c:pt>
              </c:strCache>
            </c:strRef>
          </c:cat>
          <c:val>
            <c:numRef>
              <c:f>Sheet1!$H$40:$H$53</c:f>
              <c:numCache>
                <c:formatCode>0.0%</c:formatCode>
                <c:ptCount val="13"/>
                <c:pt idx="0">
                  <c:v>6.2136994678652054E-3</c:v>
                </c:pt>
                <c:pt idx="1">
                  <c:v>5.1497418888835156E-3</c:v>
                </c:pt>
                <c:pt idx="2">
                  <c:v>3.7581727386611294E-3</c:v>
                </c:pt>
                <c:pt idx="3">
                  <c:v>4.8361708135531345E-3</c:v>
                </c:pt>
                <c:pt idx="4">
                  <c:v>4.8907727420932504E-3</c:v>
                </c:pt>
                <c:pt idx="5">
                  <c:v>6.9126041531786904E-3</c:v>
                </c:pt>
                <c:pt idx="6">
                  <c:v>6.7207173757377111E-3</c:v>
                </c:pt>
                <c:pt idx="7">
                  <c:v>4.9126135135092973E-3</c:v>
                </c:pt>
                <c:pt idx="8">
                  <c:v>5.3853102091565878E-3</c:v>
                </c:pt>
                <c:pt idx="9">
                  <c:v>4.798729491125627E-3</c:v>
                </c:pt>
                <c:pt idx="10">
                  <c:v>5.3400686112233487E-3</c:v>
                </c:pt>
                <c:pt idx="11">
                  <c:v>5.0498983624101606E-3</c:v>
                </c:pt>
                <c:pt idx="12">
                  <c:v>2.8143394024676954E-3</c:v>
                </c:pt>
              </c:numCache>
            </c:numRef>
          </c:val>
          <c:extLst>
            <c:ext xmlns:c16="http://schemas.microsoft.com/office/drawing/2014/chart" uri="{C3380CC4-5D6E-409C-BE32-E72D297353CC}">
              <c16:uniqueId val="{0000000C-BE9F-42FF-B46E-A1007B5CD601}"/>
            </c:ext>
          </c:extLst>
        </c:ser>
        <c:ser>
          <c:idx val="7"/>
          <c:order val="7"/>
          <c:tx>
            <c:strRef>
              <c:f>Sheet1!$I$38:$I$39</c:f>
              <c:strCache>
                <c:ptCount val="1"/>
                <c:pt idx="0">
                  <c:v>75 and up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Sheet1!$A$40:$A$53</c:f>
              <c:strCache>
                <c:ptCount val="13"/>
                <c:pt idx="0">
                  <c:v>Northeast</c:v>
                </c:pt>
                <c:pt idx="1">
                  <c:v>Ballard</c:v>
                </c:pt>
                <c:pt idx="2">
                  <c:v>Fremont/
Greenlake</c:v>
                </c:pt>
                <c:pt idx="3">
                  <c:v>North</c:v>
                </c:pt>
                <c:pt idx="4">
                  <c:v>Northwest</c:v>
                </c:pt>
                <c:pt idx="5">
                  <c:v>QA/Magnolia</c:v>
                </c:pt>
                <c:pt idx="6">
                  <c:v>West Seattle</c:v>
                </c:pt>
                <c:pt idx="7">
                  <c:v>Capitol Hill/
E.lake</c:v>
                </c:pt>
                <c:pt idx="8">
                  <c:v>Downtown</c:v>
                </c:pt>
                <c:pt idx="9">
                  <c:v>Central 
Seattle</c:v>
                </c:pt>
                <c:pt idx="10">
                  <c:v>Southeast</c:v>
                </c:pt>
                <c:pt idx="11">
                  <c:v>Beacon/
Gtown/S.Park</c:v>
                </c:pt>
                <c:pt idx="12">
                  <c:v>Delridge</c:v>
                </c:pt>
              </c:strCache>
            </c:strRef>
          </c:cat>
          <c:val>
            <c:numRef>
              <c:f>Sheet1!$I$40:$I$53</c:f>
              <c:numCache>
                <c:formatCode>0.0%</c:formatCode>
                <c:ptCount val="13"/>
                <c:pt idx="0">
                  <c:v>4.9328942298241972E-3</c:v>
                </c:pt>
                <c:pt idx="1">
                  <c:v>3.6162077244568276E-3</c:v>
                </c:pt>
                <c:pt idx="2">
                  <c:v>2.8002989065573796E-3</c:v>
                </c:pt>
                <c:pt idx="3">
                  <c:v>4.642723981011009E-3</c:v>
                </c:pt>
                <c:pt idx="4">
                  <c:v>4.9640953318471209E-3</c:v>
                </c:pt>
                <c:pt idx="5">
                  <c:v>4.8361708135531345E-3</c:v>
                </c:pt>
                <c:pt idx="6">
                  <c:v>6.1637777046285279E-3</c:v>
                </c:pt>
                <c:pt idx="7">
                  <c:v>2.7971787963550873E-3</c:v>
                </c:pt>
                <c:pt idx="8">
                  <c:v>5.043658142005576E-3</c:v>
                </c:pt>
                <c:pt idx="9">
                  <c:v>3.5959270081419277E-3</c:v>
                </c:pt>
                <c:pt idx="10">
                  <c:v>3.8299352733138533E-3</c:v>
                </c:pt>
                <c:pt idx="11">
                  <c:v>3.6427286611763129E-3</c:v>
                </c:pt>
                <c:pt idx="12">
                  <c:v>1.6957798949458894E-3</c:v>
                </c:pt>
              </c:numCache>
            </c:numRef>
          </c:val>
          <c:extLst>
            <c:ext xmlns:c16="http://schemas.microsoft.com/office/drawing/2014/chart" uri="{C3380CC4-5D6E-409C-BE32-E72D297353CC}">
              <c16:uniqueId val="{0000000D-BE9F-42FF-B46E-A1007B5CD601}"/>
            </c:ext>
          </c:extLst>
        </c:ser>
        <c:dLbls>
          <c:dLblPos val="ctr"/>
          <c:showLegendKey val="0"/>
          <c:showVal val="1"/>
          <c:showCatName val="0"/>
          <c:showSerName val="0"/>
          <c:showPercent val="0"/>
          <c:showBubbleSize val="0"/>
        </c:dLbls>
        <c:gapWidth val="150"/>
        <c:overlap val="100"/>
        <c:axId val="484391920"/>
        <c:axId val="484386672"/>
      </c:barChart>
      <c:catAx>
        <c:axId val="484391920"/>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Health Reporting Areas</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84386672"/>
        <c:crosses val="autoZero"/>
        <c:auto val="1"/>
        <c:lblAlgn val="ctr"/>
        <c:lblOffset val="100"/>
        <c:noMultiLvlLbl val="0"/>
      </c:catAx>
      <c:valAx>
        <c:axId val="484386672"/>
        <c:scaling>
          <c:orientation val="minMax"/>
          <c:max val="0.110000000000000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 of the Total Population of Seattle</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84391920"/>
        <c:crosses val="autoZero"/>
        <c:crossBetween val="between"/>
      </c:valAx>
      <c:spPr>
        <a:noFill/>
        <a:ln>
          <a:noFill/>
        </a:ln>
        <a:effectLst/>
      </c:spPr>
    </c:plotArea>
    <c:legend>
      <c:legendPos val="t"/>
      <c:layout>
        <c:manualLayout>
          <c:xMode val="edge"/>
          <c:yMode val="edge"/>
          <c:x val="0.70379935350982747"/>
          <c:y val="0.14733271839572712"/>
          <c:w val="0.25731879487583115"/>
          <c:h val="0.1044936216643586"/>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Sheet1!$A$17</c:f>
              <c:strCache>
                <c:ptCount val="1"/>
                <c:pt idx="0">
                  <c:v>Hispanic/Latino</c:v>
                </c:pt>
              </c:strCache>
            </c:strRef>
          </c:tx>
          <c:spPr>
            <a:ln>
              <a:solidFill>
                <a:sysClr val="windowText" lastClr="000000"/>
              </a:solidFill>
            </a:ln>
          </c:spPr>
          <c:dPt>
            <c:idx val="0"/>
            <c:bubble3D val="0"/>
            <c:spPr>
              <a:solidFill>
                <a:srgbClr val="70AD47"/>
              </a:solidFill>
              <a:ln w="19050">
                <a:solidFill>
                  <a:sysClr val="windowText" lastClr="000000"/>
                </a:solidFill>
              </a:ln>
              <a:effectLst/>
            </c:spPr>
            <c:extLst>
              <c:ext xmlns:c16="http://schemas.microsoft.com/office/drawing/2014/chart" uri="{C3380CC4-5D6E-409C-BE32-E72D297353CC}">
                <c16:uniqueId val="{00000001-2ADA-43F4-8628-825D187FD32D}"/>
              </c:ext>
            </c:extLst>
          </c:dPt>
          <c:dPt>
            <c:idx val="1"/>
            <c:bubble3D val="0"/>
            <c:spPr>
              <a:solidFill>
                <a:sysClr val="window" lastClr="FFFFFF"/>
              </a:solidFill>
              <a:ln w="19050">
                <a:solidFill>
                  <a:sysClr val="windowText" lastClr="000000"/>
                </a:solidFill>
              </a:ln>
              <a:effectLst/>
            </c:spPr>
            <c:extLst>
              <c:ext xmlns:c16="http://schemas.microsoft.com/office/drawing/2014/chart" uri="{C3380CC4-5D6E-409C-BE32-E72D297353CC}">
                <c16:uniqueId val="{00000003-2ADA-43F4-8628-825D187FD32D}"/>
              </c:ext>
            </c:extLst>
          </c:dPt>
          <c:dLbls>
            <c:dLbl>
              <c:idx val="0"/>
              <c:layout>
                <c:manualLayout>
                  <c:x val="-0.15235504862683721"/>
                  <c:y val="-0.1443031339195756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DA-43F4-8628-825D187FD32D}"/>
                </c:ext>
              </c:extLst>
            </c:dLbl>
            <c:dLbl>
              <c:idx val="1"/>
              <c:delete val="1"/>
              <c:extLst>
                <c:ext xmlns:c15="http://schemas.microsoft.com/office/drawing/2012/chart" uri="{CE6537A1-D6FC-4f65-9D91-7224C49458BB}"/>
                <c:ext xmlns:c16="http://schemas.microsoft.com/office/drawing/2014/chart" uri="{C3380CC4-5D6E-409C-BE32-E72D297353CC}">
                  <c16:uniqueId val="{00000003-2ADA-43F4-8628-825D187FD3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Sheet1!$B$17:$C$17</c:f>
              <c:numCache>
                <c:formatCode>0%</c:formatCode>
                <c:ptCount val="2"/>
                <c:pt idx="0">
                  <c:v>0.63</c:v>
                </c:pt>
                <c:pt idx="1">
                  <c:v>0.37</c:v>
                </c:pt>
              </c:numCache>
            </c:numRef>
          </c:val>
          <c:extLst>
            <c:ext xmlns:c16="http://schemas.microsoft.com/office/drawing/2014/chart" uri="{C3380CC4-5D6E-409C-BE32-E72D297353CC}">
              <c16:uniqueId val="{00000004-2ADA-43F4-8628-825D187FD3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Sheet1!$A$14</c:f>
              <c:strCache>
                <c:ptCount val="1"/>
                <c:pt idx="0">
                  <c:v>American Indian/Alaska Native</c:v>
                </c:pt>
              </c:strCache>
            </c:strRef>
          </c:tx>
          <c:spPr>
            <a:ln>
              <a:solidFill>
                <a:sysClr val="windowText" lastClr="000000"/>
              </a:solidFill>
            </a:ln>
          </c:spPr>
          <c:dPt>
            <c:idx val="0"/>
            <c:bubble3D val="0"/>
            <c:spPr>
              <a:solidFill>
                <a:srgbClr val="ED7D31"/>
              </a:solidFill>
              <a:ln w="19050">
                <a:solidFill>
                  <a:sysClr val="windowText" lastClr="000000"/>
                </a:solidFill>
              </a:ln>
              <a:effectLst/>
            </c:spPr>
            <c:extLst>
              <c:ext xmlns:c16="http://schemas.microsoft.com/office/drawing/2014/chart" uri="{C3380CC4-5D6E-409C-BE32-E72D297353CC}">
                <c16:uniqueId val="{00000001-322D-4C20-80A7-B19CD1D35FA6}"/>
              </c:ext>
            </c:extLst>
          </c:dPt>
          <c:dPt>
            <c:idx val="1"/>
            <c:bubble3D val="0"/>
            <c:spPr>
              <a:solidFill>
                <a:sysClr val="window" lastClr="FFFFFF"/>
              </a:solidFill>
              <a:ln w="19050">
                <a:solidFill>
                  <a:sysClr val="windowText" lastClr="000000"/>
                </a:solidFill>
              </a:ln>
              <a:effectLst/>
            </c:spPr>
            <c:extLst>
              <c:ext xmlns:c16="http://schemas.microsoft.com/office/drawing/2014/chart" uri="{C3380CC4-5D6E-409C-BE32-E72D297353CC}">
                <c16:uniqueId val="{00000003-322D-4C20-80A7-B19CD1D35FA6}"/>
              </c:ext>
            </c:extLst>
          </c:dPt>
          <c:dLbls>
            <c:dLbl>
              <c:idx val="0"/>
              <c:layout>
                <c:manualLayout>
                  <c:x val="-0.15916199789010543"/>
                  <c:y val="-0.131732225652410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2D-4C20-80A7-B19CD1D35FA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Sheet1!$B$14:$C$14</c:f>
              <c:numCache>
                <c:formatCode>0%</c:formatCode>
                <c:ptCount val="2"/>
                <c:pt idx="0">
                  <c:v>0.62</c:v>
                </c:pt>
                <c:pt idx="1">
                  <c:v>0.38</c:v>
                </c:pt>
              </c:numCache>
            </c:numRef>
          </c:val>
          <c:extLst>
            <c:ext xmlns:c16="http://schemas.microsoft.com/office/drawing/2014/chart" uri="{C3380CC4-5D6E-409C-BE32-E72D297353CC}">
              <c16:uniqueId val="{00000004-322D-4C20-80A7-B19CD1D35FA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dirty="0"/>
              <a:t>Black/African American</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Sheet1!$A$16</c:f>
              <c:strCache>
                <c:ptCount val="1"/>
                <c:pt idx="0">
                  <c:v>Black African American</c:v>
                </c:pt>
              </c:strCache>
            </c:strRef>
          </c:tx>
          <c:spPr>
            <a:ln>
              <a:solidFill>
                <a:sysClr val="windowText" lastClr="000000"/>
              </a:solidFill>
            </a:ln>
          </c:spPr>
          <c:dPt>
            <c:idx val="0"/>
            <c:bubble3D val="0"/>
            <c:spPr>
              <a:solidFill>
                <a:srgbClr val="FFC000"/>
              </a:solidFill>
              <a:ln w="19050">
                <a:solidFill>
                  <a:sysClr val="windowText" lastClr="000000"/>
                </a:solidFill>
              </a:ln>
              <a:effectLst/>
            </c:spPr>
            <c:extLst>
              <c:ext xmlns:c16="http://schemas.microsoft.com/office/drawing/2014/chart" uri="{C3380CC4-5D6E-409C-BE32-E72D297353CC}">
                <c16:uniqueId val="{00000001-F3BE-4DF1-9F50-A6AD05288E51}"/>
              </c:ext>
            </c:extLst>
          </c:dPt>
          <c:dPt>
            <c:idx val="1"/>
            <c:bubble3D val="0"/>
            <c:spPr>
              <a:solidFill>
                <a:sysClr val="window" lastClr="FFFFFF"/>
              </a:solidFill>
              <a:ln w="19050">
                <a:solidFill>
                  <a:sysClr val="windowText" lastClr="000000"/>
                </a:solidFill>
              </a:ln>
              <a:effectLst/>
            </c:spPr>
            <c:extLst>
              <c:ext xmlns:c16="http://schemas.microsoft.com/office/drawing/2014/chart" uri="{C3380CC4-5D6E-409C-BE32-E72D297353CC}">
                <c16:uniqueId val="{00000003-F3BE-4DF1-9F50-A6AD05288E51}"/>
              </c:ext>
            </c:extLst>
          </c:dPt>
          <c:dLbls>
            <c:dLbl>
              <c:idx val="0"/>
              <c:layout>
                <c:manualLayout>
                  <c:x val="-0.16133854805088677"/>
                  <c:y val="-0.1358889197220391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E-4DF1-9F50-A6AD05288E51}"/>
                </c:ext>
              </c:extLst>
            </c:dLbl>
            <c:dLbl>
              <c:idx val="1"/>
              <c:delete val="1"/>
              <c:extLst>
                <c:ext xmlns:c15="http://schemas.microsoft.com/office/drawing/2012/chart" uri="{CE6537A1-D6FC-4f65-9D91-7224C49458BB}"/>
                <c:ext xmlns:c16="http://schemas.microsoft.com/office/drawing/2014/chart" uri="{C3380CC4-5D6E-409C-BE32-E72D297353CC}">
                  <c16:uniqueId val="{00000003-F3BE-4DF1-9F50-A6AD05288E5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Sheet1!$B$16:$C$16</c:f>
              <c:numCache>
                <c:formatCode>0%</c:formatCode>
                <c:ptCount val="2"/>
                <c:pt idx="0">
                  <c:v>0.63</c:v>
                </c:pt>
                <c:pt idx="1">
                  <c:v>0.37</c:v>
                </c:pt>
              </c:numCache>
            </c:numRef>
          </c:val>
          <c:extLst>
            <c:ext xmlns:c16="http://schemas.microsoft.com/office/drawing/2014/chart" uri="{C3380CC4-5D6E-409C-BE32-E72D297353CC}">
              <c16:uniqueId val="{00000004-F3BE-4DF1-9F50-A6AD05288E5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Sheet1!$A$15</c:f>
              <c:strCache>
                <c:ptCount val="1"/>
                <c:pt idx="0">
                  <c:v>Asian</c:v>
                </c:pt>
              </c:strCache>
            </c:strRef>
          </c:tx>
          <c:spPr>
            <a:solidFill>
              <a:srgbClr val="A5A5A5"/>
            </a:solidFill>
            <a:ln>
              <a:solidFill>
                <a:sysClr val="windowText" lastClr="000000"/>
              </a:solidFill>
            </a:ln>
          </c:spPr>
          <c:dPt>
            <c:idx val="0"/>
            <c:bubble3D val="0"/>
            <c:spPr>
              <a:solidFill>
                <a:srgbClr val="A5A5A5"/>
              </a:solidFill>
              <a:ln w="19050">
                <a:solidFill>
                  <a:sysClr val="windowText" lastClr="000000"/>
                </a:solidFill>
              </a:ln>
              <a:effectLst/>
            </c:spPr>
            <c:extLst>
              <c:ext xmlns:c16="http://schemas.microsoft.com/office/drawing/2014/chart" uri="{C3380CC4-5D6E-409C-BE32-E72D297353CC}">
                <c16:uniqueId val="{00000001-1FFB-436F-93DB-764EA061F9AF}"/>
              </c:ext>
            </c:extLst>
          </c:dPt>
          <c:dPt>
            <c:idx val="1"/>
            <c:bubble3D val="0"/>
            <c:spPr>
              <a:solidFill>
                <a:sysClr val="window" lastClr="FFFFFF"/>
              </a:solidFill>
              <a:ln w="19050">
                <a:solidFill>
                  <a:sysClr val="windowText" lastClr="000000"/>
                </a:solidFill>
              </a:ln>
              <a:effectLst/>
            </c:spPr>
            <c:extLst>
              <c:ext xmlns:c16="http://schemas.microsoft.com/office/drawing/2014/chart" uri="{C3380CC4-5D6E-409C-BE32-E72D297353CC}">
                <c16:uniqueId val="{00000003-1FFB-436F-93DB-764EA061F9AF}"/>
              </c:ext>
            </c:extLst>
          </c:dPt>
          <c:dLbls>
            <c:dLbl>
              <c:idx val="0"/>
              <c:layout>
                <c:manualLayout>
                  <c:x val="-0.1481571894542206"/>
                  <c:y val="-0.182242706996427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FB-436F-93DB-764EA061F9AF}"/>
                </c:ext>
              </c:extLst>
            </c:dLbl>
            <c:dLbl>
              <c:idx val="1"/>
              <c:delete val="1"/>
              <c:extLst>
                <c:ext xmlns:c15="http://schemas.microsoft.com/office/drawing/2012/chart" uri="{CE6537A1-D6FC-4f65-9D91-7224C49458BB}"/>
                <c:ext xmlns:c16="http://schemas.microsoft.com/office/drawing/2014/chart" uri="{C3380CC4-5D6E-409C-BE32-E72D297353CC}">
                  <c16:uniqueId val="{00000003-1FFB-436F-93DB-764EA061F9A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Sheet1!$B$15:$C$15</c:f>
              <c:numCache>
                <c:formatCode>0%</c:formatCode>
                <c:ptCount val="2"/>
                <c:pt idx="0">
                  <c:v>0.67</c:v>
                </c:pt>
                <c:pt idx="1">
                  <c:v>0.33</c:v>
                </c:pt>
              </c:numCache>
            </c:numRef>
          </c:val>
          <c:extLst>
            <c:ext xmlns:c16="http://schemas.microsoft.com/office/drawing/2014/chart" uri="{C3380CC4-5D6E-409C-BE32-E72D297353CC}">
              <c16:uniqueId val="{00000004-1FFB-436F-93DB-764EA061F9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Sheet1!$A$20</c:f>
              <c:strCache>
                <c:ptCount val="1"/>
                <c:pt idx="0">
                  <c:v>Other</c:v>
                </c:pt>
              </c:strCache>
            </c:strRef>
          </c:tx>
          <c:spPr>
            <a:ln>
              <a:solidFill>
                <a:sysClr val="windowText" lastClr="000000"/>
              </a:solidFill>
            </a:ln>
          </c:spPr>
          <c:dPt>
            <c:idx val="0"/>
            <c:bubble3D val="0"/>
            <c:spPr>
              <a:solidFill>
                <a:srgbClr val="996633"/>
              </a:solidFill>
              <a:ln w="19050">
                <a:solidFill>
                  <a:sysClr val="windowText" lastClr="000000"/>
                </a:solidFill>
              </a:ln>
              <a:effectLst/>
            </c:spPr>
            <c:extLst>
              <c:ext xmlns:c16="http://schemas.microsoft.com/office/drawing/2014/chart" uri="{C3380CC4-5D6E-409C-BE32-E72D297353CC}">
                <c16:uniqueId val="{00000001-C27A-40D6-8718-CBF153EE7887}"/>
              </c:ext>
            </c:extLst>
          </c:dPt>
          <c:dPt>
            <c:idx val="1"/>
            <c:bubble3D val="0"/>
            <c:spPr>
              <a:noFill/>
              <a:ln w="19050">
                <a:solidFill>
                  <a:sysClr val="windowText" lastClr="000000"/>
                </a:solidFill>
              </a:ln>
              <a:effectLst/>
            </c:spPr>
            <c:extLst>
              <c:ext xmlns:c16="http://schemas.microsoft.com/office/drawing/2014/chart" uri="{C3380CC4-5D6E-409C-BE32-E72D297353CC}">
                <c16:uniqueId val="{00000003-C27A-40D6-8718-CBF153EE7887}"/>
              </c:ext>
            </c:extLst>
          </c:dPt>
          <c:dLbls>
            <c:dLbl>
              <c:idx val="0"/>
              <c:layout>
                <c:manualLayout>
                  <c:x val="-0.12530413414682004"/>
                  <c:y val="-0.233871371805396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7A-40D6-8718-CBF153EE788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Sheet1!$B$20:$C$20</c:f>
              <c:numCache>
                <c:formatCode>0%</c:formatCode>
                <c:ptCount val="2"/>
                <c:pt idx="0">
                  <c:v>0.72</c:v>
                </c:pt>
                <c:pt idx="1">
                  <c:v>0.28000000000000003</c:v>
                </c:pt>
              </c:numCache>
            </c:numRef>
          </c:val>
          <c:extLst>
            <c:ext xmlns:c16="http://schemas.microsoft.com/office/drawing/2014/chart" uri="{C3380CC4-5D6E-409C-BE32-E72D297353CC}">
              <c16:uniqueId val="{00000004-C27A-40D6-8718-CBF153EE78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dirty="0"/>
              <a:t>2 or More Races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Sheet1!$A$13</c:f>
              <c:strCache>
                <c:ptCount val="1"/>
                <c:pt idx="0">
                  <c:v>2 or More races</c:v>
                </c:pt>
              </c:strCache>
            </c:strRef>
          </c:tx>
          <c:spPr>
            <a:ln>
              <a:solidFill>
                <a:sysClr val="windowText" lastClr="000000"/>
              </a:solidFill>
            </a:ln>
          </c:spPr>
          <c:dPt>
            <c:idx val="0"/>
            <c:bubble3D val="0"/>
            <c:spPr>
              <a:solidFill>
                <a:srgbClr val="5B9BD5"/>
              </a:solidFill>
              <a:ln w="19050">
                <a:solidFill>
                  <a:sysClr val="windowText" lastClr="000000"/>
                </a:solidFill>
              </a:ln>
              <a:effectLst/>
            </c:spPr>
            <c:extLst>
              <c:ext xmlns:c16="http://schemas.microsoft.com/office/drawing/2014/chart" uri="{C3380CC4-5D6E-409C-BE32-E72D297353CC}">
                <c16:uniqueId val="{00000001-FA76-413A-943A-C8251F4114B3}"/>
              </c:ext>
            </c:extLst>
          </c:dPt>
          <c:dPt>
            <c:idx val="1"/>
            <c:bubble3D val="0"/>
            <c:spPr>
              <a:solidFill>
                <a:sysClr val="window" lastClr="FFFFFF"/>
              </a:solidFill>
              <a:ln w="19050">
                <a:solidFill>
                  <a:sysClr val="windowText" lastClr="000000"/>
                </a:solidFill>
              </a:ln>
              <a:effectLst/>
            </c:spPr>
            <c:extLst>
              <c:ext xmlns:c16="http://schemas.microsoft.com/office/drawing/2014/chart" uri="{C3380CC4-5D6E-409C-BE32-E72D297353CC}">
                <c16:uniqueId val="{00000003-FA76-413A-943A-C8251F4114B3}"/>
              </c:ext>
            </c:extLst>
          </c:dPt>
          <c:dLbls>
            <c:dLbl>
              <c:idx val="0"/>
              <c:layout>
                <c:manualLayout>
                  <c:x val="-0.12437722718001543"/>
                  <c:y val="-0.28676862409460274"/>
                </c:manualLayout>
              </c:layout>
              <c:tx>
                <c:rich>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fld id="{EA6CCDC4-F4B1-4B5F-B956-69FFF2D6B84B}" type="VALUE">
                      <a:rPr lang="en-US" sz="1400">
                        <a:solidFill>
                          <a:sysClr val="windowText" lastClr="000000"/>
                        </a:solidFill>
                      </a:rPr>
                      <a:pPr>
                        <a:defRPr sz="1400">
                          <a:solidFill>
                            <a:sysClr val="windowText" lastClr="000000"/>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2654177602799649"/>
                      <c:h val="0.16196777486147565"/>
                    </c:manualLayout>
                  </c15:layout>
                  <c15:dlblFieldTable/>
                  <c15:showDataLabelsRange val="0"/>
                </c:ext>
                <c:ext xmlns:c16="http://schemas.microsoft.com/office/drawing/2014/chart" uri="{C3380CC4-5D6E-409C-BE32-E72D297353CC}">
                  <c16:uniqueId val="{00000001-FA76-413A-943A-C8251F4114B3}"/>
                </c:ext>
              </c:extLst>
            </c:dLbl>
            <c:dLbl>
              <c:idx val="1"/>
              <c:delete val="1"/>
              <c:extLst>
                <c:ext xmlns:c15="http://schemas.microsoft.com/office/drawing/2012/chart" uri="{CE6537A1-D6FC-4f65-9D91-7224C49458BB}"/>
                <c:ext xmlns:c16="http://schemas.microsoft.com/office/drawing/2014/chart" uri="{C3380CC4-5D6E-409C-BE32-E72D297353CC}">
                  <c16:uniqueId val="{00000003-FA76-413A-943A-C8251F4114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Sheet1!$B$12:$C$12</c:f>
              <c:strCache>
                <c:ptCount val="2"/>
                <c:pt idx="0">
                  <c:v>%</c:v>
                </c:pt>
                <c:pt idx="1">
                  <c:v>Total</c:v>
                </c:pt>
              </c:strCache>
            </c:strRef>
          </c:cat>
          <c:val>
            <c:numRef>
              <c:f>Sheet1!$B$13:$C$13</c:f>
              <c:numCache>
                <c:formatCode>0%</c:formatCode>
                <c:ptCount val="2"/>
                <c:pt idx="0">
                  <c:v>0.76</c:v>
                </c:pt>
                <c:pt idx="1">
                  <c:v>0.24</c:v>
                </c:pt>
              </c:numCache>
            </c:numRef>
          </c:val>
          <c:extLst>
            <c:ext xmlns:c16="http://schemas.microsoft.com/office/drawing/2014/chart" uri="{C3380CC4-5D6E-409C-BE32-E72D297353CC}">
              <c16:uniqueId val="{00000004-FA76-413A-943A-C8251F4114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White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Sheet1!$A$19</c:f>
              <c:strCache>
                <c:ptCount val="1"/>
                <c:pt idx="0">
                  <c:v>White</c:v>
                </c:pt>
              </c:strCache>
            </c:strRef>
          </c:tx>
          <c:spPr>
            <a:solidFill>
              <a:schemeClr val="bg1"/>
            </a:solidFill>
            <a:ln>
              <a:solidFill>
                <a:sysClr val="windowText" lastClr="000000"/>
              </a:solidFill>
            </a:ln>
          </c:spPr>
          <c:dPt>
            <c:idx val="0"/>
            <c:bubble3D val="0"/>
            <c:spPr>
              <a:solidFill>
                <a:srgbClr val="9966FF"/>
              </a:solidFill>
              <a:ln w="19050">
                <a:solidFill>
                  <a:sysClr val="windowText" lastClr="000000"/>
                </a:solidFill>
              </a:ln>
              <a:effectLst/>
            </c:spPr>
            <c:extLst>
              <c:ext xmlns:c16="http://schemas.microsoft.com/office/drawing/2014/chart" uri="{C3380CC4-5D6E-409C-BE32-E72D297353CC}">
                <c16:uniqueId val="{00000001-996B-4ADF-BAAB-F95F7E14AF5B}"/>
              </c:ext>
            </c:extLst>
          </c:dPt>
          <c:dPt>
            <c:idx val="1"/>
            <c:bubble3D val="0"/>
            <c:spPr>
              <a:solidFill>
                <a:schemeClr val="bg1"/>
              </a:solidFill>
              <a:ln w="19050">
                <a:solidFill>
                  <a:sysClr val="windowText" lastClr="000000"/>
                </a:solidFill>
              </a:ln>
              <a:effectLst/>
            </c:spPr>
            <c:extLst>
              <c:ext xmlns:c16="http://schemas.microsoft.com/office/drawing/2014/chart" uri="{C3380CC4-5D6E-409C-BE32-E72D297353CC}">
                <c16:uniqueId val="{00000003-996B-4ADF-BAAB-F95F7E14AF5B}"/>
              </c:ext>
            </c:extLst>
          </c:dPt>
          <c:dLbls>
            <c:dLbl>
              <c:idx val="0"/>
              <c:layout>
                <c:manualLayout>
                  <c:x val="-7.6234657673067918E-2"/>
                  <c:y val="-0.3150984155614910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6B-4ADF-BAAB-F95F7E14AF5B}"/>
                </c:ext>
              </c:extLst>
            </c:dLbl>
            <c:dLbl>
              <c:idx val="1"/>
              <c:delete val="1"/>
              <c:extLst>
                <c:ext xmlns:c15="http://schemas.microsoft.com/office/drawing/2012/chart" uri="{CE6537A1-D6FC-4f65-9D91-7224C49458BB}"/>
                <c:ext xmlns:c16="http://schemas.microsoft.com/office/drawing/2014/chart" uri="{C3380CC4-5D6E-409C-BE32-E72D297353CC}">
                  <c16:uniqueId val="{00000003-996B-4ADF-BAAB-F95F7E14AF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Sheet1!$B$19:$C$19</c:f>
              <c:numCache>
                <c:formatCode>0%</c:formatCode>
                <c:ptCount val="2"/>
                <c:pt idx="0">
                  <c:v>0.84</c:v>
                </c:pt>
                <c:pt idx="1">
                  <c:v>0.16</c:v>
                </c:pt>
              </c:numCache>
            </c:numRef>
          </c:val>
          <c:extLst>
            <c:ext xmlns:c16="http://schemas.microsoft.com/office/drawing/2014/chart" uri="{C3380CC4-5D6E-409C-BE32-E72D297353CC}">
              <c16:uniqueId val="{00000004-996B-4ADF-BAAB-F95F7E14AF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F2430-F5FC-4CF7-B67E-1ADE5CD548B8}" type="doc">
      <dgm:prSet loTypeId="urn:microsoft.com/office/officeart/2005/8/layout/balance1" loCatId="relationship" qsTypeId="urn:microsoft.com/office/officeart/2005/8/quickstyle/simple5" qsCatId="simple" csTypeId="urn:microsoft.com/office/officeart/2005/8/colors/colorful1" csCatId="colorful" phldr="1"/>
      <dgm:spPr/>
      <dgm:t>
        <a:bodyPr/>
        <a:lstStyle/>
        <a:p>
          <a:endParaRPr lang="en-US"/>
        </a:p>
      </dgm:t>
    </dgm:pt>
    <dgm:pt modelId="{563C6459-46CF-42D2-B17A-9E9BB7684960}">
      <dgm:prSet phldrT="[Text]" custT="1"/>
      <dgm:spPr>
        <a:solidFill>
          <a:schemeClr val="bg1">
            <a:alpha val="90000"/>
          </a:schemeClr>
        </a:solidFill>
        <a:ln>
          <a:solidFill>
            <a:schemeClr val="tx1">
              <a:alpha val="90000"/>
            </a:schemeClr>
          </a:solidFill>
        </a:ln>
      </dgm:spPr>
      <dgm:t>
        <a:bodyPr/>
        <a:lstStyle/>
        <a:p>
          <a:r>
            <a:rPr lang="en-US" sz="1500" b="1" dirty="0"/>
            <a:t>Graduation Rate</a:t>
          </a:r>
        </a:p>
        <a:p>
          <a:r>
            <a:rPr lang="en-US" sz="1500" b="1" dirty="0"/>
            <a:t> </a:t>
          </a:r>
          <a:r>
            <a:rPr lang="en-US" sz="1500" b="1" u="none" dirty="0"/>
            <a:t>≥</a:t>
          </a:r>
          <a:r>
            <a:rPr lang="en-US" sz="1500" b="1" dirty="0"/>
            <a:t>83%*</a:t>
          </a:r>
        </a:p>
      </dgm:t>
    </dgm:pt>
    <dgm:pt modelId="{3DE4735B-438D-4414-A8B5-A7FC6D009593}" type="parTrans" cxnId="{6800BEEA-937D-4C52-9AB6-835FEF2347A0}">
      <dgm:prSet/>
      <dgm:spPr/>
      <dgm:t>
        <a:bodyPr/>
        <a:lstStyle/>
        <a:p>
          <a:endParaRPr lang="en-US" b="1">
            <a:solidFill>
              <a:schemeClr val="tx1"/>
            </a:solidFill>
          </a:endParaRPr>
        </a:p>
      </dgm:t>
    </dgm:pt>
    <dgm:pt modelId="{D666D4C5-EDC7-47F2-8506-952E111A13FD}" type="sibTrans" cxnId="{6800BEEA-937D-4C52-9AB6-835FEF2347A0}">
      <dgm:prSet/>
      <dgm:spPr/>
      <dgm:t>
        <a:bodyPr/>
        <a:lstStyle/>
        <a:p>
          <a:endParaRPr lang="en-US" b="1">
            <a:solidFill>
              <a:schemeClr val="tx1"/>
            </a:solidFill>
          </a:endParaRPr>
        </a:p>
      </dgm:t>
    </dgm:pt>
    <dgm:pt modelId="{8F84EDA4-0BF5-4668-9639-E6212157C527}">
      <dgm:prSet phldrT="[Text]" custT="1"/>
      <dgm:spPr>
        <a:solidFill>
          <a:srgbClr val="A26BFF"/>
        </a:solidFill>
        <a:ln>
          <a:solidFill>
            <a:schemeClr val="tx1"/>
          </a:solidFill>
        </a:ln>
      </dgm:spPr>
      <dgm:t>
        <a:bodyPr/>
        <a:lstStyle/>
        <a:p>
          <a:r>
            <a:rPr lang="en-US" sz="1000" b="1" dirty="0">
              <a:solidFill>
                <a:schemeClr val="tx1"/>
              </a:solidFill>
            </a:rPr>
            <a:t>White </a:t>
          </a:r>
        </a:p>
        <a:p>
          <a:r>
            <a:rPr lang="en-US" sz="1000" b="1" dirty="0">
              <a:solidFill>
                <a:schemeClr val="tx1"/>
              </a:solidFill>
            </a:rPr>
            <a:t>1,175/1,376=85% </a:t>
          </a:r>
        </a:p>
      </dgm:t>
    </dgm:pt>
    <dgm:pt modelId="{53A57F11-D686-4E0A-9F88-9F0690D1CEE5}" type="parTrans" cxnId="{F89558A8-5454-4910-B547-5E788C3C9D6B}">
      <dgm:prSet/>
      <dgm:spPr/>
      <dgm:t>
        <a:bodyPr/>
        <a:lstStyle/>
        <a:p>
          <a:endParaRPr lang="en-US" b="1">
            <a:solidFill>
              <a:schemeClr val="tx1"/>
            </a:solidFill>
          </a:endParaRPr>
        </a:p>
      </dgm:t>
    </dgm:pt>
    <dgm:pt modelId="{D98E0904-6B88-47A5-B307-66E8892B68B0}" type="sibTrans" cxnId="{F89558A8-5454-4910-B547-5E788C3C9D6B}">
      <dgm:prSet/>
      <dgm:spPr/>
      <dgm:t>
        <a:bodyPr/>
        <a:lstStyle/>
        <a:p>
          <a:endParaRPr lang="en-US" b="1">
            <a:solidFill>
              <a:schemeClr val="tx1"/>
            </a:solidFill>
          </a:endParaRPr>
        </a:p>
      </dgm:t>
    </dgm:pt>
    <dgm:pt modelId="{88163230-3EDE-44FE-8667-3C7DDEE8D9BD}">
      <dgm:prSet phldrT="[Text]"/>
      <dgm:spPr>
        <a:noFill/>
        <a:ln>
          <a:solidFill>
            <a:schemeClr val="tx1">
              <a:alpha val="90000"/>
            </a:schemeClr>
          </a:solidFill>
        </a:ln>
      </dgm:spPr>
      <dgm:t>
        <a:bodyPr/>
        <a:lstStyle/>
        <a:p>
          <a:r>
            <a:rPr lang="en-US" b="1" dirty="0"/>
            <a:t>Graduation Rate &lt;82% </a:t>
          </a:r>
        </a:p>
      </dgm:t>
    </dgm:pt>
    <dgm:pt modelId="{579B73E1-1554-4131-9BB1-BD6683628162}" type="parTrans" cxnId="{3103CA7C-8617-4C5E-A9CF-6084E69236A1}">
      <dgm:prSet/>
      <dgm:spPr/>
      <dgm:t>
        <a:bodyPr/>
        <a:lstStyle/>
        <a:p>
          <a:endParaRPr lang="en-US" b="1">
            <a:solidFill>
              <a:schemeClr val="tx1"/>
            </a:solidFill>
          </a:endParaRPr>
        </a:p>
      </dgm:t>
    </dgm:pt>
    <dgm:pt modelId="{5302E2BC-CA0F-447A-89E5-643C1897E7EA}" type="sibTrans" cxnId="{3103CA7C-8617-4C5E-A9CF-6084E69236A1}">
      <dgm:prSet/>
      <dgm:spPr/>
      <dgm:t>
        <a:bodyPr/>
        <a:lstStyle/>
        <a:p>
          <a:endParaRPr lang="en-US" b="1">
            <a:solidFill>
              <a:schemeClr val="tx1"/>
            </a:solidFill>
          </a:endParaRPr>
        </a:p>
      </dgm:t>
    </dgm:pt>
    <dgm:pt modelId="{9D50A7DF-B21B-4215-8E82-D5387F19EC5C}">
      <dgm:prSet phldrT="[Text]" custT="1"/>
      <dgm:spPr>
        <a:solidFill>
          <a:srgbClr val="FFC000"/>
        </a:solidFill>
        <a:ln>
          <a:solidFill>
            <a:schemeClr val="tx1"/>
          </a:solidFill>
        </a:ln>
      </dgm:spPr>
      <dgm:t>
        <a:bodyPr/>
        <a:lstStyle/>
        <a:p>
          <a:r>
            <a:rPr lang="en-US" sz="1000" b="1" dirty="0">
              <a:solidFill>
                <a:schemeClr val="tx1"/>
              </a:solidFill>
            </a:rPr>
            <a:t>Black/African American </a:t>
          </a:r>
        </a:p>
        <a:p>
          <a:r>
            <a:rPr lang="en-US" sz="1000" b="1" dirty="0">
              <a:solidFill>
                <a:schemeClr val="tx1"/>
              </a:solidFill>
            </a:rPr>
            <a:t>416/633=66%</a:t>
          </a:r>
        </a:p>
      </dgm:t>
    </dgm:pt>
    <dgm:pt modelId="{1FBB4C00-B0C2-489B-B3F7-3882FD1CC96B}" type="parTrans" cxnId="{1EB170AA-C096-48F5-857A-328D68F0B671}">
      <dgm:prSet/>
      <dgm:spPr/>
      <dgm:t>
        <a:bodyPr/>
        <a:lstStyle/>
        <a:p>
          <a:endParaRPr lang="en-US" b="1">
            <a:solidFill>
              <a:schemeClr val="tx1"/>
            </a:solidFill>
          </a:endParaRPr>
        </a:p>
      </dgm:t>
    </dgm:pt>
    <dgm:pt modelId="{11771198-B695-4F37-83FF-1D0AD6872A58}" type="sibTrans" cxnId="{1EB170AA-C096-48F5-857A-328D68F0B671}">
      <dgm:prSet/>
      <dgm:spPr/>
      <dgm:t>
        <a:bodyPr/>
        <a:lstStyle/>
        <a:p>
          <a:endParaRPr lang="en-US" b="1">
            <a:solidFill>
              <a:schemeClr val="tx1"/>
            </a:solidFill>
          </a:endParaRPr>
        </a:p>
      </dgm:t>
    </dgm:pt>
    <dgm:pt modelId="{1F747EB4-FD90-48A5-839A-87F44B7122B8}">
      <dgm:prSet phldrT="[Text]" custT="1"/>
      <dgm:spPr>
        <a:solidFill>
          <a:srgbClr val="ED7D31"/>
        </a:solidFill>
        <a:ln>
          <a:solidFill>
            <a:schemeClr val="tx1"/>
          </a:solidFill>
        </a:ln>
      </dgm:spPr>
      <dgm:t>
        <a:bodyPr/>
        <a:lstStyle/>
        <a:p>
          <a:r>
            <a:rPr lang="en-US" sz="900" b="1" dirty="0">
              <a:solidFill>
                <a:schemeClr val="tx1"/>
              </a:solidFill>
            </a:rPr>
            <a:t>American Indian/          Alaska Native       17/32=53%</a:t>
          </a:r>
        </a:p>
      </dgm:t>
    </dgm:pt>
    <dgm:pt modelId="{1FABACD7-8125-460D-A17F-05B11C8366C5}" type="parTrans" cxnId="{18B71093-6EE9-4815-82A0-B0543764249F}">
      <dgm:prSet/>
      <dgm:spPr/>
      <dgm:t>
        <a:bodyPr/>
        <a:lstStyle/>
        <a:p>
          <a:endParaRPr lang="en-US" b="1">
            <a:solidFill>
              <a:schemeClr val="tx1"/>
            </a:solidFill>
          </a:endParaRPr>
        </a:p>
      </dgm:t>
    </dgm:pt>
    <dgm:pt modelId="{BC51E06A-322D-4931-8DE4-50F45C5D2DC7}" type="sibTrans" cxnId="{18B71093-6EE9-4815-82A0-B0543764249F}">
      <dgm:prSet/>
      <dgm:spPr/>
      <dgm:t>
        <a:bodyPr/>
        <a:lstStyle/>
        <a:p>
          <a:endParaRPr lang="en-US" b="1">
            <a:solidFill>
              <a:schemeClr val="tx1"/>
            </a:solidFill>
          </a:endParaRPr>
        </a:p>
      </dgm:t>
    </dgm:pt>
    <dgm:pt modelId="{6799C3A7-B7F9-48AA-B687-C25DFD8AFAD5}">
      <dgm:prSet phldrT="[Text]" custT="1"/>
      <dgm:spPr>
        <a:solidFill>
          <a:srgbClr val="70AD47"/>
        </a:solidFill>
        <a:ln>
          <a:solidFill>
            <a:schemeClr val="tx1"/>
          </a:solidFill>
        </a:ln>
      </dgm:spPr>
      <dgm:t>
        <a:bodyPr/>
        <a:lstStyle/>
        <a:p>
          <a:r>
            <a:rPr lang="en-US" sz="1000" b="1" dirty="0">
              <a:solidFill>
                <a:schemeClr val="tx1"/>
              </a:solidFill>
            </a:rPr>
            <a:t>Hispanic/Latino </a:t>
          </a:r>
        </a:p>
        <a:p>
          <a:r>
            <a:rPr lang="en-US" sz="1000" b="1" dirty="0">
              <a:solidFill>
                <a:schemeClr val="tx1"/>
              </a:solidFill>
            </a:rPr>
            <a:t>248/428=58%</a:t>
          </a:r>
        </a:p>
      </dgm:t>
    </dgm:pt>
    <dgm:pt modelId="{7E916522-628A-4E8B-89CA-D2A721AFD617}" type="parTrans" cxnId="{24ED7865-3DC7-4AAB-A4C6-4B59EBC99F37}">
      <dgm:prSet/>
      <dgm:spPr/>
      <dgm:t>
        <a:bodyPr/>
        <a:lstStyle/>
        <a:p>
          <a:endParaRPr lang="en-US" b="1">
            <a:solidFill>
              <a:schemeClr val="tx1"/>
            </a:solidFill>
          </a:endParaRPr>
        </a:p>
      </dgm:t>
    </dgm:pt>
    <dgm:pt modelId="{4954BCBF-C754-4FDA-8AC1-DFBC5D7226CD}" type="sibTrans" cxnId="{24ED7865-3DC7-4AAB-A4C6-4B59EBC99F37}">
      <dgm:prSet/>
      <dgm:spPr/>
      <dgm:t>
        <a:bodyPr/>
        <a:lstStyle/>
        <a:p>
          <a:endParaRPr lang="en-US" b="1">
            <a:solidFill>
              <a:schemeClr val="tx1"/>
            </a:solidFill>
          </a:endParaRPr>
        </a:p>
      </dgm:t>
    </dgm:pt>
    <dgm:pt modelId="{3D188C74-1009-4D65-A2F1-FA4AB9A64312}">
      <dgm:prSet phldrT="[Text]" custT="1"/>
      <dgm:spPr>
        <a:solidFill>
          <a:srgbClr val="FF99FF"/>
        </a:solidFill>
        <a:ln>
          <a:solidFill>
            <a:schemeClr val="tx1"/>
          </a:solidFill>
        </a:ln>
      </dgm:spPr>
      <dgm:t>
        <a:bodyPr/>
        <a:lstStyle/>
        <a:p>
          <a:r>
            <a:rPr lang="en-US" sz="900" b="1" dirty="0">
              <a:solidFill>
                <a:schemeClr val="tx1"/>
              </a:solidFill>
            </a:rPr>
            <a:t>Native Hawaiian/                  Other Pacific Islander 18/23=78% </a:t>
          </a:r>
        </a:p>
      </dgm:t>
    </dgm:pt>
    <dgm:pt modelId="{BB57BA39-DCA5-4881-AF9B-95F9E8C547ED}" type="sibTrans" cxnId="{DF22F52F-3982-4C7E-9C9E-58CD36EA34D3}">
      <dgm:prSet/>
      <dgm:spPr/>
      <dgm:t>
        <a:bodyPr/>
        <a:lstStyle/>
        <a:p>
          <a:endParaRPr lang="en-US" b="1">
            <a:solidFill>
              <a:schemeClr val="tx1"/>
            </a:solidFill>
          </a:endParaRPr>
        </a:p>
      </dgm:t>
    </dgm:pt>
    <dgm:pt modelId="{1C830505-8879-48B9-9B57-1D39CEF68E0F}" type="parTrans" cxnId="{DF22F52F-3982-4C7E-9C9E-58CD36EA34D3}">
      <dgm:prSet/>
      <dgm:spPr/>
      <dgm:t>
        <a:bodyPr/>
        <a:lstStyle/>
        <a:p>
          <a:endParaRPr lang="en-US" b="1">
            <a:solidFill>
              <a:schemeClr val="tx1"/>
            </a:solidFill>
          </a:endParaRPr>
        </a:p>
      </dgm:t>
    </dgm:pt>
    <dgm:pt modelId="{DE528D4B-FF63-437D-A201-00B177187B9D}">
      <dgm:prSet phldrT="[Text]" custT="1"/>
      <dgm:spPr>
        <a:solidFill>
          <a:srgbClr val="5B9BD5"/>
        </a:solidFill>
        <a:ln>
          <a:solidFill>
            <a:schemeClr val="tx1"/>
          </a:solidFill>
        </a:ln>
      </dgm:spPr>
      <dgm:t>
        <a:bodyPr/>
        <a:lstStyle/>
        <a:p>
          <a:r>
            <a:rPr lang="en-US" sz="1000" b="1" dirty="0">
              <a:solidFill>
                <a:schemeClr val="tx1"/>
              </a:solidFill>
            </a:rPr>
            <a:t>2 Or More Races </a:t>
          </a:r>
        </a:p>
        <a:p>
          <a:r>
            <a:rPr lang="en-US" sz="1000" b="1" dirty="0">
              <a:solidFill>
                <a:schemeClr val="tx1"/>
              </a:solidFill>
            </a:rPr>
            <a:t>128/176=73%</a:t>
          </a:r>
        </a:p>
      </dgm:t>
    </dgm:pt>
    <dgm:pt modelId="{9083B7B1-E30D-4F11-8152-1725A7334F14}" type="sibTrans" cxnId="{2B6EDA0A-2D62-43F4-BDD2-5290C6374872}">
      <dgm:prSet/>
      <dgm:spPr/>
      <dgm:t>
        <a:bodyPr/>
        <a:lstStyle/>
        <a:p>
          <a:endParaRPr lang="en-US"/>
        </a:p>
      </dgm:t>
    </dgm:pt>
    <dgm:pt modelId="{9FB5D80A-E221-4925-B1FE-4108C9F7BE8F}" type="parTrans" cxnId="{2B6EDA0A-2D62-43F4-BDD2-5290C6374872}">
      <dgm:prSet/>
      <dgm:spPr/>
      <dgm:t>
        <a:bodyPr/>
        <a:lstStyle/>
        <a:p>
          <a:endParaRPr lang="en-US"/>
        </a:p>
      </dgm:t>
    </dgm:pt>
    <dgm:pt modelId="{D73EEF25-1C86-4436-9D32-1FE10D3CB904}">
      <dgm:prSet phldrT="[Text]" custT="1"/>
      <dgm:spPr>
        <a:solidFill>
          <a:srgbClr val="A5A5A5"/>
        </a:solidFill>
        <a:ln>
          <a:solidFill>
            <a:schemeClr val="tx1"/>
          </a:solidFill>
        </a:ln>
      </dgm:spPr>
      <dgm:t>
        <a:bodyPr/>
        <a:lstStyle/>
        <a:p>
          <a:endParaRPr lang="en-US" sz="1100" b="1" dirty="0"/>
        </a:p>
        <a:p>
          <a:r>
            <a:rPr lang="en-US" sz="1000" b="1" dirty="0">
              <a:solidFill>
                <a:schemeClr val="tx1"/>
              </a:solidFill>
            </a:rPr>
            <a:t>Asian </a:t>
          </a:r>
        </a:p>
        <a:p>
          <a:r>
            <a:rPr lang="en-US" sz="1000" b="1" dirty="0">
              <a:solidFill>
                <a:schemeClr val="tx1"/>
              </a:solidFill>
            </a:rPr>
            <a:t>571/685=83%</a:t>
          </a:r>
        </a:p>
        <a:p>
          <a:r>
            <a:rPr lang="en-US" sz="900" b="1" dirty="0"/>
            <a:t> </a:t>
          </a:r>
        </a:p>
      </dgm:t>
    </dgm:pt>
    <dgm:pt modelId="{8DC37785-DF10-412E-B652-4A5628DEEC09}" type="parTrans" cxnId="{1C30FFF2-8B22-4CEB-89FF-4A2971F8E6C9}">
      <dgm:prSet/>
      <dgm:spPr/>
      <dgm:t>
        <a:bodyPr/>
        <a:lstStyle/>
        <a:p>
          <a:endParaRPr lang="en-US"/>
        </a:p>
      </dgm:t>
    </dgm:pt>
    <dgm:pt modelId="{50B004CB-98E7-4367-BBE9-C6FCBC4C5119}" type="sibTrans" cxnId="{1C30FFF2-8B22-4CEB-89FF-4A2971F8E6C9}">
      <dgm:prSet/>
      <dgm:spPr/>
      <dgm:t>
        <a:bodyPr/>
        <a:lstStyle/>
        <a:p>
          <a:endParaRPr lang="en-US"/>
        </a:p>
      </dgm:t>
    </dgm:pt>
    <dgm:pt modelId="{08DDE1C2-64B6-49DC-B443-1DE33625981E}" type="pres">
      <dgm:prSet presAssocID="{FE9F2430-F5FC-4CF7-B67E-1ADE5CD548B8}" presName="outerComposite" presStyleCnt="0">
        <dgm:presLayoutVars>
          <dgm:chMax val="2"/>
          <dgm:animLvl val="lvl"/>
          <dgm:resizeHandles val="exact"/>
        </dgm:presLayoutVars>
      </dgm:prSet>
      <dgm:spPr/>
    </dgm:pt>
    <dgm:pt modelId="{D4666D51-A2B9-4695-9FB8-97D2EBDCCD1E}" type="pres">
      <dgm:prSet presAssocID="{FE9F2430-F5FC-4CF7-B67E-1ADE5CD548B8}" presName="dummyMaxCanvas" presStyleCnt="0"/>
      <dgm:spPr/>
    </dgm:pt>
    <dgm:pt modelId="{4B1A5BBD-4C18-41CD-AFE2-1999C908496E}" type="pres">
      <dgm:prSet presAssocID="{FE9F2430-F5FC-4CF7-B67E-1ADE5CD548B8}" presName="parentComposite" presStyleCnt="0"/>
      <dgm:spPr/>
    </dgm:pt>
    <dgm:pt modelId="{6A1C7A46-E60D-4EAE-B587-058817E3DFBE}" type="pres">
      <dgm:prSet presAssocID="{FE9F2430-F5FC-4CF7-B67E-1ADE5CD548B8}" presName="parent1" presStyleLbl="alignAccFollowNode1" presStyleIdx="0" presStyleCnt="4" custScaleX="107835" custScaleY="65231" custLinFactNeighborX="2897" custLinFactNeighborY="34914">
        <dgm:presLayoutVars>
          <dgm:chMax val="4"/>
        </dgm:presLayoutVars>
      </dgm:prSet>
      <dgm:spPr/>
    </dgm:pt>
    <dgm:pt modelId="{54EBE7F1-5CA7-4B8A-B04F-63B0BBDB2CE0}" type="pres">
      <dgm:prSet presAssocID="{FE9F2430-F5FC-4CF7-B67E-1ADE5CD548B8}" presName="parent2" presStyleLbl="alignAccFollowNode1" presStyleIdx="1" presStyleCnt="4" custScaleY="60263" custLinFactNeighborX="5568" custLinFactNeighborY="32430">
        <dgm:presLayoutVars>
          <dgm:chMax val="4"/>
        </dgm:presLayoutVars>
      </dgm:prSet>
      <dgm:spPr/>
    </dgm:pt>
    <dgm:pt modelId="{34BE5872-7709-411E-BA24-99375F895C73}" type="pres">
      <dgm:prSet presAssocID="{FE9F2430-F5FC-4CF7-B67E-1ADE5CD548B8}" presName="childrenComposite" presStyleCnt="0"/>
      <dgm:spPr/>
    </dgm:pt>
    <dgm:pt modelId="{BD61E9B8-E2A9-4CEC-87DB-63979A5903AE}" type="pres">
      <dgm:prSet presAssocID="{FE9F2430-F5FC-4CF7-B67E-1ADE5CD548B8}" presName="dummyMaxCanvas_ChildArea" presStyleCnt="0"/>
      <dgm:spPr/>
    </dgm:pt>
    <dgm:pt modelId="{9BBDBD6A-9747-4C01-A0EE-E13948DDFA72}" type="pres">
      <dgm:prSet presAssocID="{FE9F2430-F5FC-4CF7-B67E-1ADE5CD548B8}" presName="fulcrum" presStyleLbl="alignAccFollowNode1" presStyleIdx="2" presStyleCnt="4" custScaleX="103485" custScaleY="51443" custLinFactNeighborX="-1913" custLinFactNeighborY="24279"/>
      <dgm:spPr>
        <a:solidFill>
          <a:schemeClr val="bg1">
            <a:lumMod val="75000"/>
            <a:alpha val="90000"/>
          </a:schemeClr>
        </a:solidFill>
        <a:ln>
          <a:solidFill>
            <a:schemeClr val="tx1">
              <a:alpha val="90000"/>
            </a:schemeClr>
          </a:solidFill>
        </a:ln>
      </dgm:spPr>
    </dgm:pt>
    <dgm:pt modelId="{4089BFAF-2A39-41BD-BFE1-E2D0CC971C76}" type="pres">
      <dgm:prSet presAssocID="{FE9F2430-F5FC-4CF7-B67E-1ADE5CD548B8}" presName="balance_34" presStyleLbl="alignAccFollowNode1" presStyleIdx="3" presStyleCnt="4" custScaleX="100670" custLinFactNeighborX="694" custLinFactNeighborY="69882">
        <dgm:presLayoutVars>
          <dgm:bulletEnabled val="1"/>
        </dgm:presLayoutVars>
      </dgm:prSet>
      <dgm:spPr>
        <a:solidFill>
          <a:schemeClr val="bg1">
            <a:lumMod val="75000"/>
            <a:alpha val="90000"/>
          </a:schemeClr>
        </a:solidFill>
        <a:ln>
          <a:solidFill>
            <a:schemeClr val="tx1">
              <a:alpha val="90000"/>
            </a:schemeClr>
          </a:solidFill>
        </a:ln>
      </dgm:spPr>
    </dgm:pt>
    <dgm:pt modelId="{DA501B20-AF3E-43B5-8331-1179432455C3}" type="pres">
      <dgm:prSet presAssocID="{FE9F2430-F5FC-4CF7-B67E-1ADE5CD548B8}" presName="right_34_1" presStyleLbl="node1" presStyleIdx="0" presStyleCnt="7" custScaleX="79956" custScaleY="67987" custLinFactNeighborX="4869" custLinFactNeighborY="-45847">
        <dgm:presLayoutVars>
          <dgm:bulletEnabled val="1"/>
        </dgm:presLayoutVars>
      </dgm:prSet>
      <dgm:spPr/>
    </dgm:pt>
    <dgm:pt modelId="{31CD3E13-0780-4DD7-8507-44BEF132488F}" type="pres">
      <dgm:prSet presAssocID="{FE9F2430-F5FC-4CF7-B67E-1ADE5CD548B8}" presName="right_34_2" presStyleLbl="node1" presStyleIdx="1" presStyleCnt="7" custScaleX="80071" custScaleY="68133" custLinFactY="65276" custLinFactNeighborX="-2207" custLinFactNeighborY="100000">
        <dgm:presLayoutVars>
          <dgm:bulletEnabled val="1"/>
        </dgm:presLayoutVars>
      </dgm:prSet>
      <dgm:spPr/>
    </dgm:pt>
    <dgm:pt modelId="{8AD329B4-F8C3-4453-B393-A5B6C170620B}" type="pres">
      <dgm:prSet presAssocID="{FE9F2430-F5FC-4CF7-B67E-1ADE5CD548B8}" presName="right_34_3" presStyleLbl="node1" presStyleIdx="2" presStyleCnt="7" custScaleX="79962" custScaleY="68693" custLinFactY="93332" custLinFactNeighborX="-2851" custLinFactNeighborY="100000">
        <dgm:presLayoutVars>
          <dgm:bulletEnabled val="1"/>
        </dgm:presLayoutVars>
      </dgm:prSet>
      <dgm:spPr/>
    </dgm:pt>
    <dgm:pt modelId="{89CF5718-C626-4213-B446-DFA04250AF0B}" type="pres">
      <dgm:prSet presAssocID="{FE9F2430-F5FC-4CF7-B67E-1ADE5CD548B8}" presName="right_34_4" presStyleLbl="node1" presStyleIdx="3" presStyleCnt="7" custScaleX="80103" custScaleY="67887" custLinFactY="60557" custLinFactNeighborX="-1427" custLinFactNeighborY="100000">
        <dgm:presLayoutVars>
          <dgm:bulletEnabled val="1"/>
        </dgm:presLayoutVars>
      </dgm:prSet>
      <dgm:spPr/>
    </dgm:pt>
    <dgm:pt modelId="{CE836981-B6DC-4E87-9BC4-074BCF6DCC72}" type="pres">
      <dgm:prSet presAssocID="{FE9F2430-F5FC-4CF7-B67E-1ADE5CD548B8}" presName="left_34_1" presStyleLbl="node1" presStyleIdx="4" presStyleCnt="7" custScaleX="79934" custScaleY="68694" custLinFactNeighborX="-10796" custLinFactNeighborY="15466">
        <dgm:presLayoutVars>
          <dgm:bulletEnabled val="1"/>
        </dgm:presLayoutVars>
      </dgm:prSet>
      <dgm:spPr/>
    </dgm:pt>
    <dgm:pt modelId="{4DB8AD68-6299-4CD1-A056-8473393AA3E0}" type="pres">
      <dgm:prSet presAssocID="{FE9F2430-F5FC-4CF7-B67E-1ADE5CD548B8}" presName="left_34_2" presStyleLbl="node1" presStyleIdx="5" presStyleCnt="7" custScaleX="80174" custScaleY="68155" custLinFactX="48287" custLinFactNeighborX="100000" custLinFactNeighborY="-53397">
        <dgm:presLayoutVars>
          <dgm:bulletEnabled val="1"/>
        </dgm:presLayoutVars>
      </dgm:prSet>
      <dgm:spPr/>
    </dgm:pt>
    <dgm:pt modelId="{1E5F1257-C2D9-468C-A14E-C85C96F0A853}" type="pres">
      <dgm:prSet presAssocID="{FE9F2430-F5FC-4CF7-B67E-1ADE5CD548B8}" presName="left_34_3" presStyleLbl="node1" presStyleIdx="6" presStyleCnt="7" custScaleX="79952" custScaleY="68575" custLinFactY="100000" custLinFactNeighborX="-17685" custLinFactNeighborY="151891">
        <dgm:presLayoutVars>
          <dgm:bulletEnabled val="1"/>
        </dgm:presLayoutVars>
      </dgm:prSet>
      <dgm:spPr/>
    </dgm:pt>
  </dgm:ptLst>
  <dgm:cxnLst>
    <dgm:cxn modelId="{3FF26527-DB8F-490C-BBFF-B020C2F5BA77}" type="presOf" srcId="{8F84EDA4-0BF5-4668-9639-E6212157C527}" destId="{CE836981-B6DC-4E87-9BC4-074BCF6DCC72}" srcOrd="0" destOrd="0" presId="urn:microsoft.com/office/officeart/2005/8/layout/balance1"/>
    <dgm:cxn modelId="{1C30FFF2-8B22-4CEB-89FF-4A2971F8E6C9}" srcId="{563C6459-46CF-42D2-B17A-9E9BB7684960}" destId="{D73EEF25-1C86-4436-9D32-1FE10D3CB904}" srcOrd="2" destOrd="0" parTransId="{8DC37785-DF10-412E-B652-4A5628DEEC09}" sibTransId="{50B004CB-98E7-4367-BBE9-C6FCBC4C5119}"/>
    <dgm:cxn modelId="{24ED7865-3DC7-4AAB-A4C6-4B59EBC99F37}" srcId="{88163230-3EDE-44FE-8667-3C7DDEE8D9BD}" destId="{6799C3A7-B7F9-48AA-B687-C25DFD8AFAD5}" srcOrd="2" destOrd="0" parTransId="{7E916522-628A-4E8B-89CA-D2A721AFD617}" sibTransId="{4954BCBF-C754-4FDA-8AC1-DFBC5D7226CD}"/>
    <dgm:cxn modelId="{18B71093-6EE9-4815-82A0-B0543764249F}" srcId="{88163230-3EDE-44FE-8667-3C7DDEE8D9BD}" destId="{1F747EB4-FD90-48A5-839A-87F44B7122B8}" srcOrd="1" destOrd="0" parTransId="{1FABACD7-8125-460D-A17F-05B11C8366C5}" sibTransId="{BC51E06A-322D-4931-8DE4-50F45C5D2DC7}"/>
    <dgm:cxn modelId="{6800BEEA-937D-4C52-9AB6-835FEF2347A0}" srcId="{FE9F2430-F5FC-4CF7-B67E-1ADE5CD548B8}" destId="{563C6459-46CF-42D2-B17A-9E9BB7684960}" srcOrd="0" destOrd="0" parTransId="{3DE4735B-438D-4414-A8B5-A7FC6D009593}" sibTransId="{D666D4C5-EDC7-47F2-8506-952E111A13FD}"/>
    <dgm:cxn modelId="{93FDA625-8D9E-4444-8399-84A158F7364B}" type="presOf" srcId="{D73EEF25-1C86-4436-9D32-1FE10D3CB904}" destId="{1E5F1257-C2D9-468C-A14E-C85C96F0A853}" srcOrd="0" destOrd="0" presId="urn:microsoft.com/office/officeart/2005/8/layout/balance1"/>
    <dgm:cxn modelId="{2B6EDA0A-2D62-43F4-BDD2-5290C6374872}" srcId="{88163230-3EDE-44FE-8667-3C7DDEE8D9BD}" destId="{DE528D4B-FF63-437D-A201-00B177187B9D}" srcOrd="3" destOrd="0" parTransId="{9FB5D80A-E221-4925-B1FE-4108C9F7BE8F}" sibTransId="{9083B7B1-E30D-4F11-8152-1725A7334F14}"/>
    <dgm:cxn modelId="{DF22F52F-3982-4C7E-9C9E-58CD36EA34D3}" srcId="{563C6459-46CF-42D2-B17A-9E9BB7684960}" destId="{3D188C74-1009-4D65-A2F1-FA4AB9A64312}" srcOrd="1" destOrd="0" parTransId="{1C830505-8879-48B9-9B57-1D39CEF68E0F}" sibTransId="{BB57BA39-DCA5-4881-AF9B-95F9E8C547ED}"/>
    <dgm:cxn modelId="{E77E9470-9A1F-463D-85BE-A6F71B2076DD}" type="presOf" srcId="{6799C3A7-B7F9-48AA-B687-C25DFD8AFAD5}" destId="{8AD329B4-F8C3-4453-B393-A5B6C170620B}" srcOrd="0" destOrd="0" presId="urn:microsoft.com/office/officeart/2005/8/layout/balance1"/>
    <dgm:cxn modelId="{6D611B2A-C4D4-4B95-93C7-AA24260A9D88}" type="presOf" srcId="{DE528D4B-FF63-437D-A201-00B177187B9D}" destId="{89CF5718-C626-4213-B446-DFA04250AF0B}" srcOrd="0" destOrd="0" presId="urn:microsoft.com/office/officeart/2005/8/layout/balance1"/>
    <dgm:cxn modelId="{F89558A8-5454-4910-B547-5E788C3C9D6B}" srcId="{563C6459-46CF-42D2-B17A-9E9BB7684960}" destId="{8F84EDA4-0BF5-4668-9639-E6212157C527}" srcOrd="0" destOrd="0" parTransId="{53A57F11-D686-4E0A-9F88-9F0690D1CEE5}" sibTransId="{D98E0904-6B88-47A5-B307-66E8892B68B0}"/>
    <dgm:cxn modelId="{0E2BDABB-8910-4F67-8F2C-8117BE550F2A}" type="presOf" srcId="{FE9F2430-F5FC-4CF7-B67E-1ADE5CD548B8}" destId="{08DDE1C2-64B6-49DC-B443-1DE33625981E}" srcOrd="0" destOrd="0" presId="urn:microsoft.com/office/officeart/2005/8/layout/balance1"/>
    <dgm:cxn modelId="{1EB170AA-C096-48F5-857A-328D68F0B671}" srcId="{88163230-3EDE-44FE-8667-3C7DDEE8D9BD}" destId="{9D50A7DF-B21B-4215-8E82-D5387F19EC5C}" srcOrd="0" destOrd="0" parTransId="{1FBB4C00-B0C2-489B-B3F7-3882FD1CC96B}" sibTransId="{11771198-B695-4F37-83FF-1D0AD6872A58}"/>
    <dgm:cxn modelId="{34858E43-0B8D-43B1-B6C6-705C2E6E8BD6}" type="presOf" srcId="{3D188C74-1009-4D65-A2F1-FA4AB9A64312}" destId="{4DB8AD68-6299-4CD1-A056-8473393AA3E0}" srcOrd="0" destOrd="0" presId="urn:microsoft.com/office/officeart/2005/8/layout/balance1"/>
    <dgm:cxn modelId="{3103CA7C-8617-4C5E-A9CF-6084E69236A1}" srcId="{FE9F2430-F5FC-4CF7-B67E-1ADE5CD548B8}" destId="{88163230-3EDE-44FE-8667-3C7DDEE8D9BD}" srcOrd="1" destOrd="0" parTransId="{579B73E1-1554-4131-9BB1-BD6683628162}" sibTransId="{5302E2BC-CA0F-447A-89E5-643C1897E7EA}"/>
    <dgm:cxn modelId="{78B332F5-2797-47DE-8A88-CE28DA203466}" type="presOf" srcId="{9D50A7DF-B21B-4215-8E82-D5387F19EC5C}" destId="{DA501B20-AF3E-43B5-8331-1179432455C3}" srcOrd="0" destOrd="0" presId="urn:microsoft.com/office/officeart/2005/8/layout/balance1"/>
    <dgm:cxn modelId="{49120526-91B1-4676-AED2-AAA49CE6A5C4}" type="presOf" srcId="{1F747EB4-FD90-48A5-839A-87F44B7122B8}" destId="{31CD3E13-0780-4DD7-8507-44BEF132488F}" srcOrd="0" destOrd="0" presId="urn:microsoft.com/office/officeart/2005/8/layout/balance1"/>
    <dgm:cxn modelId="{686909CC-F86D-4149-A3F0-36F991767DA1}" type="presOf" srcId="{563C6459-46CF-42D2-B17A-9E9BB7684960}" destId="{6A1C7A46-E60D-4EAE-B587-058817E3DFBE}" srcOrd="0" destOrd="0" presId="urn:microsoft.com/office/officeart/2005/8/layout/balance1"/>
    <dgm:cxn modelId="{9E919113-59A2-4900-9592-5E88E5741597}" type="presOf" srcId="{88163230-3EDE-44FE-8667-3C7DDEE8D9BD}" destId="{54EBE7F1-5CA7-4B8A-B04F-63B0BBDB2CE0}" srcOrd="0" destOrd="0" presId="urn:microsoft.com/office/officeart/2005/8/layout/balance1"/>
    <dgm:cxn modelId="{12F57DFB-4EBD-41EF-9139-43479C9A21BC}" type="presParOf" srcId="{08DDE1C2-64B6-49DC-B443-1DE33625981E}" destId="{D4666D51-A2B9-4695-9FB8-97D2EBDCCD1E}" srcOrd="0" destOrd="0" presId="urn:microsoft.com/office/officeart/2005/8/layout/balance1"/>
    <dgm:cxn modelId="{7DA85089-DFDF-4997-B69E-8FF4C2093D92}" type="presParOf" srcId="{08DDE1C2-64B6-49DC-B443-1DE33625981E}" destId="{4B1A5BBD-4C18-41CD-AFE2-1999C908496E}" srcOrd="1" destOrd="0" presId="urn:microsoft.com/office/officeart/2005/8/layout/balance1"/>
    <dgm:cxn modelId="{BC277778-E2ED-4B3A-A15C-13CB665F5A95}" type="presParOf" srcId="{4B1A5BBD-4C18-41CD-AFE2-1999C908496E}" destId="{6A1C7A46-E60D-4EAE-B587-058817E3DFBE}" srcOrd="0" destOrd="0" presId="urn:microsoft.com/office/officeart/2005/8/layout/balance1"/>
    <dgm:cxn modelId="{DAE133D5-296D-4636-BFA9-781446142F5C}" type="presParOf" srcId="{4B1A5BBD-4C18-41CD-AFE2-1999C908496E}" destId="{54EBE7F1-5CA7-4B8A-B04F-63B0BBDB2CE0}" srcOrd="1" destOrd="0" presId="urn:microsoft.com/office/officeart/2005/8/layout/balance1"/>
    <dgm:cxn modelId="{5CEF0C8D-C90E-4D8A-B8D2-07CE38C86D2E}" type="presParOf" srcId="{08DDE1C2-64B6-49DC-B443-1DE33625981E}" destId="{34BE5872-7709-411E-BA24-99375F895C73}" srcOrd="2" destOrd="0" presId="urn:microsoft.com/office/officeart/2005/8/layout/balance1"/>
    <dgm:cxn modelId="{F6F50538-EE1D-4133-BCF4-A0C99B565049}" type="presParOf" srcId="{34BE5872-7709-411E-BA24-99375F895C73}" destId="{BD61E9B8-E2A9-4CEC-87DB-63979A5903AE}" srcOrd="0" destOrd="0" presId="urn:microsoft.com/office/officeart/2005/8/layout/balance1"/>
    <dgm:cxn modelId="{F9F2EE53-835C-4F5B-B6A5-67A0A2DA9686}" type="presParOf" srcId="{34BE5872-7709-411E-BA24-99375F895C73}" destId="{9BBDBD6A-9747-4C01-A0EE-E13948DDFA72}" srcOrd="1" destOrd="0" presId="urn:microsoft.com/office/officeart/2005/8/layout/balance1"/>
    <dgm:cxn modelId="{A3C27617-E094-4C6A-9957-B3B32FBE8BBA}" type="presParOf" srcId="{34BE5872-7709-411E-BA24-99375F895C73}" destId="{4089BFAF-2A39-41BD-BFE1-E2D0CC971C76}" srcOrd="2" destOrd="0" presId="urn:microsoft.com/office/officeart/2005/8/layout/balance1"/>
    <dgm:cxn modelId="{6A4F9E94-A36A-42AC-93FE-96D571AEEA06}" type="presParOf" srcId="{34BE5872-7709-411E-BA24-99375F895C73}" destId="{DA501B20-AF3E-43B5-8331-1179432455C3}" srcOrd="3" destOrd="0" presId="urn:microsoft.com/office/officeart/2005/8/layout/balance1"/>
    <dgm:cxn modelId="{CB4C9C22-8471-4DC7-9B9B-7BE13C8110D5}" type="presParOf" srcId="{34BE5872-7709-411E-BA24-99375F895C73}" destId="{31CD3E13-0780-4DD7-8507-44BEF132488F}" srcOrd="4" destOrd="0" presId="urn:microsoft.com/office/officeart/2005/8/layout/balance1"/>
    <dgm:cxn modelId="{FD6EDF45-5E2F-4F7C-B750-ED8DC91B874C}" type="presParOf" srcId="{34BE5872-7709-411E-BA24-99375F895C73}" destId="{8AD329B4-F8C3-4453-B393-A5B6C170620B}" srcOrd="5" destOrd="0" presId="urn:microsoft.com/office/officeart/2005/8/layout/balance1"/>
    <dgm:cxn modelId="{08EAD45C-A85D-4770-BCBA-71361DBED274}" type="presParOf" srcId="{34BE5872-7709-411E-BA24-99375F895C73}" destId="{89CF5718-C626-4213-B446-DFA04250AF0B}" srcOrd="6" destOrd="0" presId="urn:microsoft.com/office/officeart/2005/8/layout/balance1"/>
    <dgm:cxn modelId="{358969B4-FFF4-46FA-A7D0-667A172E76B0}" type="presParOf" srcId="{34BE5872-7709-411E-BA24-99375F895C73}" destId="{CE836981-B6DC-4E87-9BC4-074BCF6DCC72}" srcOrd="7" destOrd="0" presId="urn:microsoft.com/office/officeart/2005/8/layout/balance1"/>
    <dgm:cxn modelId="{CFFD15E9-A671-47F3-BD14-510454E1AC1D}" type="presParOf" srcId="{34BE5872-7709-411E-BA24-99375F895C73}" destId="{4DB8AD68-6299-4CD1-A056-8473393AA3E0}" srcOrd="8" destOrd="0" presId="urn:microsoft.com/office/officeart/2005/8/layout/balance1"/>
    <dgm:cxn modelId="{CD1CA8E4-DD15-4B68-AC54-8BF5D851199F}" type="presParOf" srcId="{34BE5872-7709-411E-BA24-99375F895C73}" destId="{1E5F1257-C2D9-468C-A14E-C85C96F0A853}" srcOrd="9" destOrd="0" presId="urn:microsoft.com/office/officeart/2005/8/layout/balance1"/>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E9F2430-F5FC-4CF7-B67E-1ADE5CD548B8}" type="doc">
      <dgm:prSet loTypeId="urn:microsoft.com/office/officeart/2005/8/layout/balance1" loCatId="relationship" qsTypeId="urn:microsoft.com/office/officeart/2005/8/quickstyle/simple5" qsCatId="simple" csTypeId="urn:microsoft.com/office/officeart/2005/8/colors/colorful1" csCatId="colorful" phldr="1"/>
      <dgm:spPr/>
      <dgm:t>
        <a:bodyPr/>
        <a:lstStyle/>
        <a:p>
          <a:endParaRPr lang="en-US"/>
        </a:p>
      </dgm:t>
    </dgm:pt>
    <dgm:pt modelId="{563C6459-46CF-42D2-B17A-9E9BB7684960}">
      <dgm:prSet phldrT="[Text]"/>
      <dgm:spPr>
        <a:solidFill>
          <a:schemeClr val="bg1">
            <a:alpha val="90000"/>
          </a:schemeClr>
        </a:solidFill>
        <a:ln>
          <a:solidFill>
            <a:schemeClr val="tx1">
              <a:alpha val="90000"/>
            </a:schemeClr>
          </a:solidFill>
        </a:ln>
      </dgm:spPr>
      <dgm:t>
        <a:bodyPr/>
        <a:lstStyle/>
        <a:p>
          <a:r>
            <a:rPr lang="en-US" b="1" dirty="0"/>
            <a:t>Graduation Rate </a:t>
          </a:r>
          <a:r>
            <a:rPr lang="en-US" b="1" u="none" dirty="0"/>
            <a:t>≥</a:t>
          </a:r>
          <a:r>
            <a:rPr lang="en-US" b="1" dirty="0"/>
            <a:t>83%*</a:t>
          </a:r>
        </a:p>
      </dgm:t>
    </dgm:pt>
    <dgm:pt modelId="{3DE4735B-438D-4414-A8B5-A7FC6D009593}" type="parTrans" cxnId="{6800BEEA-937D-4C52-9AB6-835FEF2347A0}">
      <dgm:prSet/>
      <dgm:spPr/>
      <dgm:t>
        <a:bodyPr/>
        <a:lstStyle/>
        <a:p>
          <a:endParaRPr lang="en-US" b="1">
            <a:solidFill>
              <a:schemeClr val="tx1"/>
            </a:solidFill>
          </a:endParaRPr>
        </a:p>
      </dgm:t>
    </dgm:pt>
    <dgm:pt modelId="{D666D4C5-EDC7-47F2-8506-952E111A13FD}" type="sibTrans" cxnId="{6800BEEA-937D-4C52-9AB6-835FEF2347A0}">
      <dgm:prSet/>
      <dgm:spPr/>
      <dgm:t>
        <a:bodyPr/>
        <a:lstStyle/>
        <a:p>
          <a:endParaRPr lang="en-US" b="1">
            <a:solidFill>
              <a:schemeClr val="tx1"/>
            </a:solidFill>
          </a:endParaRPr>
        </a:p>
      </dgm:t>
    </dgm:pt>
    <dgm:pt modelId="{8F84EDA4-0BF5-4668-9639-E6212157C527}">
      <dgm:prSet phldrT="[Text]" custT="1"/>
      <dgm:spPr>
        <a:solidFill>
          <a:srgbClr val="A26BFF"/>
        </a:solidFill>
        <a:ln>
          <a:solidFill>
            <a:schemeClr val="tx1"/>
          </a:solidFill>
        </a:ln>
      </dgm:spPr>
      <dgm:t>
        <a:bodyPr/>
        <a:lstStyle/>
        <a:p>
          <a:r>
            <a:rPr lang="en-US" sz="1000" b="1" dirty="0">
              <a:solidFill>
                <a:schemeClr val="tx1"/>
              </a:solidFill>
            </a:rPr>
            <a:t>White </a:t>
          </a:r>
        </a:p>
        <a:p>
          <a:r>
            <a:rPr lang="en-US" sz="1000" b="1" dirty="0">
              <a:solidFill>
                <a:schemeClr val="tx1"/>
              </a:solidFill>
            </a:rPr>
            <a:t>760/833=91% </a:t>
          </a:r>
        </a:p>
      </dgm:t>
    </dgm:pt>
    <dgm:pt modelId="{53A57F11-D686-4E0A-9F88-9F0690D1CEE5}" type="parTrans" cxnId="{F89558A8-5454-4910-B547-5E788C3C9D6B}">
      <dgm:prSet/>
      <dgm:spPr/>
      <dgm:t>
        <a:bodyPr/>
        <a:lstStyle/>
        <a:p>
          <a:endParaRPr lang="en-US" b="1">
            <a:solidFill>
              <a:schemeClr val="tx1"/>
            </a:solidFill>
          </a:endParaRPr>
        </a:p>
      </dgm:t>
    </dgm:pt>
    <dgm:pt modelId="{D98E0904-6B88-47A5-B307-66E8892B68B0}" type="sibTrans" cxnId="{F89558A8-5454-4910-B547-5E788C3C9D6B}">
      <dgm:prSet/>
      <dgm:spPr/>
      <dgm:t>
        <a:bodyPr/>
        <a:lstStyle/>
        <a:p>
          <a:endParaRPr lang="en-US" b="1">
            <a:solidFill>
              <a:schemeClr val="tx1"/>
            </a:solidFill>
          </a:endParaRPr>
        </a:p>
      </dgm:t>
    </dgm:pt>
    <dgm:pt modelId="{88163230-3EDE-44FE-8667-3C7DDEE8D9BD}">
      <dgm:prSet phldrT="[Text]"/>
      <dgm:spPr>
        <a:noFill/>
        <a:ln>
          <a:solidFill>
            <a:schemeClr val="tx1">
              <a:alpha val="90000"/>
            </a:schemeClr>
          </a:solidFill>
        </a:ln>
      </dgm:spPr>
      <dgm:t>
        <a:bodyPr/>
        <a:lstStyle/>
        <a:p>
          <a:r>
            <a:rPr lang="en-US" b="1" dirty="0"/>
            <a:t>Graduation Rate &lt;82% </a:t>
          </a:r>
        </a:p>
      </dgm:t>
    </dgm:pt>
    <dgm:pt modelId="{579B73E1-1554-4131-9BB1-BD6683628162}" type="parTrans" cxnId="{3103CA7C-8617-4C5E-A9CF-6084E69236A1}">
      <dgm:prSet/>
      <dgm:spPr/>
      <dgm:t>
        <a:bodyPr/>
        <a:lstStyle/>
        <a:p>
          <a:endParaRPr lang="en-US" b="1">
            <a:solidFill>
              <a:schemeClr val="tx1"/>
            </a:solidFill>
          </a:endParaRPr>
        </a:p>
      </dgm:t>
    </dgm:pt>
    <dgm:pt modelId="{5302E2BC-CA0F-447A-89E5-643C1897E7EA}" type="sibTrans" cxnId="{3103CA7C-8617-4C5E-A9CF-6084E69236A1}">
      <dgm:prSet/>
      <dgm:spPr/>
      <dgm:t>
        <a:bodyPr/>
        <a:lstStyle/>
        <a:p>
          <a:endParaRPr lang="en-US" b="1">
            <a:solidFill>
              <a:schemeClr val="tx1"/>
            </a:solidFill>
          </a:endParaRPr>
        </a:p>
      </dgm:t>
    </dgm:pt>
    <dgm:pt modelId="{9D50A7DF-B21B-4215-8E82-D5387F19EC5C}">
      <dgm:prSet phldrT="[Text]" custT="1"/>
      <dgm:spPr>
        <a:solidFill>
          <a:srgbClr val="FFC000"/>
        </a:solidFill>
        <a:ln>
          <a:solidFill>
            <a:schemeClr val="tx1"/>
          </a:solidFill>
        </a:ln>
      </dgm:spPr>
      <dgm:t>
        <a:bodyPr/>
        <a:lstStyle/>
        <a:p>
          <a:r>
            <a:rPr lang="en-US" sz="1000" b="1" dirty="0">
              <a:solidFill>
                <a:schemeClr val="tx1"/>
              </a:solidFill>
            </a:rPr>
            <a:t>Black/African American </a:t>
          </a:r>
        </a:p>
        <a:p>
          <a:r>
            <a:rPr lang="en-US" sz="1000" b="1" dirty="0">
              <a:solidFill>
                <a:schemeClr val="tx1"/>
              </a:solidFill>
            </a:rPr>
            <a:t>65/94=69%</a:t>
          </a:r>
        </a:p>
      </dgm:t>
    </dgm:pt>
    <dgm:pt modelId="{1FBB4C00-B0C2-489B-B3F7-3882FD1CC96B}" type="parTrans" cxnId="{1EB170AA-C096-48F5-857A-328D68F0B671}">
      <dgm:prSet/>
      <dgm:spPr/>
      <dgm:t>
        <a:bodyPr/>
        <a:lstStyle/>
        <a:p>
          <a:endParaRPr lang="en-US" b="1">
            <a:solidFill>
              <a:schemeClr val="tx1"/>
            </a:solidFill>
          </a:endParaRPr>
        </a:p>
      </dgm:t>
    </dgm:pt>
    <dgm:pt modelId="{11771198-B695-4F37-83FF-1D0AD6872A58}" type="sibTrans" cxnId="{1EB170AA-C096-48F5-857A-328D68F0B671}">
      <dgm:prSet/>
      <dgm:spPr/>
      <dgm:t>
        <a:bodyPr/>
        <a:lstStyle/>
        <a:p>
          <a:endParaRPr lang="en-US" b="1">
            <a:solidFill>
              <a:schemeClr val="tx1"/>
            </a:solidFill>
          </a:endParaRPr>
        </a:p>
      </dgm:t>
    </dgm:pt>
    <dgm:pt modelId="{1F747EB4-FD90-48A5-839A-87F44B7122B8}">
      <dgm:prSet phldrT="[Text]" custT="1"/>
      <dgm:spPr>
        <a:solidFill>
          <a:srgbClr val="ED7D31"/>
        </a:solidFill>
        <a:ln>
          <a:solidFill>
            <a:schemeClr val="tx1"/>
          </a:solidFill>
        </a:ln>
      </dgm:spPr>
      <dgm:t>
        <a:bodyPr/>
        <a:lstStyle/>
        <a:p>
          <a:r>
            <a:rPr lang="en-US" sz="900" b="1" dirty="0">
              <a:solidFill>
                <a:schemeClr val="tx1"/>
              </a:solidFill>
            </a:rPr>
            <a:t>American Indian/          Alaska Native           8/11=73%</a:t>
          </a:r>
          <a:endParaRPr lang="en-US" sz="1000" b="1" dirty="0">
            <a:solidFill>
              <a:schemeClr val="tx1"/>
            </a:solidFill>
          </a:endParaRPr>
        </a:p>
      </dgm:t>
    </dgm:pt>
    <dgm:pt modelId="{1FABACD7-8125-460D-A17F-05B11C8366C5}" type="parTrans" cxnId="{18B71093-6EE9-4815-82A0-B0543764249F}">
      <dgm:prSet/>
      <dgm:spPr/>
      <dgm:t>
        <a:bodyPr/>
        <a:lstStyle/>
        <a:p>
          <a:endParaRPr lang="en-US" b="1">
            <a:solidFill>
              <a:schemeClr val="tx1"/>
            </a:solidFill>
          </a:endParaRPr>
        </a:p>
      </dgm:t>
    </dgm:pt>
    <dgm:pt modelId="{BC51E06A-322D-4931-8DE4-50F45C5D2DC7}" type="sibTrans" cxnId="{18B71093-6EE9-4815-82A0-B0543764249F}">
      <dgm:prSet/>
      <dgm:spPr/>
      <dgm:t>
        <a:bodyPr/>
        <a:lstStyle/>
        <a:p>
          <a:endParaRPr lang="en-US" b="1">
            <a:solidFill>
              <a:schemeClr val="tx1"/>
            </a:solidFill>
          </a:endParaRPr>
        </a:p>
      </dgm:t>
    </dgm:pt>
    <dgm:pt modelId="{6799C3A7-B7F9-48AA-B687-C25DFD8AFAD5}">
      <dgm:prSet phldrT="[Text]" custT="1"/>
      <dgm:spPr>
        <a:solidFill>
          <a:srgbClr val="70AD47"/>
        </a:solidFill>
        <a:ln>
          <a:solidFill>
            <a:schemeClr val="tx1"/>
          </a:solidFill>
        </a:ln>
      </dgm:spPr>
      <dgm:t>
        <a:bodyPr/>
        <a:lstStyle/>
        <a:p>
          <a:r>
            <a:rPr lang="en-US" sz="1000" b="1" dirty="0">
              <a:solidFill>
                <a:schemeClr val="tx1"/>
              </a:solidFill>
            </a:rPr>
            <a:t>Hispanic/Latino </a:t>
          </a:r>
        </a:p>
        <a:p>
          <a:r>
            <a:rPr lang="en-US" sz="1000" b="1" dirty="0">
              <a:solidFill>
                <a:schemeClr val="tx1"/>
              </a:solidFill>
            </a:rPr>
            <a:t>95/127=75%</a:t>
          </a:r>
        </a:p>
      </dgm:t>
    </dgm:pt>
    <dgm:pt modelId="{7E916522-628A-4E8B-89CA-D2A721AFD617}" type="parTrans" cxnId="{24ED7865-3DC7-4AAB-A4C6-4B59EBC99F37}">
      <dgm:prSet/>
      <dgm:spPr/>
      <dgm:t>
        <a:bodyPr/>
        <a:lstStyle/>
        <a:p>
          <a:endParaRPr lang="en-US" b="1">
            <a:solidFill>
              <a:schemeClr val="tx1"/>
            </a:solidFill>
          </a:endParaRPr>
        </a:p>
      </dgm:t>
    </dgm:pt>
    <dgm:pt modelId="{4954BCBF-C754-4FDA-8AC1-DFBC5D7226CD}" type="sibTrans" cxnId="{24ED7865-3DC7-4AAB-A4C6-4B59EBC99F37}">
      <dgm:prSet/>
      <dgm:spPr/>
      <dgm:t>
        <a:bodyPr/>
        <a:lstStyle/>
        <a:p>
          <a:endParaRPr lang="en-US" b="1">
            <a:solidFill>
              <a:schemeClr val="tx1"/>
            </a:solidFill>
          </a:endParaRPr>
        </a:p>
      </dgm:t>
    </dgm:pt>
    <dgm:pt modelId="{3D188C74-1009-4D65-A2F1-FA4AB9A64312}">
      <dgm:prSet phldrT="[Text]" custT="1"/>
      <dgm:spPr>
        <a:solidFill>
          <a:srgbClr val="FF99FF"/>
        </a:solidFill>
        <a:ln>
          <a:solidFill>
            <a:schemeClr val="tx1"/>
          </a:solidFill>
        </a:ln>
      </dgm:spPr>
      <dgm:t>
        <a:bodyPr/>
        <a:lstStyle/>
        <a:p>
          <a:r>
            <a:rPr lang="en-US" sz="900" b="1" dirty="0">
              <a:solidFill>
                <a:schemeClr val="tx1"/>
              </a:solidFill>
            </a:rPr>
            <a:t>Native Hawaiian/                  Other Pacific Islander    2/2=100% </a:t>
          </a:r>
        </a:p>
      </dgm:t>
    </dgm:pt>
    <dgm:pt modelId="{BB57BA39-DCA5-4881-AF9B-95F9E8C547ED}" type="sibTrans" cxnId="{DF22F52F-3982-4C7E-9C9E-58CD36EA34D3}">
      <dgm:prSet/>
      <dgm:spPr/>
      <dgm:t>
        <a:bodyPr/>
        <a:lstStyle/>
        <a:p>
          <a:endParaRPr lang="en-US" b="1">
            <a:solidFill>
              <a:schemeClr val="tx1"/>
            </a:solidFill>
          </a:endParaRPr>
        </a:p>
      </dgm:t>
    </dgm:pt>
    <dgm:pt modelId="{1C830505-8879-48B9-9B57-1D39CEF68E0F}" type="parTrans" cxnId="{DF22F52F-3982-4C7E-9C9E-58CD36EA34D3}">
      <dgm:prSet/>
      <dgm:spPr/>
      <dgm:t>
        <a:bodyPr/>
        <a:lstStyle/>
        <a:p>
          <a:endParaRPr lang="en-US" b="1">
            <a:solidFill>
              <a:schemeClr val="tx1"/>
            </a:solidFill>
          </a:endParaRPr>
        </a:p>
      </dgm:t>
    </dgm:pt>
    <dgm:pt modelId="{DE528D4B-FF63-437D-A201-00B177187B9D}">
      <dgm:prSet phldrT="[Text]" custT="1"/>
      <dgm:spPr>
        <a:solidFill>
          <a:srgbClr val="5B9BD5"/>
        </a:solidFill>
        <a:ln>
          <a:solidFill>
            <a:schemeClr val="tx1"/>
          </a:solidFill>
        </a:ln>
      </dgm:spPr>
      <dgm:t>
        <a:bodyPr/>
        <a:lstStyle/>
        <a:p>
          <a:r>
            <a:rPr lang="en-US" sz="1000" b="1" dirty="0">
              <a:solidFill>
                <a:schemeClr val="tx1"/>
              </a:solidFill>
            </a:rPr>
            <a:t>2 Or More Races </a:t>
          </a:r>
        </a:p>
        <a:p>
          <a:r>
            <a:rPr lang="en-US" sz="1000" b="1" dirty="0">
              <a:solidFill>
                <a:schemeClr val="tx1"/>
              </a:solidFill>
            </a:rPr>
            <a:t>57/68=84%</a:t>
          </a:r>
        </a:p>
      </dgm:t>
    </dgm:pt>
    <dgm:pt modelId="{9083B7B1-E30D-4F11-8152-1725A7334F14}" type="sibTrans" cxnId="{2B6EDA0A-2D62-43F4-BDD2-5290C6374872}">
      <dgm:prSet/>
      <dgm:spPr/>
      <dgm:t>
        <a:bodyPr/>
        <a:lstStyle/>
        <a:p>
          <a:endParaRPr lang="en-US"/>
        </a:p>
      </dgm:t>
    </dgm:pt>
    <dgm:pt modelId="{9FB5D80A-E221-4925-B1FE-4108C9F7BE8F}" type="parTrans" cxnId="{2B6EDA0A-2D62-43F4-BDD2-5290C6374872}">
      <dgm:prSet/>
      <dgm:spPr/>
      <dgm:t>
        <a:bodyPr/>
        <a:lstStyle/>
        <a:p>
          <a:endParaRPr lang="en-US"/>
        </a:p>
      </dgm:t>
    </dgm:pt>
    <dgm:pt modelId="{D73EEF25-1C86-4436-9D32-1FE10D3CB904}">
      <dgm:prSet phldrT="[Text]" custT="1"/>
      <dgm:spPr>
        <a:solidFill>
          <a:srgbClr val="A5A5A5"/>
        </a:solidFill>
        <a:ln>
          <a:solidFill>
            <a:schemeClr val="tx1"/>
          </a:solidFill>
        </a:ln>
      </dgm:spPr>
      <dgm:t>
        <a:bodyPr/>
        <a:lstStyle/>
        <a:p>
          <a:endParaRPr lang="en-US" sz="1100" b="1" dirty="0"/>
        </a:p>
        <a:p>
          <a:r>
            <a:rPr lang="en-US" sz="1000" b="1" dirty="0">
              <a:solidFill>
                <a:schemeClr val="tx1"/>
              </a:solidFill>
            </a:rPr>
            <a:t>Asian </a:t>
          </a:r>
        </a:p>
        <a:p>
          <a:r>
            <a:rPr lang="en-US" sz="1000" b="1" dirty="0">
              <a:solidFill>
                <a:schemeClr val="tx1"/>
              </a:solidFill>
            </a:rPr>
            <a:t>152/173=88%</a:t>
          </a:r>
        </a:p>
        <a:p>
          <a:r>
            <a:rPr lang="en-US" sz="900" b="1" dirty="0"/>
            <a:t> </a:t>
          </a:r>
        </a:p>
      </dgm:t>
    </dgm:pt>
    <dgm:pt modelId="{8DC37785-DF10-412E-B652-4A5628DEEC09}" type="parTrans" cxnId="{1C30FFF2-8B22-4CEB-89FF-4A2971F8E6C9}">
      <dgm:prSet/>
      <dgm:spPr/>
      <dgm:t>
        <a:bodyPr/>
        <a:lstStyle/>
        <a:p>
          <a:endParaRPr lang="en-US"/>
        </a:p>
      </dgm:t>
    </dgm:pt>
    <dgm:pt modelId="{50B004CB-98E7-4367-BBE9-C6FCBC4C5119}" type="sibTrans" cxnId="{1C30FFF2-8B22-4CEB-89FF-4A2971F8E6C9}">
      <dgm:prSet/>
      <dgm:spPr/>
      <dgm:t>
        <a:bodyPr/>
        <a:lstStyle/>
        <a:p>
          <a:endParaRPr lang="en-US"/>
        </a:p>
      </dgm:t>
    </dgm:pt>
    <dgm:pt modelId="{08DDE1C2-64B6-49DC-B443-1DE33625981E}" type="pres">
      <dgm:prSet presAssocID="{FE9F2430-F5FC-4CF7-B67E-1ADE5CD548B8}" presName="outerComposite" presStyleCnt="0">
        <dgm:presLayoutVars>
          <dgm:chMax val="2"/>
          <dgm:animLvl val="lvl"/>
          <dgm:resizeHandles val="exact"/>
        </dgm:presLayoutVars>
      </dgm:prSet>
      <dgm:spPr/>
    </dgm:pt>
    <dgm:pt modelId="{D4666D51-A2B9-4695-9FB8-97D2EBDCCD1E}" type="pres">
      <dgm:prSet presAssocID="{FE9F2430-F5FC-4CF7-B67E-1ADE5CD548B8}" presName="dummyMaxCanvas" presStyleCnt="0"/>
      <dgm:spPr/>
    </dgm:pt>
    <dgm:pt modelId="{4B1A5BBD-4C18-41CD-AFE2-1999C908496E}" type="pres">
      <dgm:prSet presAssocID="{FE9F2430-F5FC-4CF7-B67E-1ADE5CD548B8}" presName="parentComposite" presStyleCnt="0"/>
      <dgm:spPr/>
    </dgm:pt>
    <dgm:pt modelId="{6A1C7A46-E60D-4EAE-B587-058817E3DFBE}" type="pres">
      <dgm:prSet presAssocID="{FE9F2430-F5FC-4CF7-B67E-1ADE5CD548B8}" presName="parent1" presStyleLbl="alignAccFollowNode1" presStyleIdx="0" presStyleCnt="4" custScaleX="107835" custScaleY="65231" custLinFactNeighborX="1822" custLinFactNeighborY="34913">
        <dgm:presLayoutVars>
          <dgm:chMax val="4"/>
        </dgm:presLayoutVars>
      </dgm:prSet>
      <dgm:spPr/>
    </dgm:pt>
    <dgm:pt modelId="{54EBE7F1-5CA7-4B8A-B04F-63B0BBDB2CE0}" type="pres">
      <dgm:prSet presAssocID="{FE9F2430-F5FC-4CF7-B67E-1ADE5CD548B8}" presName="parent2" presStyleLbl="alignAccFollowNode1" presStyleIdx="1" presStyleCnt="4" custScaleY="60263" custLinFactNeighborX="7188" custLinFactNeighborY="32429">
        <dgm:presLayoutVars>
          <dgm:chMax val="4"/>
        </dgm:presLayoutVars>
      </dgm:prSet>
      <dgm:spPr/>
    </dgm:pt>
    <dgm:pt modelId="{34BE5872-7709-411E-BA24-99375F895C73}" type="pres">
      <dgm:prSet presAssocID="{FE9F2430-F5FC-4CF7-B67E-1ADE5CD548B8}" presName="childrenComposite" presStyleCnt="0"/>
      <dgm:spPr/>
    </dgm:pt>
    <dgm:pt modelId="{BD61E9B8-E2A9-4CEC-87DB-63979A5903AE}" type="pres">
      <dgm:prSet presAssocID="{FE9F2430-F5FC-4CF7-B67E-1ADE5CD548B8}" presName="dummyMaxCanvas_ChildArea" presStyleCnt="0"/>
      <dgm:spPr/>
    </dgm:pt>
    <dgm:pt modelId="{9BBDBD6A-9747-4C01-A0EE-E13948DDFA72}" type="pres">
      <dgm:prSet presAssocID="{FE9F2430-F5FC-4CF7-B67E-1ADE5CD548B8}" presName="fulcrum" presStyleLbl="alignAccFollowNode1" presStyleIdx="2" presStyleCnt="4" custScaleX="103485" custScaleY="51443" custLinFactNeighborX="-1913" custLinFactNeighborY="24279"/>
      <dgm:spPr>
        <a:solidFill>
          <a:schemeClr val="bg1">
            <a:lumMod val="75000"/>
            <a:alpha val="90000"/>
          </a:schemeClr>
        </a:solidFill>
        <a:ln>
          <a:solidFill>
            <a:schemeClr val="tx1">
              <a:alpha val="90000"/>
            </a:schemeClr>
          </a:solidFill>
        </a:ln>
      </dgm:spPr>
    </dgm:pt>
    <dgm:pt modelId="{4089BFAF-2A39-41BD-BFE1-E2D0CC971C76}" type="pres">
      <dgm:prSet presAssocID="{FE9F2430-F5FC-4CF7-B67E-1ADE5CD548B8}" presName="balance_34" presStyleLbl="alignAccFollowNode1" presStyleIdx="3" presStyleCnt="4" custAng="21145902" custScaleX="100670" custLinFactNeighborX="0" custLinFactNeighborY="64674">
        <dgm:presLayoutVars>
          <dgm:bulletEnabled val="1"/>
        </dgm:presLayoutVars>
      </dgm:prSet>
      <dgm:spPr>
        <a:solidFill>
          <a:schemeClr val="bg1">
            <a:lumMod val="75000"/>
            <a:alpha val="90000"/>
          </a:schemeClr>
        </a:solidFill>
        <a:ln>
          <a:solidFill>
            <a:schemeClr val="tx1">
              <a:alpha val="90000"/>
            </a:schemeClr>
          </a:solidFill>
        </a:ln>
      </dgm:spPr>
    </dgm:pt>
    <dgm:pt modelId="{DA501B20-AF3E-43B5-8331-1179432455C3}" type="pres">
      <dgm:prSet presAssocID="{FE9F2430-F5FC-4CF7-B67E-1ADE5CD548B8}" presName="right_34_1" presStyleLbl="node1" presStyleIdx="0" presStyleCnt="7" custAng="21180000" custScaleX="79956" custScaleY="67987" custLinFactNeighborX="2731" custLinFactNeighborY="48011">
        <dgm:presLayoutVars>
          <dgm:bulletEnabled val="1"/>
        </dgm:presLayoutVars>
      </dgm:prSet>
      <dgm:spPr/>
    </dgm:pt>
    <dgm:pt modelId="{31CD3E13-0780-4DD7-8507-44BEF132488F}" type="pres">
      <dgm:prSet presAssocID="{FE9F2430-F5FC-4CF7-B67E-1ADE5CD548B8}" presName="right_34_2" presStyleLbl="node1" presStyleIdx="1" presStyleCnt="7" custAng="21180000" custScaleX="80071" custScaleY="68133" custLinFactNeighborX="-1472" custLinFactNeighborY="79499">
        <dgm:presLayoutVars>
          <dgm:bulletEnabled val="1"/>
        </dgm:presLayoutVars>
      </dgm:prSet>
      <dgm:spPr/>
    </dgm:pt>
    <dgm:pt modelId="{8AD329B4-F8C3-4453-B393-A5B6C170620B}" type="pres">
      <dgm:prSet presAssocID="{FE9F2430-F5FC-4CF7-B67E-1ADE5CD548B8}" presName="right_34_3" presStyleLbl="node1" presStyleIdx="2" presStyleCnt="7" custAng="21180000" custScaleX="79962" custScaleY="68693" custLinFactY="11146" custLinFactNeighborX="-6572" custLinFactNeighborY="100000">
        <dgm:presLayoutVars>
          <dgm:bulletEnabled val="1"/>
        </dgm:presLayoutVars>
      </dgm:prSet>
      <dgm:spPr/>
    </dgm:pt>
    <dgm:pt modelId="{89CF5718-C626-4213-B446-DFA04250AF0B}" type="pres">
      <dgm:prSet presAssocID="{FE9F2430-F5FC-4CF7-B67E-1ADE5CD548B8}" presName="right_34_4" presStyleLbl="node1" presStyleIdx="3" presStyleCnt="7" custAng="21167945" custScaleX="80103" custScaleY="67887" custLinFactX="-63131" custLinFactY="139480" custLinFactNeighborX="-100000" custLinFactNeighborY="200000">
        <dgm:presLayoutVars>
          <dgm:bulletEnabled val="1"/>
        </dgm:presLayoutVars>
      </dgm:prSet>
      <dgm:spPr/>
    </dgm:pt>
    <dgm:pt modelId="{CE836981-B6DC-4E87-9BC4-074BCF6DCC72}" type="pres">
      <dgm:prSet presAssocID="{FE9F2430-F5FC-4CF7-B67E-1ADE5CD548B8}" presName="left_34_1" presStyleLbl="node1" presStyleIdx="4" presStyleCnt="7" custAng="21180000" custScaleX="79934" custScaleY="68694" custLinFactNeighborX="-15346" custLinFactNeighborY="-22452">
        <dgm:presLayoutVars>
          <dgm:bulletEnabled val="1"/>
        </dgm:presLayoutVars>
      </dgm:prSet>
      <dgm:spPr/>
    </dgm:pt>
    <dgm:pt modelId="{4DB8AD68-6299-4CD1-A056-8473393AA3E0}" type="pres">
      <dgm:prSet presAssocID="{FE9F2430-F5FC-4CF7-B67E-1ADE5CD548B8}" presName="left_34_2" presStyleLbl="node1" presStyleIdx="5" presStyleCnt="7" custAng="21180000" custScaleX="80174" custScaleY="68155" custLinFactNeighborX="-20589" custLinFactNeighborY="7458">
        <dgm:presLayoutVars>
          <dgm:bulletEnabled val="1"/>
        </dgm:presLayoutVars>
      </dgm:prSet>
      <dgm:spPr/>
    </dgm:pt>
    <dgm:pt modelId="{1E5F1257-C2D9-468C-A14E-C85C96F0A853}" type="pres">
      <dgm:prSet presAssocID="{FE9F2430-F5FC-4CF7-B67E-1ADE5CD548B8}" presName="left_34_3" presStyleLbl="node1" presStyleIdx="6" presStyleCnt="7" custAng="21180000" custScaleX="79952" custScaleY="68575" custLinFactY="100000" custLinFactNeighborX="-19959" custLinFactNeighborY="114877">
        <dgm:presLayoutVars>
          <dgm:bulletEnabled val="1"/>
        </dgm:presLayoutVars>
      </dgm:prSet>
      <dgm:spPr/>
    </dgm:pt>
  </dgm:ptLst>
  <dgm:cxnLst>
    <dgm:cxn modelId="{3FF26527-DB8F-490C-BBFF-B020C2F5BA77}" type="presOf" srcId="{8F84EDA4-0BF5-4668-9639-E6212157C527}" destId="{CE836981-B6DC-4E87-9BC4-074BCF6DCC72}" srcOrd="0" destOrd="0" presId="urn:microsoft.com/office/officeart/2005/8/layout/balance1"/>
    <dgm:cxn modelId="{1C30FFF2-8B22-4CEB-89FF-4A2971F8E6C9}" srcId="{563C6459-46CF-42D2-B17A-9E9BB7684960}" destId="{D73EEF25-1C86-4436-9D32-1FE10D3CB904}" srcOrd="2" destOrd="0" parTransId="{8DC37785-DF10-412E-B652-4A5628DEEC09}" sibTransId="{50B004CB-98E7-4367-BBE9-C6FCBC4C5119}"/>
    <dgm:cxn modelId="{24ED7865-3DC7-4AAB-A4C6-4B59EBC99F37}" srcId="{88163230-3EDE-44FE-8667-3C7DDEE8D9BD}" destId="{6799C3A7-B7F9-48AA-B687-C25DFD8AFAD5}" srcOrd="2" destOrd="0" parTransId="{7E916522-628A-4E8B-89CA-D2A721AFD617}" sibTransId="{4954BCBF-C754-4FDA-8AC1-DFBC5D7226CD}"/>
    <dgm:cxn modelId="{18B71093-6EE9-4815-82A0-B0543764249F}" srcId="{88163230-3EDE-44FE-8667-3C7DDEE8D9BD}" destId="{1F747EB4-FD90-48A5-839A-87F44B7122B8}" srcOrd="1" destOrd="0" parTransId="{1FABACD7-8125-460D-A17F-05B11C8366C5}" sibTransId="{BC51E06A-322D-4931-8DE4-50F45C5D2DC7}"/>
    <dgm:cxn modelId="{6800BEEA-937D-4C52-9AB6-835FEF2347A0}" srcId="{FE9F2430-F5FC-4CF7-B67E-1ADE5CD548B8}" destId="{563C6459-46CF-42D2-B17A-9E9BB7684960}" srcOrd="0" destOrd="0" parTransId="{3DE4735B-438D-4414-A8B5-A7FC6D009593}" sibTransId="{D666D4C5-EDC7-47F2-8506-952E111A13FD}"/>
    <dgm:cxn modelId="{93FDA625-8D9E-4444-8399-84A158F7364B}" type="presOf" srcId="{D73EEF25-1C86-4436-9D32-1FE10D3CB904}" destId="{1E5F1257-C2D9-468C-A14E-C85C96F0A853}" srcOrd="0" destOrd="0" presId="urn:microsoft.com/office/officeart/2005/8/layout/balance1"/>
    <dgm:cxn modelId="{2B6EDA0A-2D62-43F4-BDD2-5290C6374872}" srcId="{88163230-3EDE-44FE-8667-3C7DDEE8D9BD}" destId="{DE528D4B-FF63-437D-A201-00B177187B9D}" srcOrd="3" destOrd="0" parTransId="{9FB5D80A-E221-4925-B1FE-4108C9F7BE8F}" sibTransId="{9083B7B1-E30D-4F11-8152-1725A7334F14}"/>
    <dgm:cxn modelId="{DF22F52F-3982-4C7E-9C9E-58CD36EA34D3}" srcId="{563C6459-46CF-42D2-B17A-9E9BB7684960}" destId="{3D188C74-1009-4D65-A2F1-FA4AB9A64312}" srcOrd="1" destOrd="0" parTransId="{1C830505-8879-48B9-9B57-1D39CEF68E0F}" sibTransId="{BB57BA39-DCA5-4881-AF9B-95F9E8C547ED}"/>
    <dgm:cxn modelId="{E77E9470-9A1F-463D-85BE-A6F71B2076DD}" type="presOf" srcId="{6799C3A7-B7F9-48AA-B687-C25DFD8AFAD5}" destId="{8AD329B4-F8C3-4453-B393-A5B6C170620B}" srcOrd="0" destOrd="0" presId="urn:microsoft.com/office/officeart/2005/8/layout/balance1"/>
    <dgm:cxn modelId="{6D611B2A-C4D4-4B95-93C7-AA24260A9D88}" type="presOf" srcId="{DE528D4B-FF63-437D-A201-00B177187B9D}" destId="{89CF5718-C626-4213-B446-DFA04250AF0B}" srcOrd="0" destOrd="0" presId="urn:microsoft.com/office/officeart/2005/8/layout/balance1"/>
    <dgm:cxn modelId="{F89558A8-5454-4910-B547-5E788C3C9D6B}" srcId="{563C6459-46CF-42D2-B17A-9E9BB7684960}" destId="{8F84EDA4-0BF5-4668-9639-E6212157C527}" srcOrd="0" destOrd="0" parTransId="{53A57F11-D686-4E0A-9F88-9F0690D1CEE5}" sibTransId="{D98E0904-6B88-47A5-B307-66E8892B68B0}"/>
    <dgm:cxn modelId="{0E2BDABB-8910-4F67-8F2C-8117BE550F2A}" type="presOf" srcId="{FE9F2430-F5FC-4CF7-B67E-1ADE5CD548B8}" destId="{08DDE1C2-64B6-49DC-B443-1DE33625981E}" srcOrd="0" destOrd="0" presId="urn:microsoft.com/office/officeart/2005/8/layout/balance1"/>
    <dgm:cxn modelId="{1EB170AA-C096-48F5-857A-328D68F0B671}" srcId="{88163230-3EDE-44FE-8667-3C7DDEE8D9BD}" destId="{9D50A7DF-B21B-4215-8E82-D5387F19EC5C}" srcOrd="0" destOrd="0" parTransId="{1FBB4C00-B0C2-489B-B3F7-3882FD1CC96B}" sibTransId="{11771198-B695-4F37-83FF-1D0AD6872A58}"/>
    <dgm:cxn modelId="{34858E43-0B8D-43B1-B6C6-705C2E6E8BD6}" type="presOf" srcId="{3D188C74-1009-4D65-A2F1-FA4AB9A64312}" destId="{4DB8AD68-6299-4CD1-A056-8473393AA3E0}" srcOrd="0" destOrd="0" presId="urn:microsoft.com/office/officeart/2005/8/layout/balance1"/>
    <dgm:cxn modelId="{3103CA7C-8617-4C5E-A9CF-6084E69236A1}" srcId="{FE9F2430-F5FC-4CF7-B67E-1ADE5CD548B8}" destId="{88163230-3EDE-44FE-8667-3C7DDEE8D9BD}" srcOrd="1" destOrd="0" parTransId="{579B73E1-1554-4131-9BB1-BD6683628162}" sibTransId="{5302E2BC-CA0F-447A-89E5-643C1897E7EA}"/>
    <dgm:cxn modelId="{78B332F5-2797-47DE-8A88-CE28DA203466}" type="presOf" srcId="{9D50A7DF-B21B-4215-8E82-D5387F19EC5C}" destId="{DA501B20-AF3E-43B5-8331-1179432455C3}" srcOrd="0" destOrd="0" presId="urn:microsoft.com/office/officeart/2005/8/layout/balance1"/>
    <dgm:cxn modelId="{49120526-91B1-4676-AED2-AAA49CE6A5C4}" type="presOf" srcId="{1F747EB4-FD90-48A5-839A-87F44B7122B8}" destId="{31CD3E13-0780-4DD7-8507-44BEF132488F}" srcOrd="0" destOrd="0" presId="urn:microsoft.com/office/officeart/2005/8/layout/balance1"/>
    <dgm:cxn modelId="{686909CC-F86D-4149-A3F0-36F991767DA1}" type="presOf" srcId="{563C6459-46CF-42D2-B17A-9E9BB7684960}" destId="{6A1C7A46-E60D-4EAE-B587-058817E3DFBE}" srcOrd="0" destOrd="0" presId="urn:microsoft.com/office/officeart/2005/8/layout/balance1"/>
    <dgm:cxn modelId="{9E919113-59A2-4900-9592-5E88E5741597}" type="presOf" srcId="{88163230-3EDE-44FE-8667-3C7DDEE8D9BD}" destId="{54EBE7F1-5CA7-4B8A-B04F-63B0BBDB2CE0}" srcOrd="0" destOrd="0" presId="urn:microsoft.com/office/officeart/2005/8/layout/balance1"/>
    <dgm:cxn modelId="{12F57DFB-4EBD-41EF-9139-43479C9A21BC}" type="presParOf" srcId="{08DDE1C2-64B6-49DC-B443-1DE33625981E}" destId="{D4666D51-A2B9-4695-9FB8-97D2EBDCCD1E}" srcOrd="0" destOrd="0" presId="urn:microsoft.com/office/officeart/2005/8/layout/balance1"/>
    <dgm:cxn modelId="{7DA85089-DFDF-4997-B69E-8FF4C2093D92}" type="presParOf" srcId="{08DDE1C2-64B6-49DC-B443-1DE33625981E}" destId="{4B1A5BBD-4C18-41CD-AFE2-1999C908496E}" srcOrd="1" destOrd="0" presId="urn:microsoft.com/office/officeart/2005/8/layout/balance1"/>
    <dgm:cxn modelId="{BC277778-E2ED-4B3A-A15C-13CB665F5A95}" type="presParOf" srcId="{4B1A5BBD-4C18-41CD-AFE2-1999C908496E}" destId="{6A1C7A46-E60D-4EAE-B587-058817E3DFBE}" srcOrd="0" destOrd="0" presId="urn:microsoft.com/office/officeart/2005/8/layout/balance1"/>
    <dgm:cxn modelId="{DAE133D5-296D-4636-BFA9-781446142F5C}" type="presParOf" srcId="{4B1A5BBD-4C18-41CD-AFE2-1999C908496E}" destId="{54EBE7F1-5CA7-4B8A-B04F-63B0BBDB2CE0}" srcOrd="1" destOrd="0" presId="urn:microsoft.com/office/officeart/2005/8/layout/balance1"/>
    <dgm:cxn modelId="{5CEF0C8D-C90E-4D8A-B8D2-07CE38C86D2E}" type="presParOf" srcId="{08DDE1C2-64B6-49DC-B443-1DE33625981E}" destId="{34BE5872-7709-411E-BA24-99375F895C73}" srcOrd="2" destOrd="0" presId="urn:microsoft.com/office/officeart/2005/8/layout/balance1"/>
    <dgm:cxn modelId="{F6F50538-EE1D-4133-BCF4-A0C99B565049}" type="presParOf" srcId="{34BE5872-7709-411E-BA24-99375F895C73}" destId="{BD61E9B8-E2A9-4CEC-87DB-63979A5903AE}" srcOrd="0" destOrd="0" presId="urn:microsoft.com/office/officeart/2005/8/layout/balance1"/>
    <dgm:cxn modelId="{F9F2EE53-835C-4F5B-B6A5-67A0A2DA9686}" type="presParOf" srcId="{34BE5872-7709-411E-BA24-99375F895C73}" destId="{9BBDBD6A-9747-4C01-A0EE-E13948DDFA72}" srcOrd="1" destOrd="0" presId="urn:microsoft.com/office/officeart/2005/8/layout/balance1"/>
    <dgm:cxn modelId="{A3C27617-E094-4C6A-9957-B3B32FBE8BBA}" type="presParOf" srcId="{34BE5872-7709-411E-BA24-99375F895C73}" destId="{4089BFAF-2A39-41BD-BFE1-E2D0CC971C76}" srcOrd="2" destOrd="0" presId="urn:microsoft.com/office/officeart/2005/8/layout/balance1"/>
    <dgm:cxn modelId="{6A4F9E94-A36A-42AC-93FE-96D571AEEA06}" type="presParOf" srcId="{34BE5872-7709-411E-BA24-99375F895C73}" destId="{DA501B20-AF3E-43B5-8331-1179432455C3}" srcOrd="3" destOrd="0" presId="urn:microsoft.com/office/officeart/2005/8/layout/balance1"/>
    <dgm:cxn modelId="{CB4C9C22-8471-4DC7-9B9B-7BE13C8110D5}" type="presParOf" srcId="{34BE5872-7709-411E-BA24-99375F895C73}" destId="{31CD3E13-0780-4DD7-8507-44BEF132488F}" srcOrd="4" destOrd="0" presId="urn:microsoft.com/office/officeart/2005/8/layout/balance1"/>
    <dgm:cxn modelId="{FD6EDF45-5E2F-4F7C-B750-ED8DC91B874C}" type="presParOf" srcId="{34BE5872-7709-411E-BA24-99375F895C73}" destId="{8AD329B4-F8C3-4453-B393-A5B6C170620B}" srcOrd="5" destOrd="0" presId="urn:microsoft.com/office/officeart/2005/8/layout/balance1"/>
    <dgm:cxn modelId="{08EAD45C-A85D-4770-BCBA-71361DBED274}" type="presParOf" srcId="{34BE5872-7709-411E-BA24-99375F895C73}" destId="{89CF5718-C626-4213-B446-DFA04250AF0B}" srcOrd="6" destOrd="0" presId="urn:microsoft.com/office/officeart/2005/8/layout/balance1"/>
    <dgm:cxn modelId="{358969B4-FFF4-46FA-A7D0-667A172E76B0}" type="presParOf" srcId="{34BE5872-7709-411E-BA24-99375F895C73}" destId="{CE836981-B6DC-4E87-9BC4-074BCF6DCC72}" srcOrd="7" destOrd="0" presId="urn:microsoft.com/office/officeart/2005/8/layout/balance1"/>
    <dgm:cxn modelId="{CFFD15E9-A671-47F3-BD14-510454E1AC1D}" type="presParOf" srcId="{34BE5872-7709-411E-BA24-99375F895C73}" destId="{4DB8AD68-6299-4CD1-A056-8473393AA3E0}" srcOrd="8" destOrd="0" presId="urn:microsoft.com/office/officeart/2005/8/layout/balance1"/>
    <dgm:cxn modelId="{CD1CA8E4-DD15-4B68-AC54-8BF5D851199F}" type="presParOf" srcId="{34BE5872-7709-411E-BA24-99375F895C73}" destId="{1E5F1257-C2D9-468C-A14E-C85C96F0A853}" srcOrd="9" destOrd="0" presId="urn:microsoft.com/office/officeart/2005/8/layout/balance1"/>
  </dgm:cxnLst>
  <dgm:bg/>
  <dgm:whole>
    <a:ln>
      <a:solidFill>
        <a:schemeClr val="tx1"/>
      </a:solid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7A46-E60D-4EAE-B587-058817E3DFBE}">
      <dsp:nvSpPr>
        <dsp:cNvPr id="0" name=""/>
        <dsp:cNvSpPr/>
      </dsp:nvSpPr>
      <dsp:spPr>
        <a:xfrm>
          <a:off x="505911" y="536600"/>
          <a:ext cx="1991561" cy="669291"/>
        </a:xfrm>
        <a:prstGeom prst="roundRect">
          <a:avLst>
            <a:gd name="adj" fmla="val 10000"/>
          </a:avLst>
        </a:prstGeom>
        <a:solidFill>
          <a:schemeClr val="bg1">
            <a:alpha val="90000"/>
          </a:schemeClr>
        </a:solidFill>
        <a:ln w="635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Graduation Rate</a:t>
          </a:r>
        </a:p>
        <a:p>
          <a:pPr marL="0" lvl="0" indent="0" algn="ctr" defTabSz="666750">
            <a:lnSpc>
              <a:spcPct val="90000"/>
            </a:lnSpc>
            <a:spcBef>
              <a:spcPct val="0"/>
            </a:spcBef>
            <a:spcAft>
              <a:spcPct val="35000"/>
            </a:spcAft>
            <a:buNone/>
          </a:pPr>
          <a:r>
            <a:rPr lang="en-US" sz="1500" b="1" kern="1200" dirty="0"/>
            <a:t> </a:t>
          </a:r>
          <a:r>
            <a:rPr lang="en-US" sz="1500" b="1" u="none" kern="1200" dirty="0"/>
            <a:t>≥</a:t>
          </a:r>
          <a:r>
            <a:rPr lang="en-US" sz="1500" b="1" kern="1200" dirty="0"/>
            <a:t>83%*</a:t>
          </a:r>
        </a:p>
      </dsp:txBody>
      <dsp:txXfrm>
        <a:off x="525514" y="556203"/>
        <a:ext cx="1952355" cy="630085"/>
      </dsp:txXfrm>
    </dsp:sp>
    <dsp:sp modelId="{54EBE7F1-5CA7-4B8A-B04F-63B0BBDB2CE0}">
      <dsp:nvSpPr>
        <dsp:cNvPr id="0" name=""/>
        <dsp:cNvSpPr/>
      </dsp:nvSpPr>
      <dsp:spPr>
        <a:xfrm>
          <a:off x="3295279" y="536600"/>
          <a:ext cx="1846860" cy="618318"/>
        </a:xfrm>
        <a:prstGeom prst="roundRect">
          <a:avLst>
            <a:gd name="adj" fmla="val 10000"/>
          </a:avLst>
        </a:prstGeom>
        <a:noFill/>
        <a:ln w="635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Graduation Rate &lt;82% </a:t>
          </a:r>
        </a:p>
      </dsp:txBody>
      <dsp:txXfrm>
        <a:off x="3313389" y="554710"/>
        <a:ext cx="1810640" cy="582098"/>
      </dsp:txXfrm>
    </dsp:sp>
    <dsp:sp modelId="{9BBDBD6A-9747-4C01-A0EE-E13948DDFA72}">
      <dsp:nvSpPr>
        <dsp:cNvPr id="0" name=""/>
        <dsp:cNvSpPr/>
      </dsp:nvSpPr>
      <dsp:spPr>
        <a:xfrm>
          <a:off x="2332964" y="4734301"/>
          <a:ext cx="796343" cy="395866"/>
        </a:xfrm>
        <a:prstGeom prst="triangle">
          <a:avLst/>
        </a:prstGeom>
        <a:solidFill>
          <a:schemeClr val="bg1">
            <a:lumMod val="75000"/>
            <a:alpha val="90000"/>
          </a:schemeClr>
        </a:solidFill>
        <a:ln w="635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sp>
    <dsp:sp modelId="{4089BFAF-2A39-41BD-BFE1-E2D0CC971C76}">
      <dsp:nvSpPr>
        <dsp:cNvPr id="0" name=""/>
        <dsp:cNvSpPr/>
      </dsp:nvSpPr>
      <dsp:spPr>
        <a:xfrm rot="240000">
          <a:off x="472180" y="4481176"/>
          <a:ext cx="4618561" cy="322961"/>
        </a:xfrm>
        <a:prstGeom prst="rect">
          <a:avLst/>
        </a:prstGeom>
        <a:solidFill>
          <a:schemeClr val="bg1">
            <a:lumMod val="75000"/>
            <a:alpha val="90000"/>
          </a:schemeClr>
        </a:solidFill>
        <a:ln w="635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sp>
    <dsp:sp modelId="{DA501B20-AF3E-43B5-8331-1179432455C3}">
      <dsp:nvSpPr>
        <dsp:cNvPr id="0" name=""/>
        <dsp:cNvSpPr/>
      </dsp:nvSpPr>
      <dsp:spPr>
        <a:xfrm rot="240000">
          <a:off x="3486248" y="3210173"/>
          <a:ext cx="1471853" cy="414539"/>
        </a:xfrm>
        <a:prstGeom prst="roundRect">
          <a:avLst/>
        </a:prstGeom>
        <a:solidFill>
          <a:srgbClr val="FFC000"/>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Black/African American </a:t>
          </a:r>
        </a:p>
        <a:p>
          <a:pPr marL="0" lvl="0" indent="0" algn="ctr" defTabSz="444500">
            <a:lnSpc>
              <a:spcPct val="90000"/>
            </a:lnSpc>
            <a:spcBef>
              <a:spcPct val="0"/>
            </a:spcBef>
            <a:spcAft>
              <a:spcPct val="35000"/>
            </a:spcAft>
            <a:buNone/>
          </a:pPr>
          <a:r>
            <a:rPr lang="en-US" sz="1000" b="1" kern="1200" dirty="0">
              <a:solidFill>
                <a:schemeClr val="tx1"/>
              </a:solidFill>
            </a:rPr>
            <a:t>416/633=66%</a:t>
          </a:r>
        </a:p>
      </dsp:txBody>
      <dsp:txXfrm>
        <a:off x="3506484" y="3230409"/>
        <a:ext cx="1431381" cy="374067"/>
      </dsp:txXfrm>
    </dsp:sp>
    <dsp:sp modelId="{31CD3E13-0780-4DD7-8507-44BEF132488F}">
      <dsp:nvSpPr>
        <dsp:cNvPr id="0" name=""/>
        <dsp:cNvSpPr/>
      </dsp:nvSpPr>
      <dsp:spPr>
        <a:xfrm rot="240000">
          <a:off x="3404005" y="4135491"/>
          <a:ext cx="1473944" cy="415504"/>
        </a:xfrm>
        <a:prstGeom prst="roundRect">
          <a:avLst/>
        </a:prstGeom>
        <a:solidFill>
          <a:srgbClr val="ED7D31"/>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American Indian/          Alaska Native       17/32=53%</a:t>
          </a:r>
        </a:p>
      </dsp:txBody>
      <dsp:txXfrm>
        <a:off x="3424288" y="4155774"/>
        <a:ext cx="1433378" cy="374938"/>
      </dsp:txXfrm>
    </dsp:sp>
    <dsp:sp modelId="{8AD329B4-F8C3-4453-B393-A5B6C170620B}">
      <dsp:nvSpPr>
        <dsp:cNvPr id="0" name=""/>
        <dsp:cNvSpPr/>
      </dsp:nvSpPr>
      <dsp:spPr>
        <a:xfrm rot="240000">
          <a:off x="3444426" y="3669114"/>
          <a:ext cx="1471589" cy="419931"/>
        </a:xfrm>
        <a:prstGeom prst="roundRect">
          <a:avLst/>
        </a:prstGeom>
        <a:solidFill>
          <a:srgbClr val="70AD47"/>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Hispanic/Latino </a:t>
          </a:r>
        </a:p>
        <a:p>
          <a:pPr marL="0" lvl="0" indent="0" algn="ctr" defTabSz="444500">
            <a:lnSpc>
              <a:spcPct val="90000"/>
            </a:lnSpc>
            <a:spcBef>
              <a:spcPct val="0"/>
            </a:spcBef>
            <a:spcAft>
              <a:spcPct val="35000"/>
            </a:spcAft>
            <a:buNone/>
          </a:pPr>
          <a:r>
            <a:rPr lang="en-US" sz="1000" b="1" kern="1200" dirty="0">
              <a:solidFill>
                <a:schemeClr val="tx1"/>
              </a:solidFill>
            </a:rPr>
            <a:t>248/428=58%</a:t>
          </a:r>
        </a:p>
      </dsp:txBody>
      <dsp:txXfrm>
        <a:off x="3464925" y="3689613"/>
        <a:ext cx="1430591" cy="378933"/>
      </dsp:txXfrm>
    </dsp:sp>
    <dsp:sp modelId="{89CF5718-C626-4213-B446-DFA04250AF0B}">
      <dsp:nvSpPr>
        <dsp:cNvPr id="0" name=""/>
        <dsp:cNvSpPr/>
      </dsp:nvSpPr>
      <dsp:spPr>
        <a:xfrm rot="240000">
          <a:off x="3520847" y="2746259"/>
          <a:ext cx="1474680" cy="413581"/>
        </a:xfrm>
        <a:prstGeom prst="roundRect">
          <a:avLst/>
        </a:prstGeom>
        <a:solidFill>
          <a:srgbClr val="5B9BD5"/>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2 Or More Races </a:t>
          </a:r>
        </a:p>
        <a:p>
          <a:pPr marL="0" lvl="0" indent="0" algn="ctr" defTabSz="444500">
            <a:lnSpc>
              <a:spcPct val="90000"/>
            </a:lnSpc>
            <a:spcBef>
              <a:spcPct val="0"/>
            </a:spcBef>
            <a:spcAft>
              <a:spcPct val="35000"/>
            </a:spcAft>
            <a:buNone/>
          </a:pPr>
          <a:r>
            <a:rPr lang="en-US" sz="1000" b="1" kern="1200" dirty="0">
              <a:solidFill>
                <a:schemeClr val="tx1"/>
              </a:solidFill>
            </a:rPr>
            <a:t>128/176=73%</a:t>
          </a:r>
        </a:p>
      </dsp:txBody>
      <dsp:txXfrm>
        <a:off x="3541036" y="2766448"/>
        <a:ext cx="1434302" cy="373203"/>
      </dsp:txXfrm>
    </dsp:sp>
    <dsp:sp modelId="{CE836981-B6DC-4E87-9BC4-074BCF6DCC72}">
      <dsp:nvSpPr>
        <dsp:cNvPr id="0" name=""/>
        <dsp:cNvSpPr/>
      </dsp:nvSpPr>
      <dsp:spPr>
        <a:xfrm rot="240000">
          <a:off x="525628" y="3488296"/>
          <a:ext cx="1471060" cy="419976"/>
        </a:xfrm>
        <a:prstGeom prst="roundRect">
          <a:avLst/>
        </a:prstGeom>
        <a:solidFill>
          <a:srgbClr val="A26BFF"/>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White </a:t>
          </a:r>
        </a:p>
        <a:p>
          <a:pPr marL="0" lvl="0" indent="0" algn="ctr" defTabSz="444500">
            <a:lnSpc>
              <a:spcPct val="90000"/>
            </a:lnSpc>
            <a:spcBef>
              <a:spcPct val="0"/>
            </a:spcBef>
            <a:spcAft>
              <a:spcPct val="35000"/>
            </a:spcAft>
            <a:buNone/>
          </a:pPr>
          <a:r>
            <a:rPr lang="en-US" sz="1000" b="1" kern="1200" dirty="0">
              <a:solidFill>
                <a:schemeClr val="tx1"/>
              </a:solidFill>
            </a:rPr>
            <a:t>1,175/1,376=85% </a:t>
          </a:r>
        </a:p>
      </dsp:txBody>
      <dsp:txXfrm>
        <a:off x="546130" y="3508798"/>
        <a:ext cx="1430056" cy="378972"/>
      </dsp:txXfrm>
    </dsp:sp>
    <dsp:sp modelId="{4DB8AD68-6299-4CD1-A056-8473393AA3E0}">
      <dsp:nvSpPr>
        <dsp:cNvPr id="0" name=""/>
        <dsp:cNvSpPr/>
      </dsp:nvSpPr>
      <dsp:spPr>
        <a:xfrm rot="240000">
          <a:off x="3553370" y="2290481"/>
          <a:ext cx="1475875" cy="415537"/>
        </a:xfrm>
        <a:prstGeom prst="roundRect">
          <a:avLst/>
        </a:prstGeom>
        <a:solidFill>
          <a:srgbClr val="FF99FF"/>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Native Hawaiian/                  Other Pacific Islander 18/23=78% </a:t>
          </a:r>
        </a:p>
      </dsp:txBody>
      <dsp:txXfrm>
        <a:off x="3573655" y="2310766"/>
        <a:ext cx="1435305" cy="374967"/>
      </dsp:txXfrm>
    </dsp:sp>
    <dsp:sp modelId="{1E5F1257-C2D9-468C-A14E-C85C96F0A853}">
      <dsp:nvSpPr>
        <dsp:cNvPr id="0" name=""/>
        <dsp:cNvSpPr/>
      </dsp:nvSpPr>
      <dsp:spPr>
        <a:xfrm rot="240000">
          <a:off x="499033" y="3929491"/>
          <a:ext cx="1471463" cy="419042"/>
        </a:xfrm>
        <a:prstGeom prst="roundRect">
          <a:avLst/>
        </a:prstGeom>
        <a:solidFill>
          <a:srgbClr val="A5A5A5"/>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b="1" kern="1200" dirty="0"/>
        </a:p>
        <a:p>
          <a:pPr marL="0" lvl="0" indent="0" algn="ctr" defTabSz="488950">
            <a:lnSpc>
              <a:spcPct val="90000"/>
            </a:lnSpc>
            <a:spcBef>
              <a:spcPct val="0"/>
            </a:spcBef>
            <a:spcAft>
              <a:spcPct val="35000"/>
            </a:spcAft>
            <a:buNone/>
          </a:pPr>
          <a:r>
            <a:rPr lang="en-US" sz="1000" b="1" kern="1200" dirty="0">
              <a:solidFill>
                <a:schemeClr val="tx1"/>
              </a:solidFill>
            </a:rPr>
            <a:t>Asian </a:t>
          </a:r>
        </a:p>
        <a:p>
          <a:pPr marL="0" lvl="0" indent="0" algn="ctr" defTabSz="488950">
            <a:lnSpc>
              <a:spcPct val="90000"/>
            </a:lnSpc>
            <a:spcBef>
              <a:spcPct val="0"/>
            </a:spcBef>
            <a:spcAft>
              <a:spcPct val="35000"/>
            </a:spcAft>
            <a:buNone/>
          </a:pPr>
          <a:r>
            <a:rPr lang="en-US" sz="1000" b="1" kern="1200" dirty="0">
              <a:solidFill>
                <a:schemeClr val="tx1"/>
              </a:solidFill>
            </a:rPr>
            <a:t>571/685=83%</a:t>
          </a:r>
        </a:p>
        <a:p>
          <a:pPr marL="0" lvl="0" indent="0" algn="ctr" defTabSz="488950">
            <a:lnSpc>
              <a:spcPct val="90000"/>
            </a:lnSpc>
            <a:spcBef>
              <a:spcPct val="0"/>
            </a:spcBef>
            <a:spcAft>
              <a:spcPct val="35000"/>
            </a:spcAft>
            <a:buNone/>
          </a:pPr>
          <a:r>
            <a:rPr lang="en-US" sz="900" b="1" kern="1200" dirty="0"/>
            <a:t> </a:t>
          </a:r>
        </a:p>
      </dsp:txBody>
      <dsp:txXfrm>
        <a:off x="519489" y="3949947"/>
        <a:ext cx="1430551" cy="378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7A46-E60D-4EAE-B587-058817E3DFBE}">
      <dsp:nvSpPr>
        <dsp:cNvPr id="0" name=""/>
        <dsp:cNvSpPr/>
      </dsp:nvSpPr>
      <dsp:spPr>
        <a:xfrm>
          <a:off x="486057" y="536589"/>
          <a:ext cx="1991561" cy="669291"/>
        </a:xfrm>
        <a:prstGeom prst="roundRect">
          <a:avLst>
            <a:gd name="adj" fmla="val 10000"/>
          </a:avLst>
        </a:prstGeom>
        <a:solidFill>
          <a:schemeClr val="bg1">
            <a:alpha val="90000"/>
          </a:schemeClr>
        </a:solidFill>
        <a:ln w="635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Graduation Rate </a:t>
          </a:r>
          <a:r>
            <a:rPr lang="en-US" sz="1600" b="1" u="none" kern="1200" dirty="0"/>
            <a:t>≥</a:t>
          </a:r>
          <a:r>
            <a:rPr lang="en-US" sz="1600" b="1" kern="1200" dirty="0"/>
            <a:t>83%*</a:t>
          </a:r>
        </a:p>
      </dsp:txBody>
      <dsp:txXfrm>
        <a:off x="505660" y="556192"/>
        <a:ext cx="1952355" cy="630085"/>
      </dsp:txXfrm>
    </dsp:sp>
    <dsp:sp modelId="{54EBE7F1-5CA7-4B8A-B04F-63B0BBDB2CE0}">
      <dsp:nvSpPr>
        <dsp:cNvPr id="0" name=""/>
        <dsp:cNvSpPr/>
      </dsp:nvSpPr>
      <dsp:spPr>
        <a:xfrm>
          <a:off x="3325198" y="536589"/>
          <a:ext cx="1846860" cy="618318"/>
        </a:xfrm>
        <a:prstGeom prst="roundRect">
          <a:avLst>
            <a:gd name="adj" fmla="val 10000"/>
          </a:avLst>
        </a:prstGeom>
        <a:noFill/>
        <a:ln w="635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Graduation Rate &lt;82% </a:t>
          </a:r>
        </a:p>
      </dsp:txBody>
      <dsp:txXfrm>
        <a:off x="3343308" y="554699"/>
        <a:ext cx="1810640" cy="582098"/>
      </dsp:txXfrm>
    </dsp:sp>
    <dsp:sp modelId="{9BBDBD6A-9747-4C01-A0EE-E13948DDFA72}">
      <dsp:nvSpPr>
        <dsp:cNvPr id="0" name=""/>
        <dsp:cNvSpPr/>
      </dsp:nvSpPr>
      <dsp:spPr>
        <a:xfrm>
          <a:off x="2332964" y="4734301"/>
          <a:ext cx="796343" cy="395866"/>
        </a:xfrm>
        <a:prstGeom prst="triangle">
          <a:avLst/>
        </a:prstGeom>
        <a:solidFill>
          <a:schemeClr val="bg1">
            <a:lumMod val="75000"/>
            <a:alpha val="90000"/>
          </a:schemeClr>
        </a:solidFill>
        <a:ln w="635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sp>
    <dsp:sp modelId="{4089BFAF-2A39-41BD-BFE1-E2D0CC971C76}">
      <dsp:nvSpPr>
        <dsp:cNvPr id="0" name=""/>
        <dsp:cNvSpPr/>
      </dsp:nvSpPr>
      <dsp:spPr>
        <a:xfrm rot="21385902">
          <a:off x="436576" y="4447618"/>
          <a:ext cx="4618561" cy="322961"/>
        </a:xfrm>
        <a:prstGeom prst="rect">
          <a:avLst/>
        </a:prstGeom>
        <a:solidFill>
          <a:schemeClr val="bg1">
            <a:lumMod val="75000"/>
            <a:alpha val="90000"/>
          </a:schemeClr>
        </a:solidFill>
        <a:ln w="635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sp>
    <dsp:sp modelId="{DA501B20-AF3E-43B5-8331-1179432455C3}">
      <dsp:nvSpPr>
        <dsp:cNvPr id="0" name=""/>
        <dsp:cNvSpPr/>
      </dsp:nvSpPr>
      <dsp:spPr>
        <a:xfrm rot="21420000">
          <a:off x="3446214" y="3922804"/>
          <a:ext cx="1471853" cy="414539"/>
        </a:xfrm>
        <a:prstGeom prst="roundRect">
          <a:avLst/>
        </a:prstGeom>
        <a:solidFill>
          <a:srgbClr val="FFC000"/>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Black/African American </a:t>
          </a:r>
        </a:p>
        <a:p>
          <a:pPr marL="0" lvl="0" indent="0" algn="ctr" defTabSz="444500">
            <a:lnSpc>
              <a:spcPct val="90000"/>
            </a:lnSpc>
            <a:spcBef>
              <a:spcPct val="0"/>
            </a:spcBef>
            <a:spcAft>
              <a:spcPct val="35000"/>
            </a:spcAft>
            <a:buNone/>
          </a:pPr>
          <a:r>
            <a:rPr lang="en-US" sz="1000" b="1" kern="1200" dirty="0">
              <a:solidFill>
                <a:schemeClr val="tx1"/>
              </a:solidFill>
            </a:rPr>
            <a:t>65/94=69%</a:t>
          </a:r>
        </a:p>
      </dsp:txBody>
      <dsp:txXfrm>
        <a:off x="3466450" y="3943040"/>
        <a:ext cx="1431381" cy="374067"/>
      </dsp:txXfrm>
    </dsp:sp>
    <dsp:sp modelId="{31CD3E13-0780-4DD7-8507-44BEF132488F}">
      <dsp:nvSpPr>
        <dsp:cNvPr id="0" name=""/>
        <dsp:cNvSpPr/>
      </dsp:nvSpPr>
      <dsp:spPr>
        <a:xfrm rot="21420000">
          <a:off x="3417768" y="3484216"/>
          <a:ext cx="1473944" cy="415504"/>
        </a:xfrm>
        <a:prstGeom prst="roundRect">
          <a:avLst/>
        </a:prstGeom>
        <a:solidFill>
          <a:srgbClr val="ED7D31"/>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American Indian/          Alaska Native           8/11=73%</a:t>
          </a:r>
          <a:endParaRPr lang="en-US" sz="1000" b="1" kern="1200" dirty="0">
            <a:solidFill>
              <a:schemeClr val="tx1"/>
            </a:solidFill>
          </a:endParaRPr>
        </a:p>
      </dsp:txBody>
      <dsp:txXfrm>
        <a:off x="3438051" y="3504499"/>
        <a:ext cx="1433378" cy="374938"/>
      </dsp:txXfrm>
    </dsp:sp>
    <dsp:sp modelId="{8AD329B4-F8C3-4453-B393-A5B6C170620B}">
      <dsp:nvSpPr>
        <dsp:cNvPr id="0" name=""/>
        <dsp:cNvSpPr/>
      </dsp:nvSpPr>
      <dsp:spPr>
        <a:xfrm rot="21420000">
          <a:off x="3374750" y="3045105"/>
          <a:ext cx="1471589" cy="419931"/>
        </a:xfrm>
        <a:prstGeom prst="roundRect">
          <a:avLst/>
        </a:prstGeom>
        <a:solidFill>
          <a:srgbClr val="70AD47"/>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Hispanic/Latino </a:t>
          </a:r>
        </a:p>
        <a:p>
          <a:pPr marL="0" lvl="0" indent="0" algn="ctr" defTabSz="444500">
            <a:lnSpc>
              <a:spcPct val="90000"/>
            </a:lnSpc>
            <a:spcBef>
              <a:spcPct val="0"/>
            </a:spcBef>
            <a:spcAft>
              <a:spcPct val="35000"/>
            </a:spcAft>
            <a:buNone/>
          </a:pPr>
          <a:r>
            <a:rPr lang="en-US" sz="1000" b="1" kern="1200" dirty="0">
              <a:solidFill>
                <a:schemeClr val="tx1"/>
              </a:solidFill>
            </a:rPr>
            <a:t>95/127=75%</a:t>
          </a:r>
        </a:p>
      </dsp:txBody>
      <dsp:txXfrm>
        <a:off x="3395249" y="3065604"/>
        <a:ext cx="1430591" cy="378933"/>
      </dsp:txXfrm>
    </dsp:sp>
    <dsp:sp modelId="{89CF5718-C626-4213-B446-DFA04250AF0B}">
      <dsp:nvSpPr>
        <dsp:cNvPr id="0" name=""/>
        <dsp:cNvSpPr/>
      </dsp:nvSpPr>
      <dsp:spPr>
        <a:xfrm rot="21407945">
          <a:off x="492921" y="4104758"/>
          <a:ext cx="1474680" cy="413581"/>
        </a:xfrm>
        <a:prstGeom prst="roundRect">
          <a:avLst/>
        </a:prstGeom>
        <a:solidFill>
          <a:srgbClr val="5B9BD5"/>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2 Or More Races </a:t>
          </a:r>
        </a:p>
        <a:p>
          <a:pPr marL="0" lvl="0" indent="0" algn="ctr" defTabSz="444500">
            <a:lnSpc>
              <a:spcPct val="90000"/>
            </a:lnSpc>
            <a:spcBef>
              <a:spcPct val="0"/>
            </a:spcBef>
            <a:spcAft>
              <a:spcPct val="35000"/>
            </a:spcAft>
            <a:buNone/>
          </a:pPr>
          <a:r>
            <a:rPr lang="en-US" sz="1000" b="1" kern="1200" dirty="0">
              <a:solidFill>
                <a:schemeClr val="tx1"/>
              </a:solidFill>
            </a:rPr>
            <a:t>57/68=84%</a:t>
          </a:r>
        </a:p>
      </dsp:txBody>
      <dsp:txXfrm>
        <a:off x="513110" y="4124947"/>
        <a:ext cx="1434302" cy="373203"/>
      </dsp:txXfrm>
    </dsp:sp>
    <dsp:sp modelId="{CE836981-B6DC-4E87-9BC4-074BCF6DCC72}">
      <dsp:nvSpPr>
        <dsp:cNvPr id="0" name=""/>
        <dsp:cNvSpPr/>
      </dsp:nvSpPr>
      <dsp:spPr>
        <a:xfrm rot="21420000">
          <a:off x="440429" y="3200398"/>
          <a:ext cx="1471060" cy="419976"/>
        </a:xfrm>
        <a:prstGeom prst="roundRect">
          <a:avLst/>
        </a:prstGeom>
        <a:solidFill>
          <a:srgbClr val="A26BFF"/>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White </a:t>
          </a:r>
        </a:p>
        <a:p>
          <a:pPr marL="0" lvl="0" indent="0" algn="ctr" defTabSz="444500">
            <a:lnSpc>
              <a:spcPct val="90000"/>
            </a:lnSpc>
            <a:spcBef>
              <a:spcPct val="0"/>
            </a:spcBef>
            <a:spcAft>
              <a:spcPct val="35000"/>
            </a:spcAft>
            <a:buNone/>
          </a:pPr>
          <a:r>
            <a:rPr lang="en-US" sz="1000" b="1" kern="1200" dirty="0">
              <a:solidFill>
                <a:schemeClr val="tx1"/>
              </a:solidFill>
            </a:rPr>
            <a:t>760/833=91% </a:t>
          </a:r>
        </a:p>
      </dsp:txBody>
      <dsp:txXfrm>
        <a:off x="460931" y="3220900"/>
        <a:ext cx="1430056" cy="378972"/>
      </dsp:txXfrm>
    </dsp:sp>
    <dsp:sp modelId="{4DB8AD68-6299-4CD1-A056-8473393AA3E0}">
      <dsp:nvSpPr>
        <dsp:cNvPr id="0" name=""/>
        <dsp:cNvSpPr/>
      </dsp:nvSpPr>
      <dsp:spPr>
        <a:xfrm rot="21420000">
          <a:off x="391147" y="2752532"/>
          <a:ext cx="1475875" cy="415537"/>
        </a:xfrm>
        <a:prstGeom prst="roundRect">
          <a:avLst/>
        </a:prstGeom>
        <a:solidFill>
          <a:srgbClr val="FF99FF"/>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Native Hawaiian/                  Other Pacific Islander    2/2=100% </a:t>
          </a:r>
        </a:p>
      </dsp:txBody>
      <dsp:txXfrm>
        <a:off x="411432" y="2772817"/>
        <a:ext cx="1435305" cy="374967"/>
      </dsp:txXfrm>
    </dsp:sp>
    <dsp:sp modelId="{1E5F1257-C2D9-468C-A14E-C85C96F0A853}">
      <dsp:nvSpPr>
        <dsp:cNvPr id="0" name=""/>
        <dsp:cNvSpPr/>
      </dsp:nvSpPr>
      <dsp:spPr>
        <a:xfrm rot="21420000">
          <a:off x="456452" y="3648457"/>
          <a:ext cx="1471463" cy="419042"/>
        </a:xfrm>
        <a:prstGeom prst="roundRect">
          <a:avLst/>
        </a:prstGeom>
        <a:solidFill>
          <a:srgbClr val="A5A5A5"/>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b="1" kern="1200" dirty="0"/>
        </a:p>
        <a:p>
          <a:pPr marL="0" lvl="0" indent="0" algn="ctr" defTabSz="488950">
            <a:lnSpc>
              <a:spcPct val="90000"/>
            </a:lnSpc>
            <a:spcBef>
              <a:spcPct val="0"/>
            </a:spcBef>
            <a:spcAft>
              <a:spcPct val="35000"/>
            </a:spcAft>
            <a:buNone/>
          </a:pPr>
          <a:r>
            <a:rPr lang="en-US" sz="1000" b="1" kern="1200" dirty="0">
              <a:solidFill>
                <a:schemeClr val="tx1"/>
              </a:solidFill>
            </a:rPr>
            <a:t>Asian </a:t>
          </a:r>
        </a:p>
        <a:p>
          <a:pPr marL="0" lvl="0" indent="0" algn="ctr" defTabSz="488950">
            <a:lnSpc>
              <a:spcPct val="90000"/>
            </a:lnSpc>
            <a:spcBef>
              <a:spcPct val="0"/>
            </a:spcBef>
            <a:spcAft>
              <a:spcPct val="35000"/>
            </a:spcAft>
            <a:buNone/>
          </a:pPr>
          <a:r>
            <a:rPr lang="en-US" sz="1000" b="1" kern="1200" dirty="0">
              <a:solidFill>
                <a:schemeClr val="tx1"/>
              </a:solidFill>
            </a:rPr>
            <a:t>152/173=88%</a:t>
          </a:r>
        </a:p>
        <a:p>
          <a:pPr marL="0" lvl="0" indent="0" algn="ctr" defTabSz="488950">
            <a:lnSpc>
              <a:spcPct val="90000"/>
            </a:lnSpc>
            <a:spcBef>
              <a:spcPct val="0"/>
            </a:spcBef>
            <a:spcAft>
              <a:spcPct val="35000"/>
            </a:spcAft>
            <a:buNone/>
          </a:pPr>
          <a:r>
            <a:rPr lang="en-US" sz="900" b="1" kern="1200" dirty="0"/>
            <a:t> </a:t>
          </a:r>
        </a:p>
      </dsp:txBody>
      <dsp:txXfrm>
        <a:off x="476908" y="3668913"/>
        <a:ext cx="1430551" cy="37813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0.05195</cdr:x>
      <cdr:y>0.89844</cdr:y>
    </cdr:from>
    <cdr:to>
      <cdr:x>0.4017</cdr:x>
      <cdr:y>0.94043</cdr:y>
    </cdr:to>
    <cdr:sp macro="" textlink="">
      <cdr:nvSpPr>
        <cdr:cNvPr id="2" name="Left Brace 1"/>
        <cdr:cNvSpPr/>
      </cdr:nvSpPr>
      <cdr:spPr>
        <a:xfrm xmlns:a="http://schemas.openxmlformats.org/drawingml/2006/main" rot="16200000">
          <a:off x="2536547" y="3644455"/>
          <a:ext cx="260329" cy="4111800"/>
        </a:xfrm>
        <a:prstGeom xmlns:a="http://schemas.openxmlformats.org/drawingml/2006/main" prst="leftBrace">
          <a:avLst>
            <a:gd name="adj1" fmla="val 8333"/>
            <a:gd name="adj2" fmla="val 37992"/>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0.10584</cdr:x>
      <cdr:y>0.93077</cdr:y>
    </cdr:from>
    <cdr:to>
      <cdr:x>0.25712</cdr:x>
      <cdr:y>0.98106</cdr:y>
    </cdr:to>
    <cdr:sp macro="" textlink="">
      <cdr:nvSpPr>
        <cdr:cNvPr id="3" name="TextBox 1"/>
        <cdr:cNvSpPr txBox="1"/>
      </cdr:nvSpPr>
      <cdr:spPr>
        <a:xfrm xmlns:a="http://schemas.openxmlformats.org/drawingml/2006/main">
          <a:off x="1244325" y="5770662"/>
          <a:ext cx="1778524" cy="3117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North</a:t>
          </a:r>
          <a:r>
            <a:rPr lang="en-US" sz="1050" dirty="0"/>
            <a:t> </a:t>
          </a:r>
          <a:r>
            <a:rPr lang="en-US" sz="1200" dirty="0"/>
            <a:t>Seattle Region</a:t>
          </a:r>
          <a:endParaRPr lang="en-US"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0.05078</cdr:x>
      <cdr:y>0.84757</cdr:y>
    </cdr:from>
    <cdr:to>
      <cdr:x>0.41278</cdr:x>
      <cdr:y>0.89988</cdr:y>
    </cdr:to>
    <cdr:sp macro="" textlink="">
      <cdr:nvSpPr>
        <cdr:cNvPr id="2" name="Left Brace 1"/>
        <cdr:cNvSpPr/>
      </cdr:nvSpPr>
      <cdr:spPr>
        <a:xfrm xmlns:a="http://schemas.openxmlformats.org/drawingml/2006/main" rot="16200000">
          <a:off x="2462791" y="3619829"/>
          <a:ext cx="339805" cy="4111888"/>
        </a:xfrm>
        <a:prstGeom xmlns:a="http://schemas.openxmlformats.org/drawingml/2006/main" prst="leftBrace">
          <a:avLst>
            <a:gd name="adj1" fmla="val 8333"/>
            <a:gd name="adj2" fmla="val 38604"/>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0.09901</cdr:x>
      <cdr:y>0.89516</cdr:y>
    </cdr:from>
    <cdr:to>
      <cdr:x>0.25559</cdr:x>
      <cdr:y>0.94315</cdr:y>
    </cdr:to>
    <cdr:sp macro="" textlink="">
      <cdr:nvSpPr>
        <cdr:cNvPr id="3" name="TextBox 1"/>
        <cdr:cNvSpPr txBox="1"/>
      </cdr:nvSpPr>
      <cdr:spPr>
        <a:xfrm xmlns:a="http://schemas.openxmlformats.org/drawingml/2006/main">
          <a:off x="1124653" y="5815015"/>
          <a:ext cx="1778465" cy="3117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North</a:t>
          </a:r>
          <a:r>
            <a:rPr lang="en-US" sz="1050" dirty="0"/>
            <a:t> </a:t>
          </a:r>
          <a:r>
            <a:rPr lang="en-US" sz="1200" dirty="0"/>
            <a:t>Seattle Region</a:t>
          </a:r>
          <a:endParaRPr lang="en-US" sz="1050" dirty="0"/>
        </a:p>
      </cdr:txBody>
    </cdr:sp>
  </cdr:relSizeAnchor>
  <cdr:relSizeAnchor xmlns:cdr="http://schemas.openxmlformats.org/drawingml/2006/chartDrawing">
    <cdr:from>
      <cdr:x>0.70684</cdr:x>
      <cdr:y>0.11475</cdr:y>
    </cdr:from>
    <cdr:to>
      <cdr:x>0.96248</cdr:x>
      <cdr:y>0.14187</cdr:y>
    </cdr:to>
    <cdr:sp macro="" textlink="">
      <cdr:nvSpPr>
        <cdr:cNvPr id="4" name="TextBox 3"/>
        <cdr:cNvSpPr txBox="1"/>
      </cdr:nvSpPr>
      <cdr:spPr>
        <a:xfrm xmlns:a="http://schemas.openxmlformats.org/drawingml/2006/main">
          <a:off x="8028650" y="745399"/>
          <a:ext cx="2903738" cy="1761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0.70247</cdr:x>
      <cdr:y>0.11107</cdr:y>
    </cdr:from>
    <cdr:to>
      <cdr:x>0.96373</cdr:x>
      <cdr:y>0.14982</cdr:y>
    </cdr:to>
    <cdr:sp macro="" textlink="">
      <cdr:nvSpPr>
        <cdr:cNvPr id="5" name="TextBox 4"/>
        <cdr:cNvSpPr txBox="1"/>
      </cdr:nvSpPr>
      <cdr:spPr>
        <a:xfrm xmlns:a="http://schemas.openxmlformats.org/drawingml/2006/main">
          <a:off x="7979105" y="721544"/>
          <a:ext cx="2967435" cy="25167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Age</a:t>
          </a:r>
          <a:endParaRPr lang="en-US"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0.02173</cdr:x>
      <cdr:y>0.7722</cdr:y>
    </cdr:from>
    <cdr:to>
      <cdr:x>0.28279</cdr:x>
      <cdr:y>1</cdr:y>
    </cdr:to>
    <cdr:sp macro="" textlink="">
      <cdr:nvSpPr>
        <cdr:cNvPr id="2" name="TextBox 1"/>
        <cdr:cNvSpPr txBox="1"/>
      </cdr:nvSpPr>
      <cdr:spPr>
        <a:xfrm xmlns:a="http://schemas.openxmlformats.org/drawingml/2006/main">
          <a:off x="118810" y="3056464"/>
          <a:ext cx="1427584" cy="8025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038475" cy="6044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5" y="5"/>
            <a:ext cx="3038475" cy="604447"/>
          </a:xfrm>
          <a:prstGeom prst="rect">
            <a:avLst/>
          </a:prstGeom>
        </p:spPr>
        <p:txBody>
          <a:bodyPr vert="horz" lIns="91440" tIns="45720" rIns="91440" bIns="45720" rtlCol="0"/>
          <a:lstStyle>
            <a:lvl1pPr algn="r">
              <a:defRPr sz="1200"/>
            </a:lvl1pPr>
          </a:lstStyle>
          <a:p>
            <a:fld id="{40599309-904F-4C23-8625-87D986A4ADE6}" type="datetimeFigureOut">
              <a:rPr lang="en-US"/>
              <a:t>12/6/2016</a:t>
            </a:fld>
            <a:endParaRPr lang="en-US"/>
          </a:p>
        </p:txBody>
      </p:sp>
      <p:sp>
        <p:nvSpPr>
          <p:cNvPr id="4" name="Slide Image Placeholder 3"/>
          <p:cNvSpPr>
            <a:spLocks noGrp="1" noRot="1" noChangeAspect="1"/>
          </p:cNvSpPr>
          <p:nvPr>
            <p:ph type="sldImg" idx="2"/>
          </p:nvPr>
        </p:nvSpPr>
        <p:spPr>
          <a:xfrm>
            <a:off x="-104775" y="1504950"/>
            <a:ext cx="7219950" cy="40624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5793648"/>
            <a:ext cx="5607050" cy="474100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11435157"/>
            <a:ext cx="3038475" cy="6044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5" y="11435157"/>
            <a:ext cx="3038475" cy="604447"/>
          </a:xfrm>
          <a:prstGeom prst="rect">
            <a:avLst/>
          </a:prstGeom>
        </p:spPr>
        <p:txBody>
          <a:bodyPr vert="horz" lIns="91440" tIns="45720" rIns="91440" bIns="45720" rtlCol="0" anchor="b"/>
          <a:lstStyle>
            <a:lvl1pPr algn="r">
              <a:defRPr sz="1200"/>
            </a:lvl1pPr>
          </a:lstStyle>
          <a:p>
            <a:fld id="{B2A9C873-9662-457C-B21E-1431109661E9}" type="slidenum">
              <a:rPr lang="en-US"/>
              <a:t>‹#›</a:t>
            </a:fld>
            <a:endParaRPr lang="en-US"/>
          </a:p>
        </p:txBody>
      </p:sp>
    </p:spTree>
    <p:extLst>
      <p:ext uri="{BB962C8B-B14F-4D97-AF65-F5344CB8AC3E}">
        <p14:creationId xmlns:p14="http://schemas.microsoft.com/office/powerpoint/2010/main" val="302260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9C873-9662-457C-B21E-1431109661E9}" type="slidenum">
              <a:rPr lang="en-US"/>
              <a:t>6</a:t>
            </a:fld>
            <a:endParaRPr lang="en-US"/>
          </a:p>
        </p:txBody>
      </p:sp>
    </p:spTree>
    <p:extLst>
      <p:ext uri="{BB962C8B-B14F-4D97-AF65-F5344CB8AC3E}">
        <p14:creationId xmlns:p14="http://schemas.microsoft.com/office/powerpoint/2010/main" val="217125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9C873-9662-457C-B21E-1431109661E9}" type="slidenum">
              <a:rPr lang="en-US"/>
              <a:t>20</a:t>
            </a:fld>
            <a:endParaRPr lang="en-US"/>
          </a:p>
        </p:txBody>
      </p:sp>
    </p:spTree>
    <p:extLst>
      <p:ext uri="{BB962C8B-B14F-4D97-AF65-F5344CB8AC3E}">
        <p14:creationId xmlns:p14="http://schemas.microsoft.com/office/powerpoint/2010/main" val="245061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F658E4-1F8D-4F5F-9735-D5637E08ED29}"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117675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658E4-1F8D-4F5F-9735-D5637E08ED29}"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95445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658E4-1F8D-4F5F-9735-D5637E08ED29}"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42719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658E4-1F8D-4F5F-9735-D5637E08ED29}"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313935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658E4-1F8D-4F5F-9735-D5637E08ED29}"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160343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F658E4-1F8D-4F5F-9735-D5637E08ED29}"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141043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F658E4-1F8D-4F5F-9735-D5637E08ED29}"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62598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F658E4-1F8D-4F5F-9735-D5637E08ED29}"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150699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658E4-1F8D-4F5F-9735-D5637E08ED29}"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6569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658E4-1F8D-4F5F-9735-D5637E08ED29}"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39962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658E4-1F8D-4F5F-9735-D5637E08ED29}"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65CD-E176-4BD9-8DED-E45025859FFA}" type="slidenum">
              <a:rPr lang="en-US" smtClean="0"/>
              <a:t>‹#›</a:t>
            </a:fld>
            <a:endParaRPr lang="en-US"/>
          </a:p>
        </p:txBody>
      </p:sp>
    </p:spTree>
    <p:extLst>
      <p:ext uri="{BB962C8B-B14F-4D97-AF65-F5344CB8AC3E}">
        <p14:creationId xmlns:p14="http://schemas.microsoft.com/office/powerpoint/2010/main" val="205590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658E4-1F8D-4F5F-9735-D5637E08ED29}" type="datetimeFigureOut">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C65CD-E176-4BD9-8DED-E45025859FFA}" type="slidenum">
              <a:rPr lang="en-US" smtClean="0"/>
              <a:t>‹#›</a:t>
            </a:fld>
            <a:endParaRPr lang="en-US"/>
          </a:p>
        </p:txBody>
      </p:sp>
    </p:spTree>
    <p:extLst>
      <p:ext uri="{BB962C8B-B14F-4D97-AF65-F5344CB8AC3E}">
        <p14:creationId xmlns:p14="http://schemas.microsoft.com/office/powerpoint/2010/main" val="366221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1734759"/>
            <a:ext cx="9144000" cy="2387600"/>
          </a:xfrm>
          <a:ln w="28575">
            <a:solidFill>
              <a:schemeClr val="accent1">
                <a:lumMod val="75000"/>
              </a:schemeClr>
            </a:solidFill>
          </a:ln>
        </p:spPr>
        <p:txBody>
          <a:bodyPr>
            <a:normAutofit/>
          </a:bodyPr>
          <a:lstStyle/>
          <a:p>
            <a:r>
              <a:rPr lang="en-US" sz="5300" b="1" dirty="0"/>
              <a:t>North Seattle </a:t>
            </a:r>
            <a:br>
              <a:rPr lang="en-US" sz="5300" b="1" dirty="0"/>
            </a:br>
            <a:r>
              <a:rPr lang="en-US" sz="5300" b="1" dirty="0"/>
              <a:t>Human Services Summit</a:t>
            </a:r>
            <a:br>
              <a:rPr lang="en-US" sz="5300" b="1" dirty="0"/>
            </a:br>
            <a:endParaRPr lang="en-US" sz="2800" b="1" dirty="0">
              <a:latin typeface="+mn-lt"/>
            </a:endParaRPr>
          </a:p>
        </p:txBody>
      </p:sp>
      <p:sp>
        <p:nvSpPr>
          <p:cNvPr id="5" name="Subtitle 2"/>
          <p:cNvSpPr>
            <a:spLocks noGrp="1"/>
          </p:cNvSpPr>
          <p:nvPr>
            <p:ph type="subTitle" idx="1"/>
          </p:nvPr>
        </p:nvSpPr>
        <p:spPr>
          <a:xfrm>
            <a:off x="1524000" y="4440937"/>
            <a:ext cx="9144000" cy="651180"/>
          </a:xfrm>
        </p:spPr>
        <p:txBody>
          <a:bodyPr>
            <a:noAutofit/>
          </a:bodyPr>
          <a:lstStyle>
            <a:lvl1pPr marL="0" indent="0" algn="ctr">
              <a:buNone/>
              <a:defRPr sz="1200" b="1">
                <a:solidFill>
                  <a:schemeClr val="tx1"/>
                </a:solidFill>
                <a:latin typeface="Tw Cen MT"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400" b="1" dirty="0">
                <a:latin typeface="+mn-lt"/>
              </a:rPr>
              <a:t>Tuesday, December </a:t>
            </a:r>
            <a:r>
              <a:rPr lang="en-US" sz="1400" dirty="0">
                <a:latin typeface="+mn-lt"/>
              </a:rPr>
              <a:t>6</a:t>
            </a:r>
            <a:r>
              <a:rPr lang="en-US" sz="1400" b="1" dirty="0">
                <a:latin typeface="+mn-lt"/>
              </a:rPr>
              <a:t>, 2016</a:t>
            </a:r>
            <a:r>
              <a:rPr lang="en-US" sz="1400" dirty="0">
                <a:solidFill>
                  <a:srgbClr val="D7E462"/>
                </a:solidFill>
                <a:latin typeface="+mn-lt"/>
              </a:rPr>
              <a:t> </a:t>
            </a:r>
            <a:r>
              <a:rPr lang="en-US" sz="1400" dirty="0">
                <a:solidFill>
                  <a:srgbClr val="0070C0"/>
                </a:solidFill>
                <a:latin typeface="+mn-lt"/>
              </a:rPr>
              <a:t>|</a:t>
            </a:r>
            <a:r>
              <a:rPr lang="en-US" sz="1400" dirty="0">
                <a:solidFill>
                  <a:srgbClr val="D7E462"/>
                </a:solidFill>
                <a:latin typeface="+mn-lt"/>
              </a:rPr>
              <a:t> </a:t>
            </a:r>
            <a:r>
              <a:rPr lang="en-US" sz="1400" b="1" dirty="0">
                <a:latin typeface="+mn-lt"/>
              </a:rPr>
              <a:t>City of Seattle </a:t>
            </a:r>
            <a:endParaRPr lang="en-US" sz="1400" dirty="0">
              <a:solidFill>
                <a:srgbClr val="0070C0"/>
              </a:solidFill>
              <a:latin typeface="+mn-lt"/>
            </a:endParaRPr>
          </a:p>
          <a:p>
            <a:r>
              <a:rPr lang="en-US" sz="1400" b="1" dirty="0">
                <a:solidFill>
                  <a:srgbClr val="D7E462"/>
                </a:solidFill>
                <a:latin typeface="+mn-lt"/>
              </a:rPr>
              <a:t>  </a:t>
            </a:r>
            <a:r>
              <a:rPr lang="en-US" sz="1400" b="1" dirty="0">
                <a:latin typeface="+mn-lt"/>
              </a:rPr>
              <a:t>Mayor Murray</a:t>
            </a:r>
            <a:r>
              <a:rPr lang="en-US" sz="1400" dirty="0">
                <a:solidFill>
                  <a:srgbClr val="0070C0"/>
                </a:solidFill>
              </a:rPr>
              <a:t> |</a:t>
            </a:r>
            <a:r>
              <a:rPr lang="en-US" sz="1400" dirty="0">
                <a:solidFill>
                  <a:srgbClr val="D7E462"/>
                </a:solidFill>
              </a:rPr>
              <a:t>  </a:t>
            </a:r>
            <a:r>
              <a:rPr lang="en-US" sz="1400" dirty="0"/>
              <a:t>Councilmember Juarez</a:t>
            </a:r>
            <a:endParaRPr lang="en-US" sz="1400" b="1" dirty="0">
              <a:latin typeface="+mn-lt"/>
            </a:endParaRPr>
          </a:p>
        </p:txBody>
      </p:sp>
    </p:spTree>
    <p:extLst>
      <p:ext uri="{BB962C8B-B14F-4D97-AF65-F5344CB8AC3E}">
        <p14:creationId xmlns:p14="http://schemas.microsoft.com/office/powerpoint/2010/main" val="312268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8" name="TextBox 7"/>
          <p:cNvSpPr txBox="1"/>
          <p:nvPr/>
        </p:nvSpPr>
        <p:spPr>
          <a:xfrm>
            <a:off x="0" y="6627168"/>
            <a:ext cx="5335954" cy="230832"/>
          </a:xfrm>
          <a:prstGeom prst="rect">
            <a:avLst/>
          </a:prstGeom>
          <a:noFill/>
        </p:spPr>
        <p:txBody>
          <a:bodyPr wrap="square" rtlCol="0">
            <a:spAutoFit/>
          </a:bodyPr>
          <a:lstStyle/>
          <a:p>
            <a:r>
              <a:rPr lang="en-US" sz="900" b="1" dirty="0"/>
              <a:t>Data Source: </a:t>
            </a:r>
            <a:r>
              <a:rPr lang="en-US" sz="900" dirty="0"/>
              <a:t>King County Medical Examiner Records; Analyzed by UW Alcohol &amp; Drug Abuse Institute</a:t>
            </a:r>
          </a:p>
        </p:txBody>
      </p:sp>
      <p:sp>
        <p:nvSpPr>
          <p:cNvPr id="12" name="Rectangle 11"/>
          <p:cNvSpPr/>
          <p:nvPr/>
        </p:nvSpPr>
        <p:spPr>
          <a:xfrm>
            <a:off x="8636001" y="3904518"/>
            <a:ext cx="3317630" cy="166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4996458" y="228486"/>
            <a:ext cx="6742869" cy="6046237"/>
          </a:xfrm>
          <a:prstGeom prst="rect">
            <a:avLst/>
          </a:prstGeom>
          <a:ln>
            <a:solidFill>
              <a:schemeClr val="tx1"/>
            </a:solidFill>
          </a:ln>
        </p:spPr>
      </p:pic>
      <p:sp>
        <p:nvSpPr>
          <p:cNvPr id="21" name="TextBox 20"/>
          <p:cNvSpPr txBox="1"/>
          <p:nvPr/>
        </p:nvSpPr>
        <p:spPr>
          <a:xfrm>
            <a:off x="8063832" y="1573976"/>
            <a:ext cx="384374" cy="307777"/>
          </a:xfrm>
          <a:prstGeom prst="rect">
            <a:avLst/>
          </a:prstGeom>
          <a:noFill/>
        </p:spPr>
        <p:txBody>
          <a:bodyPr wrap="square" rtlCol="0">
            <a:spAutoFit/>
          </a:bodyPr>
          <a:lstStyle/>
          <a:p>
            <a:r>
              <a:rPr lang="en-US" sz="1400" b="1" dirty="0"/>
              <a:t>11</a:t>
            </a:r>
          </a:p>
        </p:txBody>
      </p:sp>
      <p:sp>
        <p:nvSpPr>
          <p:cNvPr id="22" name="TextBox 21"/>
          <p:cNvSpPr txBox="1"/>
          <p:nvPr/>
        </p:nvSpPr>
        <p:spPr>
          <a:xfrm>
            <a:off x="9315450" y="5891520"/>
            <a:ext cx="277585" cy="307777"/>
          </a:xfrm>
          <a:prstGeom prst="rect">
            <a:avLst/>
          </a:prstGeom>
          <a:noFill/>
        </p:spPr>
        <p:txBody>
          <a:bodyPr wrap="square" rtlCol="0">
            <a:spAutoFit/>
          </a:bodyPr>
          <a:lstStyle/>
          <a:p>
            <a:r>
              <a:rPr lang="en-US" sz="1400" b="1" dirty="0"/>
              <a:t>4</a:t>
            </a:r>
          </a:p>
        </p:txBody>
      </p:sp>
      <p:sp>
        <p:nvSpPr>
          <p:cNvPr id="15" name="TextBox 14"/>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9</a:t>
            </a:r>
            <a:endParaRPr lang="EN-US" dirty="0"/>
          </a:p>
        </p:txBody>
      </p:sp>
      <p:sp>
        <p:nvSpPr>
          <p:cNvPr id="16" name="TextBox 15"/>
          <p:cNvSpPr txBox="1"/>
          <p:nvPr/>
        </p:nvSpPr>
        <p:spPr>
          <a:xfrm>
            <a:off x="10561864" y="5060976"/>
            <a:ext cx="277585" cy="307777"/>
          </a:xfrm>
          <a:prstGeom prst="rect">
            <a:avLst/>
          </a:prstGeom>
          <a:noFill/>
        </p:spPr>
        <p:txBody>
          <a:bodyPr wrap="square" rtlCol="0">
            <a:spAutoFit/>
          </a:bodyPr>
          <a:lstStyle/>
          <a:p>
            <a:r>
              <a:rPr lang="en-US" sz="1400" b="1" dirty="0"/>
              <a:t>1</a:t>
            </a:r>
          </a:p>
        </p:txBody>
      </p:sp>
      <p:pic>
        <p:nvPicPr>
          <p:cNvPr id="4" name="Picture 3"/>
          <p:cNvPicPr>
            <a:picLocks noChangeAspect="1"/>
          </p:cNvPicPr>
          <p:nvPr/>
        </p:nvPicPr>
        <p:blipFill>
          <a:blip r:embed="rId3"/>
          <a:stretch>
            <a:fillRect/>
          </a:stretch>
        </p:blipFill>
        <p:spPr>
          <a:xfrm>
            <a:off x="838200" y="1923385"/>
            <a:ext cx="3397856" cy="3151750"/>
          </a:xfrm>
          <a:prstGeom prst="rect">
            <a:avLst/>
          </a:prstGeom>
        </p:spPr>
      </p:pic>
      <p:sp>
        <p:nvSpPr>
          <p:cNvPr id="6" name="TextBox 5"/>
          <p:cNvSpPr txBox="1"/>
          <p:nvPr/>
        </p:nvSpPr>
        <p:spPr>
          <a:xfrm>
            <a:off x="807429" y="5092198"/>
            <a:ext cx="3917991" cy="230832"/>
          </a:xfrm>
          <a:prstGeom prst="rect">
            <a:avLst/>
          </a:prstGeom>
          <a:noFill/>
        </p:spPr>
        <p:txBody>
          <a:bodyPr wrap="square" rtlCol="0">
            <a:spAutoFit/>
          </a:bodyPr>
          <a:lstStyle/>
          <a:p>
            <a:r>
              <a:rPr lang="en-US" sz="900" dirty="0"/>
              <a:t>* Approximate count for North Seattle</a:t>
            </a:r>
          </a:p>
        </p:txBody>
      </p:sp>
      <p:sp>
        <p:nvSpPr>
          <p:cNvPr id="14" name="Title 1"/>
          <p:cNvSpPr txBox="1">
            <a:spLocks/>
          </p:cNvSpPr>
          <p:nvPr/>
        </p:nvSpPr>
        <p:spPr>
          <a:xfrm>
            <a:off x="1" y="-1"/>
            <a:ext cx="4996457" cy="18032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uFill>
                  <a:solidFill>
                    <a:srgbClr val="0070C0"/>
                  </a:solidFill>
                </a:uFill>
                <a:latin typeface="+mn-lt"/>
              </a:rPr>
              <a:t>Between 2013 and 2015, the </a:t>
            </a:r>
            <a:endParaRPr lang="en-US" sz="2400" dirty="0">
              <a:uFill>
                <a:solidFill>
                  <a:srgbClr val="0070C0"/>
                </a:solidFill>
              </a:uFill>
              <a:latin typeface="+mn-lt"/>
            </a:endParaRPr>
          </a:p>
          <a:p>
            <a:pPr algn="ctr"/>
            <a:r>
              <a:rPr lang="EN-US" sz="2400" dirty="0">
                <a:uFill>
                  <a:solidFill>
                    <a:srgbClr val="0070C0"/>
                  </a:solidFill>
                </a:uFill>
                <a:latin typeface="+mn-lt"/>
              </a:rPr>
              <a:t>North Seattle Region accounted for </a:t>
            </a:r>
          </a:p>
          <a:p>
            <a:pPr algn="ctr"/>
            <a:r>
              <a:rPr lang="EN-US" sz="2400" dirty="0">
                <a:uFill>
                  <a:solidFill>
                    <a:srgbClr val="0070C0"/>
                  </a:solidFill>
                </a:uFill>
                <a:latin typeface="+mn-lt"/>
              </a:rPr>
              <a:t>nearly 13% of all deaths involving</a:t>
            </a:r>
          </a:p>
          <a:p>
            <a:pPr algn="ctr"/>
            <a:r>
              <a:rPr lang="EN-US" sz="2400" dirty="0">
                <a:uFill>
                  <a:solidFill>
                    <a:srgbClr val="0070C0"/>
                  </a:solidFill>
                </a:uFill>
                <a:latin typeface="+mn-lt"/>
              </a:rPr>
              <a:t> major drugs (</a:t>
            </a:r>
            <a:r>
              <a:rPr lang="EN-US" sz="2400" dirty="0">
                <a:latin typeface="+mn-lt"/>
              </a:rPr>
              <a:t>opiates, cocaine, or methamphetamines) in King County. </a:t>
            </a:r>
          </a:p>
          <a:p>
            <a:endParaRPr lang="en-US" sz="2800" dirty="0">
              <a:uFill>
                <a:solidFill>
                  <a:srgbClr val="0070C0"/>
                </a:solidFill>
              </a:uFill>
              <a:latin typeface="+mn-lt"/>
            </a:endParaRPr>
          </a:p>
        </p:txBody>
      </p:sp>
    </p:spTree>
    <p:extLst>
      <p:ext uri="{BB962C8B-B14F-4D97-AF65-F5344CB8AC3E}">
        <p14:creationId xmlns:p14="http://schemas.microsoft.com/office/powerpoint/2010/main" val="310041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350169"/>
            <a:ext cx="5271796" cy="507831"/>
          </a:xfrm>
          <a:prstGeom prst="rect">
            <a:avLst/>
          </a:prstGeom>
          <a:noFill/>
        </p:spPr>
        <p:txBody>
          <a:bodyPr wrap="square" rtlCol="0">
            <a:spAutoFit/>
          </a:bodyPr>
          <a:lstStyle/>
          <a:p>
            <a:r>
              <a:rPr lang="en-US" sz="900" b="1" dirty="0"/>
              <a:t>Data Shown by: </a:t>
            </a:r>
            <a:r>
              <a:rPr lang="en-US" sz="900" dirty="0"/>
              <a:t>Health Reporting Area (geographic definition used by Public Health)</a:t>
            </a:r>
            <a:endParaRPr lang="en-US" sz="900" b="1" dirty="0"/>
          </a:p>
          <a:p>
            <a:r>
              <a:rPr lang="en-US" sz="900" b="1" dirty="0"/>
              <a:t>Data Source: </a:t>
            </a:r>
            <a:r>
              <a:rPr lang="en-US" sz="900" dirty="0"/>
              <a:t>Health: Washington State Behavioral Risk Factor Surveillance System, 2005-2014</a:t>
            </a:r>
          </a:p>
          <a:p>
            <a:r>
              <a:rPr lang="en-US" sz="900" dirty="0"/>
              <a:t>Social/Emotional Support: Washington State Behavioral Risk Factor Surveillance System, 2005-2012</a:t>
            </a:r>
          </a:p>
        </p:txBody>
      </p:sp>
      <p:sp>
        <p:nvSpPr>
          <p:cNvPr id="23" name="Rectangle 22"/>
          <p:cNvSpPr/>
          <p:nvPr/>
        </p:nvSpPr>
        <p:spPr>
          <a:xfrm>
            <a:off x="11384246" y="1494890"/>
            <a:ext cx="525802" cy="31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10</a:t>
            </a:r>
            <a:endParaRPr lang="EN-US" dirty="0"/>
          </a:p>
        </p:txBody>
      </p:sp>
      <p:sp>
        <p:nvSpPr>
          <p:cNvPr id="26" name="Title 1"/>
          <p:cNvSpPr txBox="1">
            <a:spLocks/>
          </p:cNvSpPr>
          <p:nvPr/>
        </p:nvSpPr>
        <p:spPr>
          <a:xfrm>
            <a:off x="6511925" y="288925"/>
            <a:ext cx="4510088" cy="13252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uFill>
                  <a:solidFill>
                    <a:srgbClr val="0070C0"/>
                  </a:solidFill>
                </a:uFill>
                <a:latin typeface="+mn-lt"/>
              </a:rPr>
              <a:t>Compared to whites in the North Seattle Region, older adults of color report lower overall outcomes related to health and social/emotional support: </a:t>
            </a:r>
            <a:endParaRPr lang="en-US" sz="2400" dirty="0">
              <a:uFill>
                <a:solidFill>
                  <a:srgbClr val="0070C0"/>
                </a:solidFill>
              </a:uFill>
              <a:latin typeface="+mn-lt"/>
            </a:endParaRPr>
          </a:p>
        </p:txBody>
      </p:sp>
      <p:sp>
        <p:nvSpPr>
          <p:cNvPr id="16" name="Title 1"/>
          <p:cNvSpPr txBox="1">
            <a:spLocks/>
          </p:cNvSpPr>
          <p:nvPr/>
        </p:nvSpPr>
        <p:spPr>
          <a:xfrm>
            <a:off x="277982" y="175842"/>
            <a:ext cx="4907260" cy="14787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uFill>
                  <a:solidFill>
                    <a:srgbClr val="0070C0"/>
                  </a:solidFill>
                </a:uFill>
                <a:latin typeface="+mn-lt"/>
              </a:rPr>
              <a:t>Within the North Seattle Region, older adults living in the Northwest HRA are less likely to </a:t>
            </a:r>
            <a:r>
              <a:rPr lang="EN-US" sz="1800" dirty="0">
                <a:uFill>
                  <a:solidFill>
                    <a:srgbClr val="0070C0"/>
                  </a:solidFill>
                </a:uFill>
                <a:latin typeface="+mn-lt"/>
              </a:rPr>
              <a:t>report</a:t>
            </a:r>
            <a:r>
              <a:rPr lang="EN-US" sz="2000" dirty="0">
                <a:uFill>
                  <a:solidFill>
                    <a:srgbClr val="0070C0"/>
                  </a:solidFill>
                </a:uFill>
                <a:latin typeface="+mn-lt"/>
              </a:rPr>
              <a:t> being in </a:t>
            </a:r>
            <a:r>
              <a:rPr lang="EN-US" sz="2000" dirty="0">
                <a:latin typeface="+mn-lt"/>
              </a:rPr>
              <a:t>excellent, very good, or good health. They are also </a:t>
            </a:r>
            <a:r>
              <a:rPr lang="EN-US" sz="2000" dirty="0">
                <a:uFill>
                  <a:solidFill>
                    <a:srgbClr val="0070C0"/>
                  </a:solidFill>
                </a:uFill>
                <a:latin typeface="+mn-lt"/>
              </a:rPr>
              <a:t>less likely to receive the social/emotional support they need. </a:t>
            </a:r>
            <a:endParaRPr lang="en-US" sz="2000" dirty="0">
              <a:uFill>
                <a:solidFill>
                  <a:srgbClr val="0070C0"/>
                </a:solidFill>
              </a:u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264491513"/>
              </p:ext>
            </p:extLst>
          </p:nvPr>
        </p:nvGraphicFramePr>
        <p:xfrm>
          <a:off x="300597" y="1814251"/>
          <a:ext cx="4884646" cy="4259977"/>
        </p:xfrm>
        <a:graphic>
          <a:graphicData uri="http://schemas.openxmlformats.org/drawingml/2006/table">
            <a:tbl>
              <a:tblPr/>
              <a:tblGrid>
                <a:gridCol w="1267146">
                  <a:extLst>
                    <a:ext uri="{9D8B030D-6E8A-4147-A177-3AD203B41FA5}">
                      <a16:colId xmlns:a16="http://schemas.microsoft.com/office/drawing/2014/main" val="1423174674"/>
                    </a:ext>
                  </a:extLst>
                </a:gridCol>
                <a:gridCol w="1808750">
                  <a:extLst>
                    <a:ext uri="{9D8B030D-6E8A-4147-A177-3AD203B41FA5}">
                      <a16:colId xmlns:a16="http://schemas.microsoft.com/office/drawing/2014/main" val="2605815112"/>
                    </a:ext>
                  </a:extLst>
                </a:gridCol>
                <a:gridCol w="1808750">
                  <a:extLst>
                    <a:ext uri="{9D8B030D-6E8A-4147-A177-3AD203B41FA5}">
                      <a16:colId xmlns:a16="http://schemas.microsoft.com/office/drawing/2014/main" val="2173302302"/>
                    </a:ext>
                  </a:extLst>
                </a:gridCol>
              </a:tblGrid>
              <a:tr h="1521075">
                <a:tc>
                  <a:txBody>
                    <a:bodyPr/>
                    <a:lstStyle/>
                    <a:p>
                      <a:pPr algn="ctr" fontAlgn="ctr"/>
                      <a:r>
                        <a:rPr lang="en-US" sz="1600" b="1" i="0" u="none" strike="noStrike" dirty="0">
                          <a:solidFill>
                            <a:srgbClr val="000000"/>
                          </a:solidFill>
                          <a:effectLst/>
                          <a:latin typeface="Calibri" panose="020F0502020204030204" pitchFamily="34" charset="0"/>
                        </a:rPr>
                        <a:t>North Seattle Region </a:t>
                      </a:r>
                    </a:p>
                    <a:p>
                      <a:pPr algn="ctr" fontAlgn="ctr"/>
                      <a:r>
                        <a:rPr lang="en-US" sz="1600" b="1" i="0" u="none" strike="noStrike" dirty="0">
                          <a:solidFill>
                            <a:srgbClr val="000000"/>
                          </a:solidFill>
                          <a:effectLst/>
                          <a:latin typeface="Calibri" panose="020F0502020204030204" pitchFamily="34" charset="0"/>
                        </a:rPr>
                        <a:t>by HRA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Calibri" panose="020F0502020204030204" pitchFamily="34" charset="0"/>
                        </a:rPr>
                        <a:t>Older Adults (≥60) Reporting Excellent,</a:t>
                      </a:r>
                    </a:p>
                    <a:p>
                      <a:pPr algn="ctr" fontAlgn="ctr"/>
                      <a:r>
                        <a:rPr lang="en-US" sz="1600" b="1" i="0" u="none" strike="noStrike" dirty="0">
                          <a:solidFill>
                            <a:srgbClr val="000000"/>
                          </a:solidFill>
                          <a:effectLst/>
                          <a:latin typeface="Calibri" panose="020F0502020204030204" pitchFamily="34" charset="0"/>
                        </a:rPr>
                        <a:t> Very Good, or </a:t>
                      </a:r>
                    </a:p>
                    <a:p>
                      <a:pPr algn="ctr" fontAlgn="ctr"/>
                      <a:r>
                        <a:rPr lang="en-US" sz="1600" b="1" i="0" u="none" strike="noStrike" dirty="0">
                          <a:solidFill>
                            <a:srgbClr val="000000"/>
                          </a:solidFill>
                          <a:effectLst/>
                          <a:latin typeface="Calibri" panose="020F0502020204030204" pitchFamily="34" charset="0"/>
                        </a:rPr>
                        <a:t>Good Health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Calibri" panose="020F0502020204030204" pitchFamily="34" charset="0"/>
                        </a:rPr>
                        <a:t>Older Adults (≥60) Receiving Social/Emotional </a:t>
                      </a:r>
                    </a:p>
                    <a:p>
                      <a:pPr algn="ctr" fontAlgn="ctr"/>
                      <a:r>
                        <a:rPr lang="en-US" sz="1600" b="1" i="0" u="none" strike="noStrike" dirty="0">
                          <a:solidFill>
                            <a:srgbClr val="000000"/>
                          </a:solidFill>
                          <a:effectLst/>
                          <a:latin typeface="Calibri" panose="020F0502020204030204" pitchFamily="34" charset="0"/>
                        </a:rPr>
                        <a:t>Support they Need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68709669"/>
                  </a:ext>
                </a:extLst>
              </a:tr>
              <a:tr h="471412">
                <a:tc>
                  <a:txBody>
                    <a:bodyPr/>
                    <a:lstStyle/>
                    <a:p>
                      <a:pPr algn="ctr" fontAlgn="ctr"/>
                      <a:r>
                        <a:rPr lang="en-US" sz="1600" b="1" i="0" u="none" strike="noStrike" dirty="0">
                          <a:solidFill>
                            <a:srgbClr val="000000"/>
                          </a:solidFill>
                          <a:effectLst/>
                          <a:latin typeface="Calibri" panose="020F0502020204030204" pitchFamily="34" charset="0"/>
                        </a:rPr>
                        <a:t>Northwest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9B3"/>
                    </a:solidFill>
                  </a:tcPr>
                </a:tc>
                <a:tc>
                  <a:txBody>
                    <a:bodyPr/>
                    <a:lstStyle/>
                    <a:p>
                      <a:pPr algn="ctr" fontAlgn="ctr"/>
                      <a:r>
                        <a:rPr lang="en-US" sz="16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73%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9214732"/>
                  </a:ext>
                </a:extLst>
              </a:tr>
              <a:tr h="471412">
                <a:tc>
                  <a:txBody>
                    <a:bodyPr/>
                    <a:lstStyle/>
                    <a:p>
                      <a:pPr algn="ctr" fontAlgn="ctr"/>
                      <a:r>
                        <a:rPr lang="en-US" sz="1600" b="1" i="0" u="none" strike="noStrike">
                          <a:solidFill>
                            <a:srgbClr val="000000"/>
                          </a:solidFill>
                          <a:effectLst/>
                          <a:latin typeface="Calibri" panose="020F0502020204030204" pitchFamily="34" charset="0"/>
                        </a:rPr>
                        <a:t>North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CB4"/>
                    </a:solidFill>
                  </a:tcPr>
                </a:tc>
                <a:tc>
                  <a:txBody>
                    <a:bodyPr/>
                    <a:lstStyle/>
                    <a:p>
                      <a:pPr algn="ctr" fontAlgn="ctr"/>
                      <a:r>
                        <a:rPr lang="en-US" sz="16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82%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9724231"/>
                  </a:ext>
                </a:extLst>
              </a:tr>
              <a:tr h="471412">
                <a:tc>
                  <a:txBody>
                    <a:bodyPr/>
                    <a:lstStyle/>
                    <a:p>
                      <a:pPr algn="ctr" fontAlgn="ctr"/>
                      <a:r>
                        <a:rPr lang="en-US" sz="1600" b="1" i="0" u="none" strike="noStrike">
                          <a:solidFill>
                            <a:srgbClr val="000000"/>
                          </a:solidFill>
                          <a:effectLst/>
                          <a:latin typeface="Calibri" panose="020F0502020204030204" pitchFamily="34" charset="0"/>
                        </a:rPr>
                        <a:t>Ballard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CB6"/>
                    </a:solidFill>
                  </a:tcPr>
                </a:tc>
                <a:tc>
                  <a:txBody>
                    <a:bodyPr/>
                    <a:lstStyle/>
                    <a:p>
                      <a:pPr algn="ctr" fontAlgn="ctr"/>
                      <a:r>
                        <a:rPr lang="en-US" sz="1600" b="0" i="0" u="none" strike="noStrike">
                          <a:solidFill>
                            <a:srgbClr val="000000"/>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87%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8096053"/>
                  </a:ext>
                </a:extLst>
              </a:tr>
              <a:tr h="471412">
                <a:tc>
                  <a:txBody>
                    <a:bodyPr/>
                    <a:lstStyle/>
                    <a:p>
                      <a:pPr algn="ctr" fontAlgn="ctr"/>
                      <a:r>
                        <a:rPr lang="en-US" sz="1600" b="1" i="0" u="none" strike="noStrike">
                          <a:solidFill>
                            <a:srgbClr val="000000"/>
                          </a:solidFill>
                          <a:effectLst/>
                          <a:latin typeface="Calibri" panose="020F0502020204030204" pitchFamily="34" charset="0"/>
                        </a:rPr>
                        <a:t>Northeast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CFFC"/>
                    </a:solidFill>
                  </a:tcPr>
                </a:tc>
                <a:tc>
                  <a:txBody>
                    <a:bodyPr/>
                    <a:lstStyle/>
                    <a:p>
                      <a:pPr algn="ctr" fontAlgn="ctr"/>
                      <a:r>
                        <a:rPr lang="en-US" sz="1600" b="0" i="0" u="none" strike="noStrike" dirty="0">
                          <a:solidFill>
                            <a:srgbClr val="000000"/>
                          </a:solidFill>
                          <a:effectLst/>
                          <a:latin typeface="Calibri" panose="020F050202020403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090432"/>
                  </a:ext>
                </a:extLst>
              </a:tr>
              <a:tr h="853254">
                <a:tc>
                  <a:txBody>
                    <a:bodyPr/>
                    <a:lstStyle/>
                    <a:p>
                      <a:pPr algn="ctr" fontAlgn="ctr"/>
                      <a:r>
                        <a:rPr lang="en-US" sz="1600" b="1" i="0" u="none" strike="noStrike">
                          <a:solidFill>
                            <a:srgbClr val="000000"/>
                          </a:solidFill>
                          <a:effectLst/>
                          <a:latin typeface="Calibri" panose="020F0502020204030204" pitchFamily="34" charset="0"/>
                        </a:rPr>
                        <a:t>Fremont/</a:t>
                      </a:r>
                      <a:br>
                        <a:rPr lang="en-US" sz="1600" b="1" i="0" u="none" strike="noStrike">
                          <a:solidFill>
                            <a:srgbClr val="000000"/>
                          </a:solidFill>
                          <a:effectLst/>
                          <a:latin typeface="Calibri" panose="020F0502020204030204" pitchFamily="34" charset="0"/>
                        </a:rPr>
                      </a:br>
                      <a:r>
                        <a:rPr lang="en-US" sz="1600" b="1" i="0" u="none" strike="noStrike">
                          <a:solidFill>
                            <a:srgbClr val="000000"/>
                          </a:solidFill>
                          <a:effectLst/>
                          <a:latin typeface="Calibri" panose="020F0502020204030204" pitchFamily="34" charset="0"/>
                        </a:rPr>
                        <a:t>Greenlake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CD2"/>
                    </a:solidFill>
                  </a:tcPr>
                </a:tc>
                <a:tc>
                  <a:txBody>
                    <a:bodyPr/>
                    <a:lstStyle/>
                    <a:p>
                      <a:pPr algn="ctr" fontAlgn="ctr"/>
                      <a:r>
                        <a:rPr lang="en-US" sz="1600" b="0" i="0" u="none" strike="noStrike">
                          <a:solidFill>
                            <a:srgbClr val="000000"/>
                          </a:solidFill>
                          <a:effectLst/>
                          <a:latin typeface="Calibri" panose="020F050202020403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53873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29202033"/>
              </p:ext>
            </p:extLst>
          </p:nvPr>
        </p:nvGraphicFramePr>
        <p:xfrm>
          <a:off x="6288834" y="1814250"/>
          <a:ext cx="5512875" cy="3546196"/>
        </p:xfrm>
        <a:graphic>
          <a:graphicData uri="http://schemas.openxmlformats.org/drawingml/2006/table">
            <a:tbl>
              <a:tblPr/>
              <a:tblGrid>
                <a:gridCol w="1794438">
                  <a:extLst>
                    <a:ext uri="{9D8B030D-6E8A-4147-A177-3AD203B41FA5}">
                      <a16:colId xmlns:a16="http://schemas.microsoft.com/office/drawing/2014/main" val="587388067"/>
                    </a:ext>
                  </a:extLst>
                </a:gridCol>
                <a:gridCol w="1797846">
                  <a:extLst>
                    <a:ext uri="{9D8B030D-6E8A-4147-A177-3AD203B41FA5}">
                      <a16:colId xmlns:a16="http://schemas.microsoft.com/office/drawing/2014/main" val="3365637352"/>
                    </a:ext>
                  </a:extLst>
                </a:gridCol>
                <a:gridCol w="1920591">
                  <a:extLst>
                    <a:ext uri="{9D8B030D-6E8A-4147-A177-3AD203B41FA5}">
                      <a16:colId xmlns:a16="http://schemas.microsoft.com/office/drawing/2014/main" val="686760678"/>
                    </a:ext>
                  </a:extLst>
                </a:gridCol>
              </a:tblGrid>
              <a:tr h="1228725">
                <a:tc>
                  <a:txBody>
                    <a:bodyPr/>
                    <a:lstStyle/>
                    <a:p>
                      <a:pPr algn="ctr" fontAlgn="ctr"/>
                      <a:r>
                        <a:rPr lang="en-US" sz="1600" b="1" i="0" u="none" strike="noStrike" dirty="0">
                          <a:solidFill>
                            <a:srgbClr val="000000"/>
                          </a:solidFill>
                          <a:effectLst/>
                          <a:latin typeface="Calibri" panose="020F0502020204030204" pitchFamily="34" charset="0"/>
                        </a:rPr>
                        <a:t>North Seattle Region </a:t>
                      </a:r>
                      <a:br>
                        <a:rPr lang="en-US" sz="1600" b="1" i="0" u="none" strike="noStrike" dirty="0">
                          <a:solidFill>
                            <a:srgbClr val="000000"/>
                          </a:solidFill>
                          <a:effectLst/>
                          <a:latin typeface="Calibri" panose="020F0502020204030204" pitchFamily="34" charset="0"/>
                        </a:rPr>
                      </a:br>
                      <a:r>
                        <a:rPr lang="en-US" sz="1600" b="1" i="0" u="none" strike="noStrike" dirty="0">
                          <a:solidFill>
                            <a:srgbClr val="000000"/>
                          </a:solidFill>
                          <a:effectLst/>
                          <a:latin typeface="Calibri" panose="020F0502020204030204" pitchFamily="34" charset="0"/>
                        </a:rPr>
                        <a:t>by Race/Ethnicity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Calibri" panose="020F0502020204030204" pitchFamily="34" charset="0"/>
                        </a:rPr>
                        <a:t>Older Adults (≥60) Reporting Excellent, Very Good, or </a:t>
                      </a:r>
                    </a:p>
                    <a:p>
                      <a:pPr algn="ctr" fontAlgn="ctr"/>
                      <a:r>
                        <a:rPr lang="en-US" sz="1600" b="1" i="0" u="none" strike="noStrike" dirty="0">
                          <a:solidFill>
                            <a:srgbClr val="000000"/>
                          </a:solidFill>
                          <a:effectLst/>
                          <a:latin typeface="Calibri" panose="020F0502020204030204" pitchFamily="34" charset="0"/>
                        </a:rPr>
                        <a:t>Good Health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Calibri" panose="020F0502020204030204" pitchFamily="34" charset="0"/>
                        </a:rPr>
                        <a:t>Older Adults (≥60) Receiving Social/Emotional Support they Need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76496096"/>
                  </a:ext>
                </a:extLst>
              </a:tr>
              <a:tr h="871854">
                <a:tc>
                  <a:txBody>
                    <a:bodyPr/>
                    <a:lstStyle/>
                    <a:p>
                      <a:pPr algn="ctr" fontAlgn="ctr"/>
                      <a:r>
                        <a:rPr lang="en-US" sz="1600" b="0" i="0" u="none" strike="noStrike">
                          <a:solidFill>
                            <a:srgbClr val="000000"/>
                          </a:solidFill>
                          <a:effectLst/>
                          <a:latin typeface="Calibri" panose="020F0502020204030204" pitchFamily="34" charset="0"/>
                        </a:rPr>
                        <a:t>White, non-Hispanic/</a:t>
                      </a:r>
                      <a:br>
                        <a:rPr lang="en-US" sz="1600" b="0" i="0" u="none" strike="noStrike">
                          <a:solidFill>
                            <a:srgbClr val="000000"/>
                          </a:solidFill>
                          <a:effectLst/>
                          <a:latin typeface="Calibri" panose="020F0502020204030204" pitchFamily="34" charset="0"/>
                        </a:rPr>
                      </a:br>
                      <a:r>
                        <a:rPr lang="en-US" sz="1600" b="0" i="0" u="none" strike="noStrike">
                          <a:solidFill>
                            <a:srgbClr val="000000"/>
                          </a:solidFill>
                          <a:effectLst/>
                          <a:latin typeface="Calibri" panose="020F0502020204030204" pitchFamily="34" charset="0"/>
                        </a:rPr>
                        <a:t>non-Latino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797669"/>
                  </a:ext>
                </a:extLst>
              </a:tr>
              <a:tr h="1445617">
                <a:tc>
                  <a:txBody>
                    <a:bodyPr/>
                    <a:lstStyle/>
                    <a:p>
                      <a:pPr algn="ctr" fontAlgn="ctr"/>
                      <a:r>
                        <a:rPr lang="en-US" sz="1600" b="0" i="0" u="none" strike="noStrike">
                          <a:solidFill>
                            <a:srgbClr val="000000"/>
                          </a:solidFill>
                          <a:effectLst/>
                          <a:latin typeface="Calibri" panose="020F0502020204030204" pitchFamily="34" charset="0"/>
                        </a:rPr>
                        <a:t>Non-whites* or Hispanic/Latino</a:t>
                      </a:r>
                      <a:br>
                        <a:rPr lang="en-US" sz="1600" b="0" i="0" u="none" strike="noStrike">
                          <a:solidFill>
                            <a:srgbClr val="000000"/>
                          </a:solidFill>
                          <a:effectLst/>
                          <a:latin typeface="Calibri" panose="020F0502020204030204" pitchFamily="34" charset="0"/>
                        </a:rPr>
                      </a:br>
                      <a:r>
                        <a:rPr lang="en-US" sz="1600" b="0" i="0" u="none" strike="noStrike">
                          <a:solidFill>
                            <a:srgbClr val="000000"/>
                          </a:solidFill>
                          <a:effectLst/>
                          <a:latin typeface="Calibri" panose="020F0502020204030204" pitchFamily="34" charset="0"/>
                        </a:rPr>
                        <a:t> (Includes "other and "multiple races")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386979"/>
                  </a:ext>
                </a:extLst>
              </a:tr>
            </a:tbl>
          </a:graphicData>
        </a:graphic>
      </p:graphicFrame>
      <p:cxnSp>
        <p:nvCxnSpPr>
          <p:cNvPr id="10" name="Straight Connector 9"/>
          <p:cNvCxnSpPr/>
          <p:nvPr/>
        </p:nvCxnSpPr>
        <p:spPr>
          <a:xfrm>
            <a:off x="5792756" y="289249"/>
            <a:ext cx="18661" cy="612088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30511" y="6096253"/>
            <a:ext cx="5271796" cy="784830"/>
          </a:xfrm>
          <a:prstGeom prst="rect">
            <a:avLst/>
          </a:prstGeom>
          <a:noFill/>
        </p:spPr>
        <p:txBody>
          <a:bodyPr wrap="square" rtlCol="0">
            <a:spAutoFit/>
          </a:bodyPr>
          <a:lstStyle/>
          <a:p>
            <a:r>
              <a:rPr lang="en-US" sz="900" dirty="0"/>
              <a:t>* All other race/ethnic groups other than white are grouped together because there are too few cases to adequately protect confidentiality and/or report reliable rates.</a:t>
            </a:r>
          </a:p>
          <a:p>
            <a:r>
              <a:rPr lang="en-US" sz="900" b="1" dirty="0"/>
              <a:t>Data Shown by: </a:t>
            </a:r>
            <a:r>
              <a:rPr lang="en-US" sz="900" dirty="0"/>
              <a:t>Health Reporting Area (geographic definition used by Public Health)</a:t>
            </a:r>
            <a:endParaRPr lang="en-US" sz="900" b="1" dirty="0"/>
          </a:p>
          <a:p>
            <a:r>
              <a:rPr lang="en-US" sz="900" b="1" dirty="0"/>
              <a:t>Data Source: </a:t>
            </a:r>
            <a:r>
              <a:rPr lang="en-US" sz="900" dirty="0"/>
              <a:t>Health: Washington State Behavioral Risk Factor Surveillance System, 2005-2014</a:t>
            </a:r>
          </a:p>
          <a:p>
            <a:r>
              <a:rPr lang="en-US" sz="900" dirty="0"/>
              <a:t>Social/Emotional Support: Washington State Behavioral Risk Factor Surveillance System, 2005-2012</a:t>
            </a:r>
          </a:p>
        </p:txBody>
      </p:sp>
    </p:spTree>
    <p:extLst>
      <p:ext uri="{BB962C8B-B14F-4D97-AF65-F5344CB8AC3E}">
        <p14:creationId xmlns:p14="http://schemas.microsoft.com/office/powerpoint/2010/main" val="2073879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384246" y="1494890"/>
            <a:ext cx="525802" cy="31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p:cNvSpPr txBox="1">
            <a:spLocks/>
          </p:cNvSpPr>
          <p:nvPr/>
        </p:nvSpPr>
        <p:spPr>
          <a:xfrm>
            <a:off x="93505" y="2066937"/>
            <a:ext cx="4465622" cy="10697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1 out of 9 </a:t>
            </a:r>
            <a:r>
              <a:rPr lang="en-US" sz="2200" dirty="0"/>
              <a:t>white, non-Hispanic/       non-Latino residents in the            North Seattle Region have an       unmet healthcare need due to cost</a:t>
            </a:r>
          </a:p>
          <a:p>
            <a:pPr marL="0" indent="0">
              <a:buFont typeface="Arial" panose="020B0604020202020204" pitchFamily="34" charset="0"/>
              <a:buNone/>
            </a:pPr>
            <a:endParaRPr lang="en-US" sz="1900" dirty="0"/>
          </a:p>
        </p:txBody>
      </p:sp>
      <p:sp>
        <p:nvSpPr>
          <p:cNvPr id="25" name="Content Placeholder 2"/>
          <p:cNvSpPr txBox="1">
            <a:spLocks/>
          </p:cNvSpPr>
          <p:nvPr/>
        </p:nvSpPr>
        <p:spPr>
          <a:xfrm>
            <a:off x="113153" y="3915405"/>
            <a:ext cx="4306231" cy="9036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1 out of 14</a:t>
            </a:r>
            <a:r>
              <a:rPr lang="EN-US" sz="2000" b="1" baseline="30000" dirty="0"/>
              <a:t>§</a:t>
            </a:r>
            <a:r>
              <a:rPr lang="EN-US" sz="2000" b="1" dirty="0"/>
              <a:t> </a:t>
            </a:r>
            <a:r>
              <a:rPr lang="EN-US" sz="2000" dirty="0"/>
              <a:t>non-whites* or Hispanic/Latinos (includes “other” and “multiple races”).</a:t>
            </a:r>
            <a:endParaRPr lang="en-US" sz="2000" dirty="0"/>
          </a:p>
        </p:txBody>
      </p:sp>
      <p:sp>
        <p:nvSpPr>
          <p:cNvPr id="15" name="Content Placeholder 2"/>
          <p:cNvSpPr txBox="1">
            <a:spLocks/>
          </p:cNvSpPr>
          <p:nvPr/>
        </p:nvSpPr>
        <p:spPr>
          <a:xfrm>
            <a:off x="17205" y="3264063"/>
            <a:ext cx="4112525" cy="376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compared to</a:t>
            </a:r>
          </a:p>
        </p:txBody>
      </p:sp>
      <p:sp>
        <p:nvSpPr>
          <p:cNvPr id="20" name="TextBox 19"/>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11</a:t>
            </a:r>
            <a:endParaRPr lang="EN-US" dirty="0"/>
          </a:p>
        </p:txBody>
      </p:sp>
      <p:sp>
        <p:nvSpPr>
          <p:cNvPr id="26" name="Title 1"/>
          <p:cNvSpPr txBox="1">
            <a:spLocks/>
          </p:cNvSpPr>
          <p:nvPr/>
        </p:nvSpPr>
        <p:spPr>
          <a:xfrm>
            <a:off x="17205" y="1517816"/>
            <a:ext cx="4510506" cy="4753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uFill>
                  <a:solidFill>
                    <a:srgbClr val="0070C0"/>
                  </a:solidFill>
                </a:uFill>
                <a:latin typeface="+mn-lt"/>
              </a:rPr>
              <a:t>Despite the Affordable Care Act:  </a:t>
            </a:r>
            <a:endParaRPr lang="en-US" sz="2400" dirty="0">
              <a:uFill>
                <a:solidFill>
                  <a:srgbClr val="0070C0"/>
                </a:solidFill>
              </a:uFill>
              <a:latin typeface="+mn-lt"/>
            </a:endParaRPr>
          </a:p>
        </p:txBody>
      </p:sp>
      <p:sp>
        <p:nvSpPr>
          <p:cNvPr id="16" name="Title 1"/>
          <p:cNvSpPr txBox="1">
            <a:spLocks/>
          </p:cNvSpPr>
          <p:nvPr/>
        </p:nvSpPr>
        <p:spPr>
          <a:xfrm>
            <a:off x="-8689" y="216738"/>
            <a:ext cx="4572762" cy="13148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uFill>
                  <a:solidFill>
                    <a:srgbClr val="0070C0"/>
                  </a:solidFill>
                </a:uFill>
                <a:latin typeface="+mn-lt"/>
              </a:rPr>
              <a:t>Within the North Seattle Region, people living in the Northwest HRA are more likely to go without healthcare </a:t>
            </a:r>
          </a:p>
          <a:p>
            <a:pPr algn="ctr"/>
            <a:r>
              <a:rPr lang="EN-US" sz="2000" dirty="0">
                <a:uFill>
                  <a:solidFill>
                    <a:srgbClr val="0070C0"/>
                  </a:solidFill>
                </a:uFill>
                <a:latin typeface="+mn-lt"/>
              </a:rPr>
              <a:t>treatment due to costs</a:t>
            </a:r>
            <a:r>
              <a:rPr lang="EN-US" sz="2000" dirty="0">
                <a:latin typeface="+mn-lt"/>
              </a:rPr>
              <a:t>.</a:t>
            </a:r>
            <a:endParaRPr lang="EN-US" sz="2000" dirty="0">
              <a:uFill>
                <a:solidFill>
                  <a:srgbClr val="0070C0"/>
                </a:solidFill>
              </a:uFill>
              <a:latin typeface="+mn-lt"/>
            </a:endParaRPr>
          </a:p>
        </p:txBody>
      </p:sp>
      <p:sp>
        <p:nvSpPr>
          <p:cNvPr id="19" name="Title 1"/>
          <p:cNvSpPr txBox="1">
            <a:spLocks/>
          </p:cNvSpPr>
          <p:nvPr/>
        </p:nvSpPr>
        <p:spPr>
          <a:xfrm>
            <a:off x="4564073" y="71238"/>
            <a:ext cx="7562109" cy="40173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uFill>
                  <a:solidFill>
                    <a:srgbClr val="0070C0"/>
                  </a:solidFill>
                </a:uFill>
                <a:latin typeface="+mn-lt"/>
              </a:rPr>
              <a:t>North Seattle Region: Percent of people with an unmet healthcare need due to cost</a:t>
            </a:r>
            <a:endParaRPr lang="EN-US" sz="1600" b="1" dirty="0">
              <a:solidFill>
                <a:srgbClr val="000000"/>
              </a:solidFill>
              <a:uFill>
                <a:solidFill>
                  <a:srgbClr val="0070C0"/>
                </a:solidFill>
              </a:uFill>
              <a:latin typeface="Calibri"/>
            </a:endParaRPr>
          </a:p>
          <a:p>
            <a:pPr algn="ctr"/>
            <a:endParaRPr lang="en-US" sz="2400" dirty="0">
              <a:uFill>
                <a:solidFill>
                  <a:srgbClr val="0070C0"/>
                </a:solidFill>
              </a:uFill>
              <a:latin typeface="+mn-lt"/>
            </a:endParaRPr>
          </a:p>
        </p:txBody>
      </p:sp>
      <p:sp>
        <p:nvSpPr>
          <p:cNvPr id="27" name="TextBox 26"/>
          <p:cNvSpPr txBox="1"/>
          <p:nvPr/>
        </p:nvSpPr>
        <p:spPr>
          <a:xfrm>
            <a:off x="0" y="6073170"/>
            <a:ext cx="7997385" cy="784830"/>
          </a:xfrm>
          <a:prstGeom prst="rect">
            <a:avLst/>
          </a:prstGeom>
          <a:noFill/>
        </p:spPr>
        <p:txBody>
          <a:bodyPr wrap="square" rtlCol="0" anchor="b">
            <a:spAutoFit/>
          </a:bodyPr>
          <a:lstStyle/>
          <a:p>
            <a:r>
              <a:rPr lang="EN-US" sz="900" dirty="0"/>
              <a:t>§  Too few cases to meet precision standards, interpret with caution</a:t>
            </a:r>
          </a:p>
          <a:p>
            <a:r>
              <a:rPr lang="EN-US" sz="900" dirty="0"/>
              <a:t>* All other race/ethnic groups other than white are grouped together because there are too few cases to adequately protect confidentiality and/or report reliable rates.</a:t>
            </a:r>
          </a:p>
          <a:p>
            <a:r>
              <a:rPr lang="EN-US" sz="900" b="1" dirty="0">
                <a:solidFill>
                  <a:srgbClr val="000000"/>
                </a:solidFill>
              </a:rPr>
              <a:t>Data</a:t>
            </a:r>
            <a:r>
              <a:rPr lang="EN-US" sz="900" b="1" dirty="0"/>
              <a:t> Shown by: </a:t>
            </a:r>
            <a:r>
              <a:rPr lang="EN-US" sz="900" dirty="0"/>
              <a:t>Health Reporting Area (geographic definition used by Public Health)</a:t>
            </a:r>
            <a:endParaRPr lang="EN-US" sz="900" b="1" dirty="0"/>
          </a:p>
          <a:p>
            <a:r>
              <a:rPr lang="EN-US" sz="900" b="1" dirty="0"/>
              <a:t>Data Source: </a:t>
            </a:r>
            <a:r>
              <a:rPr lang="EN-US" sz="900" dirty="0"/>
              <a:t>Washington State Behavioral Risk Factor Surveillance System, 2014-2015</a:t>
            </a:r>
          </a:p>
          <a:p>
            <a:r>
              <a:rPr lang="EN-US" sz="900" b="1" dirty="0"/>
              <a:t>Note: </a:t>
            </a:r>
            <a:r>
              <a:rPr lang="EN-US" sz="900" dirty="0"/>
              <a:t>Data was analyzed during the period when the health insurance marketplace was fully implemented through the ACA. </a:t>
            </a:r>
          </a:p>
        </p:txBody>
      </p:sp>
      <p:pic>
        <p:nvPicPr>
          <p:cNvPr id="3" name="Picture 2"/>
          <p:cNvPicPr>
            <a:picLocks noChangeAspect="1"/>
          </p:cNvPicPr>
          <p:nvPr/>
        </p:nvPicPr>
        <p:blipFill rotWithShape="1">
          <a:blip r:embed="rId2"/>
          <a:srcRect l="1342" t="2178" r="565"/>
          <a:stretch/>
        </p:blipFill>
        <p:spPr>
          <a:xfrm>
            <a:off x="4951585" y="564198"/>
            <a:ext cx="6920856" cy="5373753"/>
          </a:xfrm>
          <a:prstGeom prst="rect">
            <a:avLst/>
          </a:prstGeom>
          <a:ln>
            <a:solidFill>
              <a:schemeClr val="tx1"/>
            </a:solidFill>
          </a:ln>
        </p:spPr>
      </p:pic>
      <p:sp>
        <p:nvSpPr>
          <p:cNvPr id="7" name="TextBox 6"/>
          <p:cNvSpPr txBox="1"/>
          <p:nvPr/>
        </p:nvSpPr>
        <p:spPr>
          <a:xfrm>
            <a:off x="7054966" y="1808468"/>
            <a:ext cx="662730" cy="369332"/>
          </a:xfrm>
          <a:prstGeom prst="rect">
            <a:avLst/>
          </a:prstGeom>
          <a:noFill/>
        </p:spPr>
        <p:txBody>
          <a:bodyPr wrap="square" rtlCol="0">
            <a:spAutoFit/>
          </a:bodyPr>
          <a:lstStyle/>
          <a:p>
            <a:r>
              <a:rPr lang="en-US" dirty="0"/>
              <a:t>19%</a:t>
            </a:r>
          </a:p>
        </p:txBody>
      </p:sp>
      <p:sp>
        <p:nvSpPr>
          <p:cNvPr id="17" name="TextBox 16"/>
          <p:cNvSpPr txBox="1"/>
          <p:nvPr/>
        </p:nvSpPr>
        <p:spPr>
          <a:xfrm>
            <a:off x="9296295" y="1713761"/>
            <a:ext cx="662730" cy="369332"/>
          </a:xfrm>
          <a:prstGeom prst="rect">
            <a:avLst/>
          </a:prstGeom>
          <a:noFill/>
        </p:spPr>
        <p:txBody>
          <a:bodyPr wrap="square" rtlCol="0">
            <a:spAutoFit/>
          </a:bodyPr>
          <a:lstStyle/>
          <a:p>
            <a:r>
              <a:rPr lang="en-US" dirty="0"/>
              <a:t>7%</a:t>
            </a:r>
            <a:r>
              <a:rPr lang="en-US" baseline="30000" dirty="0"/>
              <a:t>§</a:t>
            </a:r>
          </a:p>
        </p:txBody>
      </p:sp>
      <p:sp>
        <p:nvSpPr>
          <p:cNvPr id="18" name="TextBox 17"/>
          <p:cNvSpPr txBox="1"/>
          <p:nvPr/>
        </p:nvSpPr>
        <p:spPr>
          <a:xfrm>
            <a:off x="6126441" y="3953338"/>
            <a:ext cx="662730" cy="369332"/>
          </a:xfrm>
          <a:prstGeom prst="rect">
            <a:avLst/>
          </a:prstGeom>
          <a:noFill/>
        </p:spPr>
        <p:txBody>
          <a:bodyPr wrap="square" rtlCol="0">
            <a:spAutoFit/>
          </a:bodyPr>
          <a:lstStyle/>
          <a:p>
            <a:r>
              <a:rPr lang="en-US" dirty="0"/>
              <a:t>14%</a:t>
            </a:r>
          </a:p>
        </p:txBody>
      </p:sp>
      <p:sp>
        <p:nvSpPr>
          <p:cNvPr id="21" name="TextBox 20"/>
          <p:cNvSpPr txBox="1"/>
          <p:nvPr/>
        </p:nvSpPr>
        <p:spPr>
          <a:xfrm>
            <a:off x="7682397" y="4527756"/>
            <a:ext cx="662730" cy="369332"/>
          </a:xfrm>
          <a:prstGeom prst="rect">
            <a:avLst/>
          </a:prstGeom>
          <a:noFill/>
        </p:spPr>
        <p:txBody>
          <a:bodyPr wrap="square" rtlCol="0">
            <a:spAutoFit/>
          </a:bodyPr>
          <a:lstStyle/>
          <a:p>
            <a:r>
              <a:rPr lang="en-US" dirty="0"/>
              <a:t>4%</a:t>
            </a:r>
            <a:r>
              <a:rPr lang="en-US" baseline="30000" dirty="0"/>
              <a:t>§</a:t>
            </a:r>
          </a:p>
        </p:txBody>
      </p:sp>
      <p:sp>
        <p:nvSpPr>
          <p:cNvPr id="22" name="TextBox 21"/>
          <p:cNvSpPr txBox="1"/>
          <p:nvPr/>
        </p:nvSpPr>
        <p:spPr>
          <a:xfrm>
            <a:off x="9695203" y="4138004"/>
            <a:ext cx="662730" cy="369332"/>
          </a:xfrm>
          <a:prstGeom prst="rect">
            <a:avLst/>
          </a:prstGeom>
          <a:noFill/>
        </p:spPr>
        <p:txBody>
          <a:bodyPr wrap="square" rtlCol="0">
            <a:spAutoFit/>
          </a:bodyPr>
          <a:lstStyle/>
          <a:p>
            <a:r>
              <a:rPr lang="en-US" dirty="0"/>
              <a:t>6%</a:t>
            </a:r>
            <a:r>
              <a:rPr lang="en-US" baseline="30000" dirty="0"/>
              <a:t>§</a:t>
            </a:r>
          </a:p>
        </p:txBody>
      </p:sp>
      <p:sp>
        <p:nvSpPr>
          <p:cNvPr id="28" name="TextBox 27"/>
          <p:cNvSpPr txBox="1"/>
          <p:nvPr/>
        </p:nvSpPr>
        <p:spPr>
          <a:xfrm>
            <a:off x="6789171" y="1549748"/>
            <a:ext cx="1320983" cy="369332"/>
          </a:xfrm>
          <a:prstGeom prst="rect">
            <a:avLst/>
          </a:prstGeom>
          <a:noFill/>
        </p:spPr>
        <p:txBody>
          <a:bodyPr wrap="square" rtlCol="0">
            <a:spAutoFit/>
          </a:bodyPr>
          <a:lstStyle/>
          <a:p>
            <a:r>
              <a:rPr lang="en-US" dirty="0"/>
              <a:t>Northwest</a:t>
            </a:r>
          </a:p>
        </p:txBody>
      </p:sp>
      <p:sp>
        <p:nvSpPr>
          <p:cNvPr id="29" name="TextBox 28"/>
          <p:cNvSpPr txBox="1"/>
          <p:nvPr/>
        </p:nvSpPr>
        <p:spPr>
          <a:xfrm>
            <a:off x="9222033" y="1483485"/>
            <a:ext cx="853909" cy="369332"/>
          </a:xfrm>
          <a:prstGeom prst="rect">
            <a:avLst/>
          </a:prstGeom>
          <a:noFill/>
        </p:spPr>
        <p:txBody>
          <a:bodyPr wrap="square" rtlCol="0">
            <a:spAutoFit/>
          </a:bodyPr>
          <a:lstStyle/>
          <a:p>
            <a:r>
              <a:rPr lang="en-US" dirty="0"/>
              <a:t>North</a:t>
            </a:r>
          </a:p>
        </p:txBody>
      </p:sp>
      <p:sp>
        <p:nvSpPr>
          <p:cNvPr id="30" name="TextBox 29"/>
          <p:cNvSpPr txBox="1"/>
          <p:nvPr/>
        </p:nvSpPr>
        <p:spPr>
          <a:xfrm>
            <a:off x="5905874" y="3698117"/>
            <a:ext cx="883298" cy="369332"/>
          </a:xfrm>
          <a:prstGeom prst="rect">
            <a:avLst/>
          </a:prstGeom>
          <a:noFill/>
        </p:spPr>
        <p:txBody>
          <a:bodyPr wrap="square" rtlCol="0">
            <a:spAutoFit/>
          </a:bodyPr>
          <a:lstStyle/>
          <a:p>
            <a:r>
              <a:rPr lang="en-US" dirty="0"/>
              <a:t>Ballard</a:t>
            </a:r>
          </a:p>
        </p:txBody>
      </p:sp>
      <p:sp>
        <p:nvSpPr>
          <p:cNvPr id="31" name="TextBox 30"/>
          <p:cNvSpPr txBox="1"/>
          <p:nvPr/>
        </p:nvSpPr>
        <p:spPr>
          <a:xfrm>
            <a:off x="7478792" y="3930872"/>
            <a:ext cx="1152010" cy="646331"/>
          </a:xfrm>
          <a:prstGeom prst="rect">
            <a:avLst/>
          </a:prstGeom>
          <a:noFill/>
        </p:spPr>
        <p:txBody>
          <a:bodyPr wrap="square" rtlCol="0">
            <a:spAutoFit/>
          </a:bodyPr>
          <a:lstStyle/>
          <a:p>
            <a:r>
              <a:rPr lang="en-US" dirty="0"/>
              <a:t>Fremont/Greenlake</a:t>
            </a:r>
          </a:p>
        </p:txBody>
      </p:sp>
      <p:sp>
        <p:nvSpPr>
          <p:cNvPr id="32" name="TextBox 31"/>
          <p:cNvSpPr txBox="1"/>
          <p:nvPr/>
        </p:nvSpPr>
        <p:spPr>
          <a:xfrm>
            <a:off x="9415450" y="3892237"/>
            <a:ext cx="1320983" cy="369332"/>
          </a:xfrm>
          <a:prstGeom prst="rect">
            <a:avLst/>
          </a:prstGeom>
          <a:noFill/>
        </p:spPr>
        <p:txBody>
          <a:bodyPr wrap="square" rtlCol="0">
            <a:spAutoFit/>
          </a:bodyPr>
          <a:lstStyle/>
          <a:p>
            <a:r>
              <a:rPr lang="en-US" dirty="0"/>
              <a:t>Northeast</a:t>
            </a:r>
          </a:p>
        </p:txBody>
      </p:sp>
    </p:spTree>
    <p:extLst>
      <p:ext uri="{BB962C8B-B14F-4D97-AF65-F5344CB8AC3E}">
        <p14:creationId xmlns:p14="http://schemas.microsoft.com/office/powerpoint/2010/main" val="132735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8" name="TextBox 7"/>
          <p:cNvSpPr txBox="1"/>
          <p:nvPr/>
        </p:nvSpPr>
        <p:spPr>
          <a:xfrm>
            <a:off x="-1" y="6488668"/>
            <a:ext cx="4349363" cy="369332"/>
          </a:xfrm>
          <a:prstGeom prst="rect">
            <a:avLst/>
          </a:prstGeom>
          <a:noFill/>
        </p:spPr>
        <p:txBody>
          <a:bodyPr wrap="square" rtlCol="0" anchor="b">
            <a:spAutoFit/>
          </a:bodyPr>
          <a:lstStyle/>
          <a:p>
            <a:r>
              <a:rPr lang="en-US" sz="900" dirty="0"/>
              <a:t>* U.S. Average graduation rate for 2014-15 school year was 83% </a:t>
            </a:r>
          </a:p>
          <a:p>
            <a:r>
              <a:rPr lang="en-US" sz="900" b="1" dirty="0"/>
              <a:t>Data Source: </a:t>
            </a:r>
            <a:r>
              <a:rPr lang="en-US" sz="900" dirty="0"/>
              <a:t>2014-15</a:t>
            </a:r>
            <a:r>
              <a:rPr lang="en-US" sz="900" b="1" dirty="0"/>
              <a:t> </a:t>
            </a:r>
            <a:r>
              <a:rPr lang="en-US" sz="900" dirty="0"/>
              <a:t>State of Washington, Office of Superintendent of Public Instruction</a:t>
            </a:r>
          </a:p>
        </p:txBody>
      </p:sp>
      <p:sp>
        <p:nvSpPr>
          <p:cNvPr id="10" name="Title 1"/>
          <p:cNvSpPr txBox="1">
            <a:spLocks/>
          </p:cNvSpPr>
          <p:nvPr/>
        </p:nvSpPr>
        <p:spPr>
          <a:xfrm>
            <a:off x="0" y="0"/>
            <a:ext cx="12192000" cy="1378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uFill>
                  <a:solidFill>
                    <a:srgbClr val="0070C0"/>
                  </a:solidFill>
                </a:uFill>
                <a:latin typeface="+mn-lt"/>
              </a:rPr>
              <a:t>In the 2014-15 school year, North Seattle Region high school students—of all races</a:t>
            </a:r>
            <a:r>
              <a:rPr lang="EN-US" sz="2400" dirty="0">
                <a:uFill>
                  <a:solidFill>
                    <a:srgbClr val="0070C0"/>
                  </a:solidFill>
                </a:uFill>
              </a:rPr>
              <a:t>—</a:t>
            </a:r>
            <a:r>
              <a:rPr lang="EN-US" sz="2400" dirty="0">
                <a:uFill>
                  <a:solidFill>
                    <a:srgbClr val="0070C0"/>
                  </a:solidFill>
                </a:uFill>
                <a:latin typeface="+mn-lt"/>
              </a:rPr>
              <a:t>graduated at a higher rate than Seattle as a whole. However, racial disparities in North Seattle Region High Schools still exist: in general, white students graduated at higher rates than students of color.</a:t>
            </a:r>
            <a:endParaRPr lang="EN-US" sz="2800" dirty="0">
              <a:uFill>
                <a:solidFill>
                  <a:srgbClr val="0070C0"/>
                </a:solidFill>
              </a:uFill>
              <a:latin typeface="+mn-lt"/>
            </a:endParaRPr>
          </a:p>
        </p:txBody>
      </p:sp>
      <p:sp>
        <p:nvSpPr>
          <p:cNvPr id="11" name="TextBox 10"/>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12</a:t>
            </a:r>
            <a:endParaRPr lang="EN-US" dirty="0"/>
          </a:p>
        </p:txBody>
      </p:sp>
      <p:graphicFrame>
        <p:nvGraphicFramePr>
          <p:cNvPr id="14" name="Diagram 13"/>
          <p:cNvGraphicFramePr/>
          <p:nvPr>
            <p:extLst>
              <p:ext uri="{D42A27DB-BD31-4B8C-83A1-F6EECF244321}">
                <p14:modId xmlns:p14="http://schemas.microsoft.com/office/powerpoint/2010/main" val="2208873998"/>
              </p:ext>
            </p:extLst>
          </p:nvPr>
        </p:nvGraphicFramePr>
        <p:xfrm>
          <a:off x="465303" y="1325610"/>
          <a:ext cx="5491715" cy="5130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extLst>
              <p:ext uri="{D42A27DB-BD31-4B8C-83A1-F6EECF244321}">
                <p14:modId xmlns:p14="http://schemas.microsoft.com/office/powerpoint/2010/main" val="4040514953"/>
              </p:ext>
            </p:extLst>
          </p:nvPr>
        </p:nvGraphicFramePr>
        <p:xfrm>
          <a:off x="6095999" y="1325610"/>
          <a:ext cx="5491715" cy="5130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p:cNvSpPr txBox="1"/>
          <p:nvPr/>
        </p:nvSpPr>
        <p:spPr>
          <a:xfrm>
            <a:off x="465302" y="1325610"/>
            <a:ext cx="5491715" cy="338554"/>
          </a:xfrm>
          <a:prstGeom prst="rect">
            <a:avLst/>
          </a:prstGeom>
          <a:noFill/>
        </p:spPr>
        <p:txBody>
          <a:bodyPr wrap="square" rtlCol="0">
            <a:spAutoFit/>
          </a:bodyPr>
          <a:lstStyle/>
          <a:p>
            <a:pPr algn="ctr"/>
            <a:r>
              <a:rPr lang="en-US" sz="1600" b="1" dirty="0"/>
              <a:t>All Seattle Public High Schools</a:t>
            </a:r>
          </a:p>
        </p:txBody>
      </p:sp>
      <p:sp>
        <p:nvSpPr>
          <p:cNvPr id="9" name="TextBox 8"/>
          <p:cNvSpPr txBox="1"/>
          <p:nvPr/>
        </p:nvSpPr>
        <p:spPr>
          <a:xfrm>
            <a:off x="6095999" y="1288516"/>
            <a:ext cx="5491715" cy="584775"/>
          </a:xfrm>
          <a:prstGeom prst="rect">
            <a:avLst/>
          </a:prstGeom>
          <a:noFill/>
        </p:spPr>
        <p:txBody>
          <a:bodyPr wrap="square" rtlCol="0">
            <a:spAutoFit/>
          </a:bodyPr>
          <a:lstStyle/>
          <a:p>
            <a:pPr algn="ctr"/>
            <a:r>
              <a:rPr lang="en-US" sz="1600" b="1" dirty="0"/>
              <a:t>High Schools in the North Region of Seattle: Ballard, Ingraham, Nathan Hale, &amp; Roosevelt</a:t>
            </a:r>
          </a:p>
        </p:txBody>
      </p:sp>
    </p:spTree>
    <p:extLst>
      <p:ext uri="{BB962C8B-B14F-4D97-AF65-F5344CB8AC3E}">
        <p14:creationId xmlns:p14="http://schemas.microsoft.com/office/powerpoint/2010/main" val="142247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18" name="Rectangle 17"/>
          <p:cNvSpPr/>
          <p:nvPr/>
        </p:nvSpPr>
        <p:spPr>
          <a:xfrm>
            <a:off x="4322267" y="3461816"/>
            <a:ext cx="795876" cy="2690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itle 1"/>
          <p:cNvSpPr txBox="1">
            <a:spLocks/>
          </p:cNvSpPr>
          <p:nvPr/>
        </p:nvSpPr>
        <p:spPr>
          <a:xfrm>
            <a:off x="0" y="-1"/>
            <a:ext cx="12192000" cy="10156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uFill>
                  <a:solidFill>
                    <a:srgbClr val="0070C0"/>
                  </a:solidFill>
                </a:uFill>
                <a:latin typeface="+mn-lt"/>
              </a:rPr>
              <a:t>Taking into consideration the racial breakdown of 8</a:t>
            </a:r>
            <a:r>
              <a:rPr lang="EN-US" sz="2400" baseline="30000" dirty="0">
                <a:uFill>
                  <a:solidFill>
                    <a:srgbClr val="0070C0"/>
                  </a:solidFill>
                </a:uFill>
                <a:latin typeface="+mn-lt"/>
              </a:rPr>
              <a:t>th</a:t>
            </a:r>
            <a:r>
              <a:rPr lang="EN-US" sz="2400" dirty="0">
                <a:uFill>
                  <a:solidFill>
                    <a:srgbClr val="0070C0"/>
                  </a:solidFill>
                </a:uFill>
                <a:latin typeface="+mn-lt"/>
              </a:rPr>
              <a:t>, 10</a:t>
            </a:r>
            <a:r>
              <a:rPr lang="EN-US" sz="2400" baseline="30000" dirty="0">
                <a:uFill>
                  <a:solidFill>
                    <a:srgbClr val="0070C0"/>
                  </a:solidFill>
                </a:uFill>
                <a:latin typeface="+mn-lt"/>
              </a:rPr>
              <a:t>th</a:t>
            </a:r>
            <a:r>
              <a:rPr lang="EN-US" sz="2400" dirty="0">
                <a:uFill>
                  <a:solidFill>
                    <a:srgbClr val="0070C0"/>
                  </a:solidFill>
                </a:uFill>
                <a:latin typeface="+mn-lt"/>
              </a:rPr>
              <a:t>, and 12</a:t>
            </a:r>
            <a:r>
              <a:rPr lang="EN-US" sz="2400" baseline="30000" dirty="0">
                <a:uFill>
                  <a:solidFill>
                    <a:srgbClr val="0070C0"/>
                  </a:solidFill>
                </a:uFill>
                <a:latin typeface="+mn-lt"/>
              </a:rPr>
              <a:t>th</a:t>
            </a:r>
            <a:r>
              <a:rPr lang="EN-US" sz="2400" dirty="0">
                <a:uFill>
                  <a:solidFill>
                    <a:srgbClr val="0070C0"/>
                  </a:solidFill>
                </a:uFill>
                <a:latin typeface="+mn-lt"/>
              </a:rPr>
              <a:t> graders, North Seattle Region middle and high school students of color are less likely than white students to have an adult to talk to about something important. </a:t>
            </a:r>
            <a:endParaRPr lang="en-US" sz="2400" dirty="0">
              <a:uFill>
                <a:solidFill>
                  <a:srgbClr val="0070C0"/>
                </a:solidFill>
              </a:uFill>
              <a:latin typeface="+mn-lt"/>
            </a:endParaRPr>
          </a:p>
        </p:txBody>
      </p:sp>
      <p:sp>
        <p:nvSpPr>
          <p:cNvPr id="8" name="TextBox 7"/>
          <p:cNvSpPr txBox="1"/>
          <p:nvPr/>
        </p:nvSpPr>
        <p:spPr>
          <a:xfrm>
            <a:off x="0" y="6477348"/>
            <a:ext cx="11553245" cy="369332"/>
          </a:xfrm>
          <a:prstGeom prst="rect">
            <a:avLst/>
          </a:prstGeom>
          <a:noFill/>
        </p:spPr>
        <p:txBody>
          <a:bodyPr wrap="square" rtlCol="0">
            <a:spAutoFit/>
          </a:bodyPr>
          <a:lstStyle/>
          <a:p>
            <a:r>
              <a:rPr lang="en-US" sz="900" b="1" dirty="0"/>
              <a:t>Data Source: </a:t>
            </a:r>
            <a:r>
              <a:rPr lang="en-US" sz="900" dirty="0"/>
              <a:t>Washington State Healthy Youth Survey, data available for even-numbered years: 2010, 2012, and 2014; 8</a:t>
            </a:r>
            <a:r>
              <a:rPr lang="en-US" sz="900" baseline="30000" dirty="0"/>
              <a:t>th</a:t>
            </a:r>
            <a:r>
              <a:rPr lang="en-US" sz="900" dirty="0"/>
              <a:t>, 10</a:t>
            </a:r>
            <a:r>
              <a:rPr lang="en-US" sz="900" baseline="30000" dirty="0"/>
              <a:t>th</a:t>
            </a:r>
            <a:r>
              <a:rPr lang="en-US" sz="900" dirty="0"/>
              <a:t> , and 12</a:t>
            </a:r>
            <a:r>
              <a:rPr lang="en-US" sz="900" baseline="30000" dirty="0"/>
              <a:t>th</a:t>
            </a:r>
            <a:r>
              <a:rPr lang="en-US" sz="900" dirty="0"/>
              <a:t> graders surveyed with question about Having an Adult to Talk to About Something Important at 12 schools. </a:t>
            </a:r>
          </a:p>
          <a:p>
            <a:r>
              <a:rPr lang="en-US" sz="900" b="1" dirty="0"/>
              <a:t>Note: </a:t>
            </a:r>
            <a:r>
              <a:rPr lang="en-US" sz="900" dirty="0"/>
              <a:t>Only percentages are available for this data.</a:t>
            </a:r>
            <a:endParaRPr lang="en-US" sz="900" b="1" dirty="0"/>
          </a:p>
        </p:txBody>
      </p:sp>
      <p:sp>
        <p:nvSpPr>
          <p:cNvPr id="9" name="TextBox 8"/>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13</a:t>
            </a:r>
            <a:endParaRPr lang="EN-US" dirty="0"/>
          </a:p>
        </p:txBody>
      </p:sp>
      <p:graphicFrame>
        <p:nvGraphicFramePr>
          <p:cNvPr id="16" name="Chart 15">
            <a:extLst>
              <a:ext uri="{FF2B5EF4-FFF2-40B4-BE49-F238E27FC236}">
                <a16:creationId xmlns:a16="http://schemas.microsoft.com/office/drawing/2014/main" id="{65E7BC82-01B3-47E8-8683-F0647D6D000F}"/>
              </a:ext>
            </a:extLst>
          </p:cNvPr>
          <p:cNvGraphicFramePr>
            <a:graphicFrameLocks noChangeAspect="1"/>
          </p:cNvGraphicFramePr>
          <p:nvPr>
            <p:extLst>
              <p:ext uri="{D42A27DB-BD31-4B8C-83A1-F6EECF244321}">
                <p14:modId xmlns:p14="http://schemas.microsoft.com/office/powerpoint/2010/main" val="1687192676"/>
              </p:ext>
            </p:extLst>
          </p:nvPr>
        </p:nvGraphicFramePr>
        <p:xfrm>
          <a:off x="2956047" y="1316081"/>
          <a:ext cx="3465576" cy="2079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4C382FF5-B9F6-4320-A6CF-D70302AE7D1C}"/>
              </a:ext>
            </a:extLst>
          </p:cNvPr>
          <p:cNvGraphicFramePr>
            <a:graphicFrameLocks/>
          </p:cNvGraphicFramePr>
          <p:nvPr>
            <p:extLst>
              <p:ext uri="{D42A27DB-BD31-4B8C-83A1-F6EECF244321}">
                <p14:modId xmlns:p14="http://schemas.microsoft.com/office/powerpoint/2010/main" val="2319705459"/>
              </p:ext>
            </p:extLst>
          </p:nvPr>
        </p:nvGraphicFramePr>
        <p:xfrm>
          <a:off x="575357" y="1316081"/>
          <a:ext cx="3465576" cy="2075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2BEBBC48-74C7-4A9C-804A-5400C9A20F8B}"/>
              </a:ext>
            </a:extLst>
          </p:cNvPr>
          <p:cNvGraphicFramePr>
            <a:graphicFrameLocks/>
          </p:cNvGraphicFramePr>
          <p:nvPr>
            <p:extLst>
              <p:ext uri="{D42A27DB-BD31-4B8C-83A1-F6EECF244321}">
                <p14:modId xmlns:p14="http://schemas.microsoft.com/office/powerpoint/2010/main" val="1330732116"/>
              </p:ext>
            </p:extLst>
          </p:nvPr>
        </p:nvGraphicFramePr>
        <p:xfrm>
          <a:off x="5422135" y="1284758"/>
          <a:ext cx="3465576" cy="20756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E4D5D1E2-9822-4F91-B295-64CE6A1FB6CE}"/>
              </a:ext>
            </a:extLst>
          </p:cNvPr>
          <p:cNvGraphicFramePr>
            <a:graphicFrameLocks/>
          </p:cNvGraphicFramePr>
          <p:nvPr>
            <p:extLst>
              <p:ext uri="{D42A27DB-BD31-4B8C-83A1-F6EECF244321}">
                <p14:modId xmlns:p14="http://schemas.microsoft.com/office/powerpoint/2010/main" val="3352168907"/>
              </p:ext>
            </p:extLst>
          </p:nvPr>
        </p:nvGraphicFramePr>
        <p:xfrm>
          <a:off x="7974160" y="1292639"/>
          <a:ext cx="3465576" cy="20756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C190254C-42D8-4C71-B869-DC19949A09A0}"/>
              </a:ext>
            </a:extLst>
          </p:cNvPr>
          <p:cNvGraphicFramePr>
            <a:graphicFrameLocks/>
          </p:cNvGraphicFramePr>
          <p:nvPr>
            <p:extLst>
              <p:ext uri="{D42A27DB-BD31-4B8C-83A1-F6EECF244321}">
                <p14:modId xmlns:p14="http://schemas.microsoft.com/office/powerpoint/2010/main" val="288532108"/>
              </p:ext>
            </p:extLst>
          </p:nvPr>
        </p:nvGraphicFramePr>
        <p:xfrm>
          <a:off x="575357" y="3667821"/>
          <a:ext cx="3465576" cy="20756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51B8A4EE-4E07-4213-A876-40D3DB125846}"/>
              </a:ext>
            </a:extLst>
          </p:cNvPr>
          <p:cNvGraphicFramePr>
            <a:graphicFrameLocks noChangeAspect="1"/>
          </p:cNvGraphicFramePr>
          <p:nvPr>
            <p:extLst>
              <p:ext uri="{D42A27DB-BD31-4B8C-83A1-F6EECF244321}">
                <p14:modId xmlns:p14="http://schemas.microsoft.com/office/powerpoint/2010/main" val="550475694"/>
              </p:ext>
            </p:extLst>
          </p:nvPr>
        </p:nvGraphicFramePr>
        <p:xfrm>
          <a:off x="2956047" y="3655100"/>
          <a:ext cx="3462338" cy="20774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a:extLst>
              <a:ext uri="{FF2B5EF4-FFF2-40B4-BE49-F238E27FC236}">
                <a16:creationId xmlns:a16="http://schemas.microsoft.com/office/drawing/2014/main" id="{3B672AAC-5664-4C8B-9247-68BCAECC1207}"/>
              </a:ext>
            </a:extLst>
          </p:cNvPr>
          <p:cNvGraphicFramePr>
            <a:graphicFrameLocks/>
          </p:cNvGraphicFramePr>
          <p:nvPr>
            <p:extLst>
              <p:ext uri="{D42A27DB-BD31-4B8C-83A1-F6EECF244321}">
                <p14:modId xmlns:p14="http://schemas.microsoft.com/office/powerpoint/2010/main" val="1366686608"/>
              </p:ext>
            </p:extLst>
          </p:nvPr>
        </p:nvGraphicFramePr>
        <p:xfrm>
          <a:off x="5430389" y="3643780"/>
          <a:ext cx="3465576" cy="20756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a:extLst>
              <a:ext uri="{FF2B5EF4-FFF2-40B4-BE49-F238E27FC236}">
                <a16:creationId xmlns:a16="http://schemas.microsoft.com/office/drawing/2014/main" id="{EDC48B91-D7FE-4592-8F76-EFC12F333B77}"/>
              </a:ext>
            </a:extLst>
          </p:cNvPr>
          <p:cNvGraphicFramePr>
            <a:graphicFrameLocks/>
          </p:cNvGraphicFramePr>
          <p:nvPr>
            <p:extLst>
              <p:ext uri="{D42A27DB-BD31-4B8C-83A1-F6EECF244321}">
                <p14:modId xmlns:p14="http://schemas.microsoft.com/office/powerpoint/2010/main" val="2394127880"/>
              </p:ext>
            </p:extLst>
          </p:nvPr>
        </p:nvGraphicFramePr>
        <p:xfrm>
          <a:off x="8087669" y="3667821"/>
          <a:ext cx="3465576" cy="207568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34079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8" name="TextBox 7"/>
          <p:cNvSpPr txBox="1"/>
          <p:nvPr/>
        </p:nvSpPr>
        <p:spPr>
          <a:xfrm>
            <a:off x="0" y="6211669"/>
            <a:ext cx="6382139" cy="646331"/>
          </a:xfrm>
          <a:prstGeom prst="rect">
            <a:avLst/>
          </a:prstGeom>
          <a:noFill/>
        </p:spPr>
        <p:txBody>
          <a:bodyPr wrap="square" rtlCol="0" anchor="b">
            <a:spAutoFit/>
          </a:bodyPr>
          <a:lstStyle/>
          <a:p>
            <a:r>
              <a:rPr lang="en-US" sz="900" b="1" dirty="0"/>
              <a:t>Data Shown By: </a:t>
            </a:r>
            <a:r>
              <a:rPr lang="en-US" sz="900" dirty="0"/>
              <a:t>Seattle Neighborhoods</a:t>
            </a:r>
            <a:endParaRPr lang="en-US" sz="900" b="1" dirty="0"/>
          </a:p>
          <a:p>
            <a:r>
              <a:rPr lang="en-US" sz="900" b="1" dirty="0"/>
              <a:t>Data Source: </a:t>
            </a:r>
            <a:r>
              <a:rPr lang="en-US" sz="900" dirty="0"/>
              <a:t>2015-16</a:t>
            </a:r>
            <a:r>
              <a:rPr lang="en-US" sz="900" b="1" dirty="0"/>
              <a:t> </a:t>
            </a:r>
            <a:r>
              <a:rPr lang="en-US" sz="900" dirty="0"/>
              <a:t>State of Washington, Office of Superintendent of Public Instruction</a:t>
            </a:r>
          </a:p>
          <a:p>
            <a:r>
              <a:rPr lang="en-US" sz="900" b="1" dirty="0"/>
              <a:t>Note: </a:t>
            </a:r>
            <a:r>
              <a:rPr lang="en-US" sz="900" dirty="0"/>
              <a:t>Washington Inventory of Developing Skills is required only in state-funded full-day kindergartens. Absence of data for schools with enrolled kindergarten students may indicate that full-day kindergarten students in these schools are not state-funded. </a:t>
            </a:r>
          </a:p>
        </p:txBody>
      </p:sp>
      <p:pic>
        <p:nvPicPr>
          <p:cNvPr id="11" name="Picture 10"/>
          <p:cNvPicPr>
            <a:picLocks noChangeAspect="1"/>
          </p:cNvPicPr>
          <p:nvPr/>
        </p:nvPicPr>
        <p:blipFill>
          <a:blip r:embed="rId2"/>
          <a:stretch>
            <a:fillRect/>
          </a:stretch>
        </p:blipFill>
        <p:spPr>
          <a:xfrm>
            <a:off x="1564193" y="4461101"/>
            <a:ext cx="1733550" cy="1381125"/>
          </a:xfrm>
          <a:prstGeom prst="rect">
            <a:avLst/>
          </a:prstGeom>
        </p:spPr>
      </p:pic>
      <p:sp>
        <p:nvSpPr>
          <p:cNvPr id="9" name="TextBox 8"/>
          <p:cNvSpPr txBox="1"/>
          <p:nvPr/>
        </p:nvSpPr>
        <p:spPr>
          <a:xfrm>
            <a:off x="17070" y="0"/>
            <a:ext cx="5282718" cy="1569660"/>
          </a:xfrm>
          <a:prstGeom prst="rect">
            <a:avLst/>
          </a:prstGeom>
          <a:noFill/>
        </p:spPr>
        <p:txBody>
          <a:bodyPr wrap="square" rtlCol="0" anchor="t">
            <a:spAutoFit/>
          </a:bodyPr>
          <a:lstStyle/>
          <a:p>
            <a:pPr algn="ctr"/>
            <a:r>
              <a:rPr lang="EN-US" sz="2400" dirty="0"/>
              <a:t>There are </a:t>
            </a:r>
            <a:r>
              <a:rPr lang="EN-US" sz="2400" b="1" dirty="0"/>
              <a:t>28</a:t>
            </a:r>
            <a:r>
              <a:rPr lang="EN-US" sz="2400" dirty="0"/>
              <a:t> elementary schools in the North Seattle Region. In the 2015-16 school year, </a:t>
            </a:r>
            <a:r>
              <a:rPr lang="EN-US" sz="2400" b="1" dirty="0"/>
              <a:t>10</a:t>
            </a:r>
            <a:r>
              <a:rPr lang="EN-US" sz="2400" dirty="0"/>
              <a:t> received state funding for full-day kindergarten: </a:t>
            </a:r>
            <a:endParaRPr lang="en-US" sz="2400" dirty="0"/>
          </a:p>
        </p:txBody>
      </p:sp>
      <p:sp>
        <p:nvSpPr>
          <p:cNvPr id="13" name="TextBox 12"/>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14</a:t>
            </a:r>
          </a:p>
        </p:txBody>
      </p:sp>
      <p:sp>
        <p:nvSpPr>
          <p:cNvPr id="15" name="Title 1"/>
          <p:cNvSpPr txBox="1">
            <a:spLocks/>
          </p:cNvSpPr>
          <p:nvPr/>
        </p:nvSpPr>
        <p:spPr>
          <a:xfrm>
            <a:off x="4854197" y="44995"/>
            <a:ext cx="7198296" cy="6660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uFill>
                  <a:solidFill>
                    <a:srgbClr val="0070C0"/>
                  </a:solidFill>
                </a:uFill>
                <a:latin typeface="+mn-lt"/>
              </a:rPr>
              <a:t>North Seattle Region: Percent of children starting school in 2015 </a:t>
            </a:r>
            <a:endParaRPr lang="EN-US" sz="1600" b="1" dirty="0">
              <a:solidFill>
                <a:srgbClr val="000000"/>
              </a:solidFill>
              <a:uFill>
                <a:solidFill>
                  <a:srgbClr val="0070C0"/>
                </a:solidFill>
              </a:uFill>
              <a:latin typeface="Calibri"/>
            </a:endParaRPr>
          </a:p>
          <a:p>
            <a:pPr algn="ctr"/>
            <a:r>
              <a:rPr lang="EN-US" sz="1600" b="1" dirty="0">
                <a:uFill>
                  <a:solidFill>
                    <a:srgbClr val="0070C0"/>
                  </a:solidFill>
                </a:uFill>
                <a:latin typeface="+mn-lt"/>
              </a:rPr>
              <a:t>who were kindergarten-ready across all six categories of the </a:t>
            </a:r>
          </a:p>
          <a:p>
            <a:pPr algn="ctr"/>
            <a:r>
              <a:rPr lang="EN-US" sz="1600" b="1" dirty="0">
                <a:uFill>
                  <a:solidFill>
                    <a:srgbClr val="0070C0"/>
                  </a:solidFill>
                </a:uFill>
                <a:latin typeface="+mn-lt"/>
              </a:rPr>
              <a:t>Washington Inventory of Developing Skills</a:t>
            </a:r>
          </a:p>
          <a:p>
            <a:pPr algn="ctr"/>
            <a:endParaRPr lang="en-US" sz="2400" dirty="0">
              <a:uFill>
                <a:solidFill>
                  <a:srgbClr val="0070C0"/>
                </a:solidFill>
              </a:uFill>
              <a:latin typeface="+mn-lt"/>
            </a:endParaRPr>
          </a:p>
        </p:txBody>
      </p:sp>
      <p:sp>
        <p:nvSpPr>
          <p:cNvPr id="16" name="TextBox 15"/>
          <p:cNvSpPr txBox="1"/>
          <p:nvPr/>
        </p:nvSpPr>
        <p:spPr>
          <a:xfrm>
            <a:off x="55652" y="1666875"/>
            <a:ext cx="5243236" cy="1938992"/>
          </a:xfrm>
          <a:prstGeom prst="rect">
            <a:avLst/>
          </a:prstGeom>
          <a:noFill/>
        </p:spPr>
        <p:txBody>
          <a:bodyPr wrap="square" rtlCol="0" anchor="t">
            <a:spAutoFit/>
          </a:bodyPr>
          <a:lstStyle/>
          <a:p>
            <a:pPr marL="342900" indent="-342900">
              <a:buFont typeface="Arial" panose="020B0604020202020204" pitchFamily="34" charset="0"/>
              <a:buChar char="•"/>
            </a:pPr>
            <a:r>
              <a:rPr lang="EN-US" sz="2000" dirty="0"/>
              <a:t>Children entering kindergarten in these schools were assessed on readiness using the Washington Inventory of Developing Skills across 6 categories: social/emotional, physical, language, cognitive, literacy, and mathematics.</a:t>
            </a:r>
          </a:p>
        </p:txBody>
      </p:sp>
      <p:sp>
        <p:nvSpPr>
          <p:cNvPr id="18" name="TextBox 17"/>
          <p:cNvSpPr txBox="1"/>
          <p:nvPr/>
        </p:nvSpPr>
        <p:spPr>
          <a:xfrm>
            <a:off x="0" y="3684958"/>
            <a:ext cx="5299788" cy="707886"/>
          </a:xfrm>
          <a:prstGeom prst="rect">
            <a:avLst/>
          </a:prstGeom>
          <a:noFill/>
        </p:spPr>
        <p:txBody>
          <a:bodyPr wrap="square" rtlCol="0" anchor="t">
            <a:spAutoFit/>
          </a:bodyPr>
          <a:lstStyle/>
          <a:p>
            <a:pPr marL="342900" indent="-342900">
              <a:buFont typeface="Arial" panose="020B0604020202020204" pitchFamily="34" charset="0"/>
              <a:buChar char="•"/>
            </a:pPr>
            <a:r>
              <a:rPr lang="EN-US" sz="2000" b="1" dirty="0"/>
              <a:t>4</a:t>
            </a:r>
            <a:r>
              <a:rPr lang="EN-US" sz="2000" dirty="0"/>
              <a:t> of the schools performed below the Seattle Public School average of 52.3%.</a:t>
            </a:r>
          </a:p>
        </p:txBody>
      </p:sp>
      <p:pic>
        <p:nvPicPr>
          <p:cNvPr id="4" name="Picture 3"/>
          <p:cNvPicPr>
            <a:picLocks noChangeAspect="1"/>
          </p:cNvPicPr>
          <p:nvPr/>
        </p:nvPicPr>
        <p:blipFill>
          <a:blip r:embed="rId3"/>
          <a:srcRect l="7038"/>
          <a:stretch>
            <a:fillRect/>
          </a:stretch>
        </p:blipFill>
        <p:spPr>
          <a:xfrm>
            <a:off x="5330057" y="886310"/>
            <a:ext cx="6754644" cy="5073570"/>
          </a:xfrm>
          <a:prstGeom prst="rect">
            <a:avLst/>
          </a:prstGeom>
          <a:ln>
            <a:solidFill>
              <a:schemeClr val="tx1"/>
            </a:solidFill>
          </a:ln>
        </p:spPr>
      </p:pic>
      <p:sp>
        <p:nvSpPr>
          <p:cNvPr id="5" name="TextBox 4"/>
          <p:cNvSpPr txBox="1"/>
          <p:nvPr/>
        </p:nvSpPr>
        <p:spPr>
          <a:xfrm>
            <a:off x="5321667" y="5159148"/>
            <a:ext cx="1759494" cy="830997"/>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EN-US" sz="1600" dirty="0"/>
              <a:t>Seattle Public School Average: 52.3%</a:t>
            </a:r>
            <a:endParaRPr lang="en-US" sz="1600" dirty="0"/>
          </a:p>
        </p:txBody>
      </p:sp>
    </p:spTree>
    <p:extLst>
      <p:ext uri="{BB962C8B-B14F-4D97-AF65-F5344CB8AC3E}">
        <p14:creationId xmlns:p14="http://schemas.microsoft.com/office/powerpoint/2010/main" val="35975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dirty="0"/>
          </a:p>
        </p:txBody>
      </p:sp>
      <p:sp>
        <p:nvSpPr>
          <p:cNvPr id="8" name="TextBox 7"/>
          <p:cNvSpPr txBox="1"/>
          <p:nvPr/>
        </p:nvSpPr>
        <p:spPr>
          <a:xfrm>
            <a:off x="-1" y="6488668"/>
            <a:ext cx="8607106" cy="369332"/>
          </a:xfrm>
          <a:prstGeom prst="rect">
            <a:avLst/>
          </a:prstGeom>
          <a:noFill/>
        </p:spPr>
        <p:txBody>
          <a:bodyPr wrap="square" rtlCol="0">
            <a:spAutoFit/>
          </a:bodyPr>
          <a:lstStyle/>
          <a:p>
            <a:r>
              <a:rPr lang="en-US" sz="900" b="1" dirty="0"/>
              <a:t>Data Shown By: </a:t>
            </a:r>
            <a:r>
              <a:rPr lang="en-US" sz="900" dirty="0"/>
              <a:t>Seattle Neighborhoods</a:t>
            </a:r>
            <a:endParaRPr lang="en-US" sz="900" b="1" dirty="0"/>
          </a:p>
          <a:p>
            <a:r>
              <a:rPr lang="en-US" sz="900" b="1" dirty="0"/>
              <a:t>Data Source: </a:t>
            </a:r>
            <a:r>
              <a:rPr lang="en-US" sz="900" dirty="0"/>
              <a:t>2015-16</a:t>
            </a:r>
            <a:r>
              <a:rPr lang="en-US" sz="900" b="1" dirty="0"/>
              <a:t> </a:t>
            </a:r>
            <a:r>
              <a:rPr lang="en-US" sz="900" dirty="0"/>
              <a:t>State of Washington, Office of Superintendent of Public Instruction, The Annie E. Casey “Early Warning! Why Reading by the End of Third Grade Matters”</a:t>
            </a:r>
          </a:p>
        </p:txBody>
      </p:sp>
      <p:pic>
        <p:nvPicPr>
          <p:cNvPr id="11" name="Picture 10"/>
          <p:cNvPicPr>
            <a:picLocks noChangeAspect="1"/>
          </p:cNvPicPr>
          <p:nvPr/>
        </p:nvPicPr>
        <p:blipFill>
          <a:blip r:embed="rId2"/>
          <a:stretch>
            <a:fillRect/>
          </a:stretch>
        </p:blipFill>
        <p:spPr>
          <a:xfrm>
            <a:off x="1366444" y="3934684"/>
            <a:ext cx="1737360" cy="1384160"/>
          </a:xfrm>
          <a:prstGeom prst="rect">
            <a:avLst/>
          </a:prstGeom>
        </p:spPr>
      </p:pic>
      <p:sp>
        <p:nvSpPr>
          <p:cNvPr id="12" name="TextBox 11"/>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15</a:t>
            </a:r>
            <a:endParaRPr lang="EN-US" dirty="0"/>
          </a:p>
        </p:txBody>
      </p:sp>
      <p:sp>
        <p:nvSpPr>
          <p:cNvPr id="13" name="Title 1"/>
          <p:cNvSpPr txBox="1">
            <a:spLocks/>
          </p:cNvSpPr>
          <p:nvPr/>
        </p:nvSpPr>
        <p:spPr>
          <a:xfrm>
            <a:off x="4854197" y="111460"/>
            <a:ext cx="7198296" cy="4841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uFill>
                  <a:solidFill>
                    <a:srgbClr val="0070C0"/>
                  </a:solidFill>
                </a:uFill>
                <a:latin typeface="+mn-lt"/>
              </a:rPr>
              <a:t>North Seattle Region: Percent of 3</a:t>
            </a:r>
            <a:r>
              <a:rPr lang="en-US" sz="1600" b="1" baseline="30000" dirty="0">
                <a:uFill>
                  <a:solidFill>
                    <a:srgbClr val="0070C0"/>
                  </a:solidFill>
                </a:uFill>
                <a:latin typeface="+mn-lt"/>
              </a:rPr>
              <a:t>rd</a:t>
            </a:r>
            <a:r>
              <a:rPr lang="en-US" sz="1600" b="1" dirty="0">
                <a:uFill>
                  <a:solidFill>
                    <a:srgbClr val="0070C0"/>
                  </a:solidFill>
                </a:uFill>
                <a:latin typeface="+mn-lt"/>
              </a:rPr>
              <a:t> grade students in </a:t>
            </a:r>
          </a:p>
          <a:p>
            <a:pPr algn="ctr"/>
            <a:r>
              <a:rPr lang="en-US" sz="1600" b="1" dirty="0">
                <a:uFill>
                  <a:solidFill>
                    <a:srgbClr val="0070C0"/>
                  </a:solidFill>
                </a:uFill>
                <a:latin typeface="+mn-lt"/>
              </a:rPr>
              <a:t>2015-16 school year meeting grade-level reading standards</a:t>
            </a:r>
            <a:endParaRPr lang="en-US" sz="2400" dirty="0">
              <a:uFill>
                <a:solidFill>
                  <a:srgbClr val="0070C0"/>
                </a:solidFill>
              </a:uFill>
              <a:latin typeface="+mn-lt"/>
            </a:endParaRPr>
          </a:p>
        </p:txBody>
      </p:sp>
      <p:sp>
        <p:nvSpPr>
          <p:cNvPr id="17" name="TextBox 16"/>
          <p:cNvSpPr txBox="1"/>
          <p:nvPr/>
        </p:nvSpPr>
        <p:spPr>
          <a:xfrm>
            <a:off x="17463" y="0"/>
            <a:ext cx="4758903" cy="1569660"/>
          </a:xfrm>
          <a:prstGeom prst="rect">
            <a:avLst/>
          </a:prstGeom>
          <a:noFill/>
        </p:spPr>
        <p:txBody>
          <a:bodyPr wrap="square" rtlCol="0" anchor="t">
            <a:spAutoFit/>
          </a:bodyPr>
          <a:lstStyle/>
          <a:p>
            <a:pPr algn="ctr"/>
            <a:r>
              <a:rPr lang="EN-US" sz="2400" dirty="0"/>
              <a:t>In general, children who do not read proficiently by the end of 3</a:t>
            </a:r>
            <a:r>
              <a:rPr lang="EN-US" sz="2400" baseline="30000" dirty="0"/>
              <a:t>rd</a:t>
            </a:r>
            <a:r>
              <a:rPr lang="EN-US" sz="2400" dirty="0"/>
              <a:t> grade are </a:t>
            </a:r>
            <a:r>
              <a:rPr lang="EN-US" sz="2400" b="1" dirty="0"/>
              <a:t>4</a:t>
            </a:r>
            <a:r>
              <a:rPr lang="EN-US" sz="2400" dirty="0"/>
              <a:t> </a:t>
            </a:r>
            <a:r>
              <a:rPr lang="EN-US" sz="2400" b="1" dirty="0"/>
              <a:t>times</a:t>
            </a:r>
            <a:r>
              <a:rPr lang="EN-US" sz="2400" dirty="0"/>
              <a:t> more likely to </a:t>
            </a:r>
          </a:p>
          <a:p>
            <a:pPr algn="ctr"/>
            <a:r>
              <a:rPr lang="EN-US" sz="2400" dirty="0"/>
              <a:t>drop out of high school.</a:t>
            </a:r>
            <a:endParaRPr lang="en-US" sz="2400" dirty="0"/>
          </a:p>
        </p:txBody>
      </p:sp>
      <p:sp>
        <p:nvSpPr>
          <p:cNvPr id="18" name="TextBox 17"/>
          <p:cNvSpPr txBox="1"/>
          <p:nvPr/>
        </p:nvSpPr>
        <p:spPr>
          <a:xfrm>
            <a:off x="17463" y="1922946"/>
            <a:ext cx="4814727" cy="1569660"/>
          </a:xfrm>
          <a:prstGeom prst="rect">
            <a:avLst/>
          </a:prstGeom>
          <a:noFill/>
        </p:spPr>
        <p:txBody>
          <a:bodyPr wrap="square" rtlCol="0" anchor="t">
            <a:spAutoFit/>
          </a:bodyPr>
          <a:lstStyle/>
          <a:p>
            <a:pPr algn="ctr"/>
            <a:r>
              <a:rPr lang="EN-US" sz="2400" b="1" dirty="0"/>
              <a:t>8</a:t>
            </a:r>
            <a:r>
              <a:rPr lang="EN-US" sz="2400" dirty="0"/>
              <a:t> of the 28 elementary schools in the            North Seattle Region performed below the Seattle Public School average of 65.7%. </a:t>
            </a:r>
          </a:p>
        </p:txBody>
      </p:sp>
      <p:pic>
        <p:nvPicPr>
          <p:cNvPr id="2" name="Picture 1"/>
          <p:cNvPicPr>
            <a:picLocks noChangeAspect="1"/>
          </p:cNvPicPr>
          <p:nvPr/>
        </p:nvPicPr>
        <p:blipFill rotWithShape="1">
          <a:blip r:embed="rId3"/>
          <a:srcRect l="7963" t="346" r="-129" b="5352"/>
          <a:stretch/>
        </p:blipFill>
        <p:spPr>
          <a:xfrm>
            <a:off x="4810125" y="907322"/>
            <a:ext cx="7232449" cy="5111357"/>
          </a:xfrm>
          <a:prstGeom prst="rect">
            <a:avLst/>
          </a:prstGeom>
          <a:ln>
            <a:solidFill>
              <a:schemeClr val="tx1"/>
            </a:solidFill>
          </a:ln>
        </p:spPr>
      </p:pic>
      <p:sp>
        <p:nvSpPr>
          <p:cNvPr id="15" name="TextBox 14"/>
          <p:cNvSpPr txBox="1"/>
          <p:nvPr/>
        </p:nvSpPr>
        <p:spPr>
          <a:xfrm>
            <a:off x="4810124" y="5159586"/>
            <a:ext cx="1547733" cy="861774"/>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EN-US" dirty="0"/>
              <a:t>S</a:t>
            </a:r>
            <a:r>
              <a:rPr lang="EN-US" sz="1600" dirty="0"/>
              <a:t>eattle Public School Average: 65.7%</a:t>
            </a:r>
            <a:endParaRPr lang="en-US" sz="1600" dirty="0"/>
          </a:p>
        </p:txBody>
      </p:sp>
    </p:spTree>
    <p:extLst>
      <p:ext uri="{BB962C8B-B14F-4D97-AF65-F5344CB8AC3E}">
        <p14:creationId xmlns:p14="http://schemas.microsoft.com/office/powerpoint/2010/main" val="929879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8" name="TextBox 7"/>
          <p:cNvSpPr txBox="1"/>
          <p:nvPr/>
        </p:nvSpPr>
        <p:spPr>
          <a:xfrm>
            <a:off x="-1" y="6488668"/>
            <a:ext cx="4189445" cy="369332"/>
          </a:xfrm>
          <a:prstGeom prst="rect">
            <a:avLst/>
          </a:prstGeom>
          <a:noFill/>
        </p:spPr>
        <p:txBody>
          <a:bodyPr wrap="square" rtlCol="0">
            <a:spAutoFit/>
          </a:bodyPr>
          <a:lstStyle/>
          <a:p>
            <a:r>
              <a:rPr lang="en-US" sz="900" b="1" dirty="0"/>
              <a:t>Data Shown By: </a:t>
            </a:r>
            <a:r>
              <a:rPr lang="en-US" sz="900" dirty="0"/>
              <a:t>Health Reporting Area (geographic definition used by Public Health)</a:t>
            </a:r>
            <a:endParaRPr lang="en-US" sz="900" b="1" dirty="0"/>
          </a:p>
          <a:p>
            <a:r>
              <a:rPr lang="en-US" sz="900" b="1" dirty="0"/>
              <a:t>Data Sources: </a:t>
            </a:r>
            <a:r>
              <a:rPr lang="en-US" sz="900" dirty="0"/>
              <a:t>US Census Bureau, 2010-2014 American Community Survey.</a:t>
            </a:r>
          </a:p>
        </p:txBody>
      </p:sp>
      <p:sp>
        <p:nvSpPr>
          <p:cNvPr id="10" name="Title 1"/>
          <p:cNvSpPr txBox="1">
            <a:spLocks/>
          </p:cNvSpPr>
          <p:nvPr/>
        </p:nvSpPr>
        <p:spPr>
          <a:xfrm>
            <a:off x="-2" y="1825625"/>
            <a:ext cx="4605557" cy="16747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mn-lt"/>
              </a:rPr>
              <a:t>Likewise, </a:t>
            </a:r>
            <a:r>
              <a:rPr lang="en-US" sz="2400" b="1" dirty="0">
                <a:latin typeface="+mn-lt"/>
              </a:rPr>
              <a:t>37.7% </a:t>
            </a:r>
            <a:r>
              <a:rPr lang="en-US" sz="2400" dirty="0">
                <a:latin typeface="+mn-lt"/>
              </a:rPr>
              <a:t>of households in the North Seattle Region are similarly cost-burdened. </a:t>
            </a:r>
            <a:endParaRPr lang="en-US" sz="2400" dirty="0">
              <a:uFill>
                <a:solidFill>
                  <a:srgbClr val="0070C0"/>
                </a:solidFill>
              </a:uFill>
              <a:latin typeface="+mn-lt"/>
            </a:endParaRPr>
          </a:p>
        </p:txBody>
      </p:sp>
      <p:sp>
        <p:nvSpPr>
          <p:cNvPr id="16" name="TextBox 15"/>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16</a:t>
            </a:r>
            <a:endParaRPr lang="EN-US" dirty="0"/>
          </a:p>
        </p:txBody>
      </p:sp>
      <p:pic>
        <p:nvPicPr>
          <p:cNvPr id="2" name="Picture 1"/>
          <p:cNvPicPr>
            <a:picLocks noChangeAspect="1"/>
          </p:cNvPicPr>
          <p:nvPr/>
        </p:nvPicPr>
        <p:blipFill rotWithShape="1">
          <a:blip r:embed="rId2"/>
          <a:srcRect l="1039" t="2113"/>
          <a:stretch/>
        </p:blipFill>
        <p:spPr>
          <a:xfrm>
            <a:off x="5225140" y="1192851"/>
            <a:ext cx="6625355" cy="5224336"/>
          </a:xfrm>
          <a:prstGeom prst="rect">
            <a:avLst/>
          </a:prstGeom>
          <a:ln>
            <a:solidFill>
              <a:schemeClr val="tx1"/>
            </a:solidFill>
          </a:ln>
        </p:spPr>
      </p:pic>
      <p:sp>
        <p:nvSpPr>
          <p:cNvPr id="17" name="TextBox 16"/>
          <p:cNvSpPr txBox="1"/>
          <p:nvPr/>
        </p:nvSpPr>
        <p:spPr>
          <a:xfrm>
            <a:off x="6583878" y="1754144"/>
            <a:ext cx="1959429" cy="800219"/>
          </a:xfrm>
          <a:prstGeom prst="rect">
            <a:avLst/>
          </a:prstGeom>
          <a:noFill/>
        </p:spPr>
        <p:txBody>
          <a:bodyPr wrap="square" rtlCol="0">
            <a:spAutoFit/>
          </a:bodyPr>
          <a:lstStyle/>
          <a:p>
            <a:pPr algn="ctr"/>
            <a:r>
              <a:rPr lang="en-US" dirty="0"/>
              <a:t>Northwest</a:t>
            </a:r>
          </a:p>
          <a:p>
            <a:pPr algn="ctr"/>
            <a:r>
              <a:rPr lang="en-US" sz="1400" dirty="0"/>
              <a:t>Renters: 50.2%</a:t>
            </a:r>
          </a:p>
          <a:p>
            <a:pPr algn="ctr"/>
            <a:r>
              <a:rPr lang="en-US" sz="1400" dirty="0"/>
              <a:t>Homeowners:49.5%</a:t>
            </a:r>
          </a:p>
        </p:txBody>
      </p:sp>
      <p:sp>
        <p:nvSpPr>
          <p:cNvPr id="22" name="TextBox 21"/>
          <p:cNvSpPr txBox="1"/>
          <p:nvPr/>
        </p:nvSpPr>
        <p:spPr>
          <a:xfrm>
            <a:off x="8604669" y="1768078"/>
            <a:ext cx="1959429" cy="800219"/>
          </a:xfrm>
          <a:prstGeom prst="rect">
            <a:avLst/>
          </a:prstGeom>
          <a:noFill/>
        </p:spPr>
        <p:txBody>
          <a:bodyPr wrap="square" rtlCol="0">
            <a:spAutoFit/>
          </a:bodyPr>
          <a:lstStyle/>
          <a:p>
            <a:pPr algn="ctr"/>
            <a:r>
              <a:rPr lang="en-US" dirty="0"/>
              <a:t>North</a:t>
            </a:r>
          </a:p>
          <a:p>
            <a:pPr algn="ctr"/>
            <a:r>
              <a:rPr lang="en-US" sz="1400" dirty="0"/>
              <a:t>Renters: 53.2%</a:t>
            </a:r>
          </a:p>
          <a:p>
            <a:pPr algn="ctr"/>
            <a:r>
              <a:rPr lang="en-US" sz="1400" dirty="0"/>
              <a:t>Homeowners:46.8%</a:t>
            </a:r>
          </a:p>
        </p:txBody>
      </p:sp>
      <p:sp>
        <p:nvSpPr>
          <p:cNvPr id="23" name="TextBox 22"/>
          <p:cNvSpPr txBox="1"/>
          <p:nvPr/>
        </p:nvSpPr>
        <p:spPr>
          <a:xfrm>
            <a:off x="5403206" y="3947211"/>
            <a:ext cx="1959429" cy="800219"/>
          </a:xfrm>
          <a:prstGeom prst="rect">
            <a:avLst/>
          </a:prstGeom>
          <a:noFill/>
        </p:spPr>
        <p:txBody>
          <a:bodyPr wrap="square" rtlCol="0">
            <a:spAutoFit/>
          </a:bodyPr>
          <a:lstStyle/>
          <a:p>
            <a:pPr algn="ctr"/>
            <a:r>
              <a:rPr lang="en-US" dirty="0"/>
              <a:t>Ballard</a:t>
            </a:r>
          </a:p>
          <a:p>
            <a:pPr algn="ctr"/>
            <a:r>
              <a:rPr lang="en-US" sz="1400" dirty="0"/>
              <a:t>Renters: 45.8%</a:t>
            </a:r>
          </a:p>
          <a:p>
            <a:pPr algn="ctr"/>
            <a:r>
              <a:rPr lang="en-US" sz="1400" dirty="0"/>
              <a:t>Homeowners: 54.2%</a:t>
            </a:r>
          </a:p>
        </p:txBody>
      </p:sp>
      <p:sp>
        <p:nvSpPr>
          <p:cNvPr id="24" name="TextBox 23"/>
          <p:cNvSpPr txBox="1"/>
          <p:nvPr/>
        </p:nvSpPr>
        <p:spPr>
          <a:xfrm>
            <a:off x="7221090" y="4364674"/>
            <a:ext cx="1959429" cy="1077218"/>
          </a:xfrm>
          <a:prstGeom prst="rect">
            <a:avLst/>
          </a:prstGeom>
          <a:noFill/>
        </p:spPr>
        <p:txBody>
          <a:bodyPr wrap="square" rtlCol="0">
            <a:spAutoFit/>
          </a:bodyPr>
          <a:lstStyle/>
          <a:p>
            <a:pPr algn="ctr"/>
            <a:r>
              <a:rPr lang="en-US" dirty="0"/>
              <a:t>Fremont/</a:t>
            </a:r>
          </a:p>
          <a:p>
            <a:pPr algn="ctr"/>
            <a:r>
              <a:rPr lang="en-US" dirty="0"/>
              <a:t>Greenlake</a:t>
            </a:r>
          </a:p>
          <a:p>
            <a:pPr algn="ctr"/>
            <a:r>
              <a:rPr lang="en-US" sz="1400" dirty="0"/>
              <a:t>Renters: 56.4%</a:t>
            </a:r>
          </a:p>
          <a:p>
            <a:pPr algn="ctr"/>
            <a:r>
              <a:rPr lang="en-US" sz="1400" dirty="0"/>
              <a:t>Homeowners:43.6%</a:t>
            </a:r>
          </a:p>
        </p:txBody>
      </p:sp>
      <p:sp>
        <p:nvSpPr>
          <p:cNvPr id="25" name="TextBox 24"/>
          <p:cNvSpPr txBox="1"/>
          <p:nvPr/>
        </p:nvSpPr>
        <p:spPr>
          <a:xfrm>
            <a:off x="9196581" y="3943628"/>
            <a:ext cx="1959429" cy="800219"/>
          </a:xfrm>
          <a:prstGeom prst="rect">
            <a:avLst/>
          </a:prstGeom>
          <a:noFill/>
        </p:spPr>
        <p:txBody>
          <a:bodyPr wrap="square" rtlCol="0">
            <a:spAutoFit/>
          </a:bodyPr>
          <a:lstStyle/>
          <a:p>
            <a:pPr algn="ctr"/>
            <a:r>
              <a:rPr lang="en-US" dirty="0"/>
              <a:t>Northeast</a:t>
            </a:r>
          </a:p>
          <a:p>
            <a:pPr algn="ctr"/>
            <a:r>
              <a:rPr lang="en-US" sz="1400" dirty="0"/>
              <a:t>Renters: 43.8%</a:t>
            </a:r>
          </a:p>
          <a:p>
            <a:pPr algn="ctr"/>
            <a:r>
              <a:rPr lang="en-US" sz="1400" dirty="0"/>
              <a:t>Homeowners: 56.2%</a:t>
            </a:r>
          </a:p>
        </p:txBody>
      </p:sp>
      <p:sp>
        <p:nvSpPr>
          <p:cNvPr id="26" name="Title 1"/>
          <p:cNvSpPr txBox="1">
            <a:spLocks/>
          </p:cNvSpPr>
          <p:nvPr/>
        </p:nvSpPr>
        <p:spPr>
          <a:xfrm>
            <a:off x="4946726" y="215326"/>
            <a:ext cx="7182185" cy="7437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uFill>
                  <a:solidFill>
                    <a:srgbClr val="0070C0"/>
                  </a:solidFill>
                </a:uFill>
                <a:latin typeface="+mn-lt"/>
              </a:rPr>
              <a:t>North Seattle Region: Percent of cost-burdened households </a:t>
            </a:r>
            <a:endParaRPr lang="EN-US" sz="1600" b="1" dirty="0">
              <a:solidFill>
                <a:srgbClr val="000000"/>
              </a:solidFill>
              <a:uFill>
                <a:solidFill>
                  <a:srgbClr val="0070C0"/>
                </a:solidFill>
              </a:uFill>
              <a:latin typeface="Calibri"/>
            </a:endParaRPr>
          </a:p>
          <a:p>
            <a:pPr algn="ctr"/>
            <a:r>
              <a:rPr lang="EN-US" sz="1600" b="1" dirty="0">
                <a:uFill>
                  <a:solidFill>
                    <a:srgbClr val="0070C0"/>
                  </a:solidFill>
                </a:uFill>
                <a:latin typeface="+mn-lt"/>
              </a:rPr>
              <a:t>(who spend 30% or more of income on housing) and </a:t>
            </a:r>
          </a:p>
          <a:p>
            <a:pPr algn="ctr"/>
            <a:r>
              <a:rPr lang="EN-US" sz="1600" b="1" dirty="0">
                <a:uFill>
                  <a:solidFill>
                    <a:srgbClr val="0070C0"/>
                  </a:solidFill>
                </a:uFill>
                <a:latin typeface="+mn-lt"/>
              </a:rPr>
              <a:t>the percent of renters to homeowners by HRA</a:t>
            </a:r>
          </a:p>
          <a:p>
            <a:pPr algn="ctr"/>
            <a:endParaRPr lang="en-US" sz="2400" dirty="0">
              <a:uFill>
                <a:solidFill>
                  <a:srgbClr val="0070C0"/>
                </a:solidFill>
              </a:uFill>
              <a:latin typeface="+mn-lt"/>
            </a:endParaRPr>
          </a:p>
        </p:txBody>
      </p:sp>
      <p:pic>
        <p:nvPicPr>
          <p:cNvPr id="5" name="Picture 4"/>
          <p:cNvPicPr>
            <a:picLocks noChangeAspect="1"/>
          </p:cNvPicPr>
          <p:nvPr/>
        </p:nvPicPr>
        <p:blipFill rotWithShape="1">
          <a:blip r:embed="rId3"/>
          <a:srcRect t="30653"/>
          <a:stretch/>
        </p:blipFill>
        <p:spPr>
          <a:xfrm>
            <a:off x="462403" y="4303271"/>
            <a:ext cx="3124902" cy="2024771"/>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9256256" y="6058297"/>
            <a:ext cx="333375" cy="352425"/>
          </a:xfrm>
          <a:prstGeom prst="rect">
            <a:avLst/>
          </a:prstGeom>
        </p:spPr>
      </p:pic>
      <p:pic>
        <p:nvPicPr>
          <p:cNvPr id="27" name="Picture 26"/>
          <p:cNvPicPr>
            <a:picLocks noChangeAspect="1"/>
          </p:cNvPicPr>
          <p:nvPr/>
        </p:nvPicPr>
        <p:blipFill rotWithShape="1">
          <a:blip r:embed="rId3"/>
          <a:srcRect b="78436"/>
          <a:stretch/>
        </p:blipFill>
        <p:spPr>
          <a:xfrm>
            <a:off x="462403" y="3687635"/>
            <a:ext cx="3124902" cy="629634"/>
          </a:xfrm>
          <a:prstGeom prst="rect">
            <a:avLst/>
          </a:prstGeom>
          <a:ln>
            <a:solidFill>
              <a:schemeClr val="tx1"/>
            </a:solidFill>
          </a:ln>
        </p:spPr>
      </p:pic>
      <p:sp>
        <p:nvSpPr>
          <p:cNvPr id="28" name="Title 1"/>
          <p:cNvSpPr txBox="1">
            <a:spLocks/>
          </p:cNvSpPr>
          <p:nvPr/>
        </p:nvSpPr>
        <p:spPr>
          <a:xfrm>
            <a:off x="152401" y="152400"/>
            <a:ext cx="4576044" cy="16747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mn-lt"/>
              </a:rPr>
              <a:t>Overall, </a:t>
            </a:r>
            <a:r>
              <a:rPr lang="EN-US" sz="2400" b="1" dirty="0">
                <a:latin typeface="+mn-lt"/>
              </a:rPr>
              <a:t>37.8% </a:t>
            </a:r>
            <a:r>
              <a:rPr lang="EN-US" sz="2400" dirty="0">
                <a:latin typeface="+mn-lt"/>
              </a:rPr>
              <a:t>of Seattle households—or 1 out of 3</a:t>
            </a:r>
            <a:r>
              <a:rPr lang="EN-US" sz="2400" dirty="0"/>
              <a:t>—</a:t>
            </a:r>
            <a:r>
              <a:rPr lang="EN-US" sz="2400" dirty="0">
                <a:latin typeface="+mn-lt"/>
              </a:rPr>
              <a:t>spend 30% or more of their income on housing regardless of whether they rent or own a home.  </a:t>
            </a:r>
            <a:endParaRPr lang="en-US" sz="2400" dirty="0">
              <a:uFill>
                <a:solidFill>
                  <a:srgbClr val="0070C0"/>
                </a:solidFill>
              </a:uFill>
              <a:latin typeface="+mn-lt"/>
            </a:endParaRPr>
          </a:p>
        </p:txBody>
      </p:sp>
    </p:spTree>
    <p:extLst>
      <p:ext uri="{BB962C8B-B14F-4D97-AF65-F5344CB8AC3E}">
        <p14:creationId xmlns:p14="http://schemas.microsoft.com/office/powerpoint/2010/main" val="53446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8" name="TextBox 7"/>
          <p:cNvSpPr txBox="1"/>
          <p:nvPr/>
        </p:nvSpPr>
        <p:spPr>
          <a:xfrm>
            <a:off x="7073579" y="6627168"/>
            <a:ext cx="3856026" cy="230832"/>
          </a:xfrm>
          <a:prstGeom prst="rect">
            <a:avLst/>
          </a:prstGeom>
          <a:noFill/>
        </p:spPr>
        <p:txBody>
          <a:bodyPr wrap="square" rtlCol="0" anchor="t">
            <a:spAutoFit/>
          </a:bodyPr>
          <a:lstStyle/>
          <a:p>
            <a:r>
              <a:rPr lang="EN-US" sz="900" b="1" dirty="0"/>
              <a:t>Data Source: </a:t>
            </a:r>
            <a:r>
              <a:rPr lang="EN-US" sz="900" dirty="0"/>
              <a:t>Washington State Employment Security Department</a:t>
            </a:r>
          </a:p>
        </p:txBody>
      </p:sp>
      <p:pic>
        <p:nvPicPr>
          <p:cNvPr id="4" name="Picture 3"/>
          <p:cNvPicPr>
            <a:picLocks noChangeAspect="1"/>
          </p:cNvPicPr>
          <p:nvPr/>
        </p:nvPicPr>
        <p:blipFill>
          <a:blip r:embed="rId2"/>
          <a:stretch>
            <a:fillRect/>
          </a:stretch>
        </p:blipFill>
        <p:spPr>
          <a:xfrm>
            <a:off x="314325" y="1247775"/>
            <a:ext cx="6298746" cy="4965641"/>
          </a:xfrm>
          <a:prstGeom prst="rect">
            <a:avLst/>
          </a:prstGeom>
          <a:ln>
            <a:solidFill>
              <a:schemeClr val="tx1"/>
            </a:solidFill>
          </a:ln>
        </p:spPr>
      </p:pic>
      <p:sp>
        <p:nvSpPr>
          <p:cNvPr id="5" name="Rectangle 4"/>
          <p:cNvSpPr/>
          <p:nvPr/>
        </p:nvSpPr>
        <p:spPr>
          <a:xfrm>
            <a:off x="314325" y="1247775"/>
            <a:ext cx="461712" cy="1184988"/>
          </a:xfrm>
          <a:prstGeom prst="rect">
            <a:avLst/>
          </a:prstGeom>
          <a:solidFill>
            <a:srgbClr val="C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18784" b="2882"/>
          <a:stretch/>
        </p:blipFill>
        <p:spPr bwMode="auto">
          <a:xfrm>
            <a:off x="6981825" y="2099480"/>
            <a:ext cx="5031390" cy="36439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2132567998"/>
              </p:ext>
            </p:extLst>
          </p:nvPr>
        </p:nvGraphicFramePr>
        <p:xfrm>
          <a:off x="419100" y="1238250"/>
          <a:ext cx="1333500" cy="2105025"/>
        </p:xfrm>
        <a:graphic>
          <a:graphicData uri="http://schemas.openxmlformats.org/drawingml/2006/table">
            <a:tbl>
              <a:tblPr/>
              <a:tblGrid>
                <a:gridCol w="367196">
                  <a:extLst>
                    <a:ext uri="{9D8B030D-6E8A-4147-A177-3AD203B41FA5}">
                      <a16:colId xmlns:a16="http://schemas.microsoft.com/office/drawing/2014/main" val="215324060"/>
                    </a:ext>
                  </a:extLst>
                </a:gridCol>
                <a:gridCol w="71394">
                  <a:extLst>
                    <a:ext uri="{9D8B030D-6E8A-4147-A177-3AD203B41FA5}">
                      <a16:colId xmlns:a16="http://schemas.microsoft.com/office/drawing/2014/main" val="3202657307"/>
                    </a:ext>
                  </a:extLst>
                </a:gridCol>
                <a:gridCol w="894910">
                  <a:extLst>
                    <a:ext uri="{9D8B030D-6E8A-4147-A177-3AD203B41FA5}">
                      <a16:colId xmlns:a16="http://schemas.microsoft.com/office/drawing/2014/main" val="2256925143"/>
                    </a:ext>
                  </a:extLst>
                </a:gridCol>
              </a:tblGrid>
              <a:tr h="161925">
                <a:tc gridSpan="3">
                  <a:txBody>
                    <a:bodyPr/>
                    <a:lstStyle/>
                    <a:p>
                      <a:pPr algn="l" fontAlgn="b"/>
                      <a:r>
                        <a:rPr lang="en-US" sz="800" b="1" i="0" u="none" strike="noStrike" dirty="0">
                          <a:solidFill>
                            <a:srgbClr val="000000"/>
                          </a:solidFill>
                          <a:effectLst/>
                          <a:latin typeface="Calibri" panose="020F0502020204030204" pitchFamily="34" charset="0"/>
                        </a:rPr>
                        <a:t>Legend</a:t>
                      </a:r>
                      <a:endParaRPr lang="en-US" sz="75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7457068"/>
                  </a:ext>
                </a:extLst>
              </a:tr>
              <a:tr h="123825">
                <a:tc>
                  <a:txBody>
                    <a:bodyPr/>
                    <a:lstStyle/>
                    <a:p>
                      <a:pPr algn="l" fontAlgn="b"/>
                      <a:endParaRPr lang="en-US" sz="75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75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59954124"/>
                  </a:ext>
                </a:extLst>
              </a:tr>
              <a:tr h="200025">
                <a:tc>
                  <a:txBody>
                    <a:bodyPr/>
                    <a:lstStyle/>
                    <a:p>
                      <a:pPr algn="l" fontAlgn="b"/>
                      <a:r>
                        <a:rPr lang="en-US" sz="75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B2182B"/>
                    </a:solidFill>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a:noFill/>
                    </a:lnR>
                    <a:lnT>
                      <a:noFill/>
                    </a:lnT>
                    <a:lnB>
                      <a:noFill/>
                    </a:lnB>
                  </a:tcPr>
                </a:tc>
                <a:tc>
                  <a:txBody>
                    <a:bodyPr/>
                    <a:lstStyle/>
                    <a:p>
                      <a:pPr algn="l" fontAlgn="b"/>
                      <a:r>
                        <a:rPr lang="en-US" sz="750" b="0" i="0" u="none" strike="noStrike" dirty="0">
                          <a:solidFill>
                            <a:srgbClr val="000000"/>
                          </a:solidFill>
                          <a:effectLst/>
                          <a:latin typeface="Calibri" panose="020F0502020204030204" pitchFamily="34" charset="0"/>
                        </a:rPr>
                        <a:t>&gt;16%</a:t>
                      </a:r>
                    </a:p>
                  </a:txBody>
                  <a:tcPr marL="9525" marR="9525" marT="9525" marB="0" anchor="b">
                    <a:lnL>
                      <a:noFill/>
                    </a:lnL>
                    <a:lnR>
                      <a:noFill/>
                    </a:lnR>
                    <a:lnT>
                      <a:noFill/>
                    </a:lnT>
                    <a:lnB>
                      <a:noFill/>
                    </a:lnB>
                  </a:tcPr>
                </a:tc>
                <a:extLst>
                  <a:ext uri="{0D108BD9-81ED-4DB2-BD59-A6C34878D82A}">
                    <a16:rowId xmlns:a16="http://schemas.microsoft.com/office/drawing/2014/main" val="3357593732"/>
                  </a:ext>
                </a:extLst>
              </a:tr>
              <a:tr h="123825">
                <a:tc>
                  <a:txBody>
                    <a:bodyPr/>
                    <a:lstStyle/>
                    <a:p>
                      <a:pPr algn="l" fontAlgn="b"/>
                      <a:endParaRPr lang="en-US" sz="75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94201730"/>
                  </a:ext>
                </a:extLst>
              </a:tr>
              <a:tr h="200025">
                <a:tc>
                  <a:txBody>
                    <a:bodyPr/>
                    <a:lstStyle/>
                    <a:p>
                      <a:pPr algn="l" fontAlgn="b"/>
                      <a:endParaRPr lang="EN-US" sz="75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F8A62"/>
                    </a:solidFill>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a:noFill/>
                    </a:lnR>
                    <a:lnT>
                      <a:noFill/>
                    </a:lnT>
                    <a:lnB>
                      <a:noFill/>
                    </a:lnB>
                  </a:tcPr>
                </a:tc>
                <a:tc>
                  <a:txBody>
                    <a:bodyPr/>
                    <a:lstStyle/>
                    <a:p>
                      <a:pPr algn="l" fontAlgn="b"/>
                      <a:r>
                        <a:rPr lang="EN-US" sz="750" b="0" i="0" u="none" strike="noStrike" dirty="0">
                          <a:solidFill>
                            <a:srgbClr val="000000"/>
                          </a:solidFill>
                          <a:effectLst/>
                          <a:latin typeface="Calibri" panose="020F0502020204030204" pitchFamily="34" charset="0"/>
                        </a:rPr>
                        <a:t>12.8% - 16%</a:t>
                      </a:r>
                    </a:p>
                  </a:txBody>
                  <a:tcPr marL="9525" marR="9525" marT="9525" marB="0" anchor="b">
                    <a:lnL>
                      <a:noFill/>
                    </a:lnL>
                    <a:lnR>
                      <a:noFill/>
                    </a:lnR>
                    <a:lnT>
                      <a:noFill/>
                    </a:lnT>
                    <a:lnB>
                      <a:noFill/>
                    </a:lnB>
                  </a:tcPr>
                </a:tc>
                <a:extLst>
                  <a:ext uri="{0D108BD9-81ED-4DB2-BD59-A6C34878D82A}">
                    <a16:rowId xmlns:a16="http://schemas.microsoft.com/office/drawing/2014/main" val="2047623446"/>
                  </a:ext>
                </a:extLst>
              </a:tr>
              <a:tr h="123825">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21100707"/>
                  </a:ext>
                </a:extLst>
              </a:tr>
              <a:tr h="200025">
                <a:tc>
                  <a:txBody>
                    <a:bodyPr/>
                    <a:lstStyle/>
                    <a:p>
                      <a:pPr algn="l" fontAlgn="b"/>
                      <a:r>
                        <a:rPr lang="en-US" sz="75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DDBC7"/>
                    </a:solidFill>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a:noFill/>
                    </a:lnR>
                    <a:lnT>
                      <a:noFill/>
                    </a:lnT>
                    <a:lnB>
                      <a:noFill/>
                    </a:lnB>
                  </a:tcPr>
                </a:tc>
                <a:tc>
                  <a:txBody>
                    <a:bodyPr/>
                    <a:lstStyle/>
                    <a:p>
                      <a:pPr algn="l" fontAlgn="b"/>
                      <a:r>
                        <a:rPr lang="EN-US" sz="750" b="0" i="0" u="none" strike="noStrike" dirty="0">
                          <a:solidFill>
                            <a:srgbClr val="000000"/>
                          </a:solidFill>
                          <a:effectLst/>
                          <a:latin typeface="Calibri" panose="020F0502020204030204" pitchFamily="34" charset="0"/>
                        </a:rPr>
                        <a:t>9.5% - 12.8 %</a:t>
                      </a:r>
                    </a:p>
                  </a:txBody>
                  <a:tcPr marL="9525" marR="9525" marT="9525" marB="0" anchor="b">
                    <a:lnL>
                      <a:noFill/>
                    </a:lnL>
                    <a:lnR>
                      <a:noFill/>
                    </a:lnR>
                    <a:lnT>
                      <a:noFill/>
                    </a:lnT>
                    <a:lnB>
                      <a:noFill/>
                    </a:lnB>
                  </a:tcPr>
                </a:tc>
                <a:extLst>
                  <a:ext uri="{0D108BD9-81ED-4DB2-BD59-A6C34878D82A}">
                    <a16:rowId xmlns:a16="http://schemas.microsoft.com/office/drawing/2014/main" val="2427261006"/>
                  </a:ext>
                </a:extLst>
              </a:tr>
              <a:tr h="123825">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90465919"/>
                  </a:ext>
                </a:extLst>
              </a:tr>
              <a:tr h="200025">
                <a:tc>
                  <a:txBody>
                    <a:bodyPr/>
                    <a:lstStyle/>
                    <a:p>
                      <a:pPr algn="l" fontAlgn="b"/>
                      <a:endParaRPr lang="EN-US" sz="75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AF6F0"/>
                    </a:solidFill>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a:noFill/>
                    </a:lnR>
                    <a:lnT>
                      <a:noFill/>
                    </a:lnT>
                    <a:lnB>
                      <a:noFill/>
                    </a:lnB>
                  </a:tcPr>
                </a:tc>
                <a:tc>
                  <a:txBody>
                    <a:bodyPr/>
                    <a:lstStyle/>
                    <a:p>
                      <a:pPr algn="l" fontAlgn="b"/>
                      <a:r>
                        <a:rPr lang="en-US" sz="750" b="0" i="0" u="none" strike="noStrike" dirty="0">
                          <a:solidFill>
                            <a:srgbClr val="000000"/>
                          </a:solidFill>
                          <a:effectLst/>
                          <a:latin typeface="Calibri" panose="020F0502020204030204" pitchFamily="34" charset="0"/>
                        </a:rPr>
                        <a:t>6.2 % 9.5 %</a:t>
                      </a:r>
                    </a:p>
                  </a:txBody>
                  <a:tcPr marL="9525" marR="9525" marT="9525" marB="0" anchor="b">
                    <a:lnL>
                      <a:noFill/>
                    </a:lnL>
                    <a:lnR>
                      <a:noFill/>
                    </a:lnR>
                    <a:lnT>
                      <a:noFill/>
                    </a:lnT>
                    <a:lnB>
                      <a:noFill/>
                    </a:lnB>
                  </a:tcPr>
                </a:tc>
                <a:extLst>
                  <a:ext uri="{0D108BD9-81ED-4DB2-BD59-A6C34878D82A}">
                    <a16:rowId xmlns:a16="http://schemas.microsoft.com/office/drawing/2014/main" val="1123906681"/>
                  </a:ext>
                </a:extLst>
              </a:tr>
              <a:tr h="123825">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05903087"/>
                  </a:ext>
                </a:extLst>
              </a:tr>
              <a:tr h="200025">
                <a:tc>
                  <a:txBody>
                    <a:bodyPr/>
                    <a:lstStyle/>
                    <a:p>
                      <a:pPr algn="l" fontAlgn="b"/>
                      <a:endParaRPr lang="EN-US" sz="75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67A9CF"/>
                    </a:solidFill>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a:noFill/>
                    </a:lnR>
                    <a:lnT>
                      <a:noFill/>
                    </a:lnT>
                    <a:lnB>
                      <a:noFill/>
                    </a:lnB>
                  </a:tcPr>
                </a:tc>
                <a:tc>
                  <a:txBody>
                    <a:bodyPr/>
                    <a:lstStyle/>
                    <a:p>
                      <a:pPr algn="l" fontAlgn="b"/>
                      <a:r>
                        <a:rPr lang="en-US" sz="750" b="0" i="0" u="none" strike="noStrike" dirty="0">
                          <a:solidFill>
                            <a:srgbClr val="000000"/>
                          </a:solidFill>
                          <a:effectLst/>
                          <a:latin typeface="Calibri" panose="020F0502020204030204" pitchFamily="34" charset="0"/>
                        </a:rPr>
                        <a:t>2.9% -6.2%</a:t>
                      </a:r>
                    </a:p>
                  </a:txBody>
                  <a:tcPr marL="9525" marR="9525" marT="9525" marB="0" anchor="b">
                    <a:lnL>
                      <a:noFill/>
                    </a:lnL>
                    <a:lnR>
                      <a:noFill/>
                    </a:lnR>
                    <a:lnT>
                      <a:noFill/>
                    </a:lnT>
                    <a:lnB>
                      <a:noFill/>
                    </a:lnB>
                  </a:tcPr>
                </a:tc>
                <a:extLst>
                  <a:ext uri="{0D108BD9-81ED-4DB2-BD59-A6C34878D82A}">
                    <a16:rowId xmlns:a16="http://schemas.microsoft.com/office/drawing/2014/main" val="2602675739"/>
                  </a:ext>
                </a:extLst>
              </a:tr>
              <a:tr h="123825">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52027752"/>
                  </a:ext>
                </a:extLst>
              </a:tr>
              <a:tr h="200025">
                <a:tc>
                  <a:txBody>
                    <a:bodyPr/>
                    <a:lstStyle/>
                    <a:p>
                      <a:pPr algn="l" fontAlgn="b"/>
                      <a:endParaRPr lang="EN-US" sz="75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2166AC"/>
                    </a:solidFill>
                  </a:tcPr>
                </a:tc>
                <a:tc>
                  <a:txBody>
                    <a:bodyPr/>
                    <a:lstStyle/>
                    <a:p>
                      <a:pPr algn="l" fontAlgn="b"/>
                      <a:endParaRPr lang="en-US" sz="75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DDDDDD"/>
                      </a:solidFill>
                      <a:prstDash val="solid"/>
                      <a:round/>
                      <a:headEnd type="none" w="med" len="med"/>
                      <a:tailEnd type="none" w="med" len="med"/>
                    </a:lnL>
                    <a:lnR>
                      <a:noFill/>
                    </a:lnR>
                    <a:lnT>
                      <a:noFill/>
                    </a:lnT>
                    <a:lnB>
                      <a:noFill/>
                    </a:lnB>
                  </a:tcPr>
                </a:tc>
                <a:tc>
                  <a:txBody>
                    <a:bodyPr/>
                    <a:lstStyle/>
                    <a:p>
                      <a:pPr algn="l" fontAlgn="b"/>
                      <a:r>
                        <a:rPr lang="en-US" sz="750" b="0" i="0" u="none" strike="noStrike" dirty="0">
                          <a:solidFill>
                            <a:srgbClr val="000000"/>
                          </a:solidFill>
                          <a:effectLst/>
                          <a:latin typeface="Calibri" panose="020F0502020204030204" pitchFamily="34" charset="0"/>
                        </a:rPr>
                        <a:t>&lt;2.9%</a:t>
                      </a:r>
                    </a:p>
                  </a:txBody>
                  <a:tcPr marL="9525" marR="9525" marT="9525" marB="0" anchor="b">
                    <a:lnL>
                      <a:noFill/>
                    </a:lnL>
                    <a:lnR>
                      <a:noFill/>
                    </a:lnR>
                    <a:lnT>
                      <a:noFill/>
                    </a:lnT>
                    <a:lnB>
                      <a:noFill/>
                    </a:lnB>
                  </a:tcPr>
                </a:tc>
                <a:extLst>
                  <a:ext uri="{0D108BD9-81ED-4DB2-BD59-A6C34878D82A}">
                    <a16:rowId xmlns:a16="http://schemas.microsoft.com/office/drawing/2014/main" val="3707859934"/>
                  </a:ext>
                </a:extLst>
              </a:tr>
            </a:tbl>
          </a:graphicData>
        </a:graphic>
      </p:graphicFrame>
      <p:cxnSp>
        <p:nvCxnSpPr>
          <p:cNvPr id="13" name="Straight Connector 12"/>
          <p:cNvCxnSpPr/>
          <p:nvPr/>
        </p:nvCxnSpPr>
        <p:spPr>
          <a:xfrm>
            <a:off x="6814820" y="304800"/>
            <a:ext cx="30744" cy="62067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6488668"/>
            <a:ext cx="3856026" cy="369332"/>
          </a:xfrm>
          <a:prstGeom prst="rect">
            <a:avLst/>
          </a:prstGeom>
          <a:noFill/>
        </p:spPr>
        <p:txBody>
          <a:bodyPr wrap="square" rtlCol="0" anchor="t">
            <a:spAutoFit/>
          </a:bodyPr>
          <a:lstStyle/>
          <a:p>
            <a:r>
              <a:rPr lang="EN-US" sz="900" b="1" dirty="0"/>
              <a:t>Data Shown by: </a:t>
            </a:r>
            <a:r>
              <a:rPr lang="EN-US" sz="900" dirty="0"/>
              <a:t>Census Tract</a:t>
            </a:r>
            <a:endParaRPr lang="EN-US" sz="900" b="1" dirty="0"/>
          </a:p>
          <a:p>
            <a:r>
              <a:rPr lang="EN-US" sz="900" b="1" dirty="0"/>
              <a:t>Data Source: </a:t>
            </a:r>
            <a:r>
              <a:rPr lang="EN-US" sz="900" dirty="0"/>
              <a:t>US Census Bureau, 2010</a:t>
            </a:r>
          </a:p>
        </p:txBody>
      </p:sp>
      <p:sp>
        <p:nvSpPr>
          <p:cNvPr id="12" name="Title 1"/>
          <p:cNvSpPr txBox="1">
            <a:spLocks/>
          </p:cNvSpPr>
          <p:nvPr/>
        </p:nvSpPr>
        <p:spPr>
          <a:xfrm>
            <a:off x="93663" y="42379"/>
            <a:ext cx="6265862" cy="11689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uFill>
                  <a:solidFill>
                    <a:srgbClr val="0070C0"/>
                  </a:solidFill>
                </a:uFill>
                <a:latin typeface="+mn-lt"/>
              </a:rPr>
              <a:t>At the time of the 2010 U.S. Census, </a:t>
            </a:r>
            <a:endParaRPr lang="en-US" sz="2000" dirty="0">
              <a:uFill>
                <a:solidFill>
                  <a:srgbClr val="0070C0"/>
                </a:solidFill>
              </a:uFill>
              <a:latin typeface="+mn-lt"/>
            </a:endParaRPr>
          </a:p>
          <a:p>
            <a:pPr algn="ctr"/>
            <a:r>
              <a:rPr lang="EN-US" sz="2000" dirty="0">
                <a:uFill>
                  <a:solidFill>
                    <a:srgbClr val="0070C0"/>
                  </a:solidFill>
                </a:uFill>
                <a:latin typeface="+mn-lt"/>
              </a:rPr>
              <a:t>Neighborhoods in the northernmost part of Seattle—</a:t>
            </a:r>
          </a:p>
          <a:p>
            <a:pPr algn="ctr"/>
            <a:r>
              <a:rPr lang="EN-US" sz="2000" dirty="0">
                <a:uFill>
                  <a:solidFill>
                    <a:srgbClr val="0070C0"/>
                  </a:solidFill>
                </a:uFill>
                <a:latin typeface="+mn-lt"/>
              </a:rPr>
              <a:t>Bitter Lake, Cedar Park, and areas around Northgate and Lake City— had high rates of unemployment. </a:t>
            </a:r>
          </a:p>
        </p:txBody>
      </p:sp>
      <p:sp>
        <p:nvSpPr>
          <p:cNvPr id="16" name="TextBox 15"/>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17</a:t>
            </a:r>
            <a:endParaRPr lang="EN-US" dirty="0"/>
          </a:p>
        </p:txBody>
      </p:sp>
      <p:pic>
        <p:nvPicPr>
          <p:cNvPr id="6" name="Picture 5"/>
          <p:cNvPicPr>
            <a:picLocks noChangeAspect="1"/>
          </p:cNvPicPr>
          <p:nvPr/>
        </p:nvPicPr>
        <p:blipFill>
          <a:blip r:embed="rId4"/>
          <a:stretch>
            <a:fillRect/>
          </a:stretch>
        </p:blipFill>
        <p:spPr>
          <a:xfrm>
            <a:off x="4171950" y="5591176"/>
            <a:ext cx="352425" cy="304800"/>
          </a:xfrm>
          <a:prstGeom prst="rect">
            <a:avLst/>
          </a:prstGeom>
        </p:spPr>
      </p:pic>
      <p:sp>
        <p:nvSpPr>
          <p:cNvPr id="15" name="Title 1"/>
          <p:cNvSpPr txBox="1">
            <a:spLocks/>
          </p:cNvSpPr>
          <p:nvPr/>
        </p:nvSpPr>
        <p:spPr>
          <a:xfrm>
            <a:off x="6967538" y="157163"/>
            <a:ext cx="5040895" cy="17399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uFill>
                  <a:solidFill>
                    <a:srgbClr val="0070C0"/>
                  </a:solidFill>
                </a:uFill>
                <a:latin typeface="+mn-lt"/>
              </a:rPr>
              <a:t>Current data for 2016, although not specific to the North Seattle Region, suggests unemployment is decreasing throughout </a:t>
            </a:r>
            <a:endParaRPr lang="en-US" sz="2400" dirty="0">
              <a:uFill>
                <a:solidFill>
                  <a:srgbClr val="0070C0"/>
                </a:solidFill>
              </a:uFill>
              <a:latin typeface="+mn-lt"/>
            </a:endParaRPr>
          </a:p>
          <a:p>
            <a:pPr algn="ctr"/>
            <a:r>
              <a:rPr lang="EN-US" sz="2400" dirty="0">
                <a:uFill>
                  <a:solidFill>
                    <a:srgbClr val="0070C0"/>
                  </a:solidFill>
                </a:uFill>
                <a:latin typeface="+mn-lt"/>
              </a:rPr>
              <a:t>Seattle as a whole. </a:t>
            </a:r>
          </a:p>
        </p:txBody>
      </p:sp>
    </p:spTree>
    <p:extLst>
      <p:ext uri="{BB962C8B-B14F-4D97-AF65-F5344CB8AC3E}">
        <p14:creationId xmlns:p14="http://schemas.microsoft.com/office/powerpoint/2010/main" val="410456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425" y="1933575"/>
            <a:ext cx="10515600" cy="4351338"/>
          </a:xfrm>
        </p:spPr>
        <p:txBody>
          <a:bodyPr/>
          <a:lstStyle/>
          <a:p>
            <a:pPr marL="0" indent="0">
              <a:buNone/>
            </a:pPr>
            <a:endParaRPr lang="en-US" dirty="0"/>
          </a:p>
          <a:p>
            <a:pPr marL="0" indent="0">
              <a:buNone/>
            </a:pPr>
            <a:endParaRPr lang="en-US" dirty="0"/>
          </a:p>
        </p:txBody>
      </p:sp>
      <p:sp>
        <p:nvSpPr>
          <p:cNvPr id="8" name="TextBox 7"/>
          <p:cNvSpPr txBox="1"/>
          <p:nvPr/>
        </p:nvSpPr>
        <p:spPr>
          <a:xfrm>
            <a:off x="0" y="6627168"/>
            <a:ext cx="10931769" cy="230832"/>
          </a:xfrm>
          <a:prstGeom prst="rect">
            <a:avLst/>
          </a:prstGeom>
          <a:noFill/>
        </p:spPr>
        <p:txBody>
          <a:bodyPr wrap="square" rtlCol="0">
            <a:spAutoFit/>
          </a:bodyPr>
          <a:lstStyle/>
          <a:p>
            <a:r>
              <a:rPr lang="en-US" sz="900" b="1" dirty="0"/>
              <a:t>Data Source:</a:t>
            </a:r>
            <a:r>
              <a:rPr lang="en-US" sz="900" dirty="0"/>
              <a:t> US Census Bureau, 2006-2010 American Community Survey, Washington State Department of Social and Health Services, Public Health- Seattle &amp; King County, King County GIS Center, and City of Seattle </a:t>
            </a:r>
          </a:p>
        </p:txBody>
      </p:sp>
      <p:pic>
        <p:nvPicPr>
          <p:cNvPr id="10" name="Picture 9"/>
          <p:cNvPicPr>
            <a:picLocks noChangeAspect="1"/>
          </p:cNvPicPr>
          <p:nvPr/>
        </p:nvPicPr>
        <p:blipFill rotWithShape="1">
          <a:blip r:embed="rId2"/>
          <a:srcRect l="1708" t="1386" r="894" b="1543"/>
          <a:stretch/>
        </p:blipFill>
        <p:spPr>
          <a:xfrm>
            <a:off x="5627836" y="776134"/>
            <a:ext cx="6471576" cy="5261866"/>
          </a:xfrm>
          <a:prstGeom prst="rect">
            <a:avLst/>
          </a:prstGeom>
          <a:ln>
            <a:solidFill>
              <a:schemeClr val="tx1"/>
            </a:solidFill>
          </a:ln>
        </p:spPr>
      </p:pic>
      <p:pic>
        <p:nvPicPr>
          <p:cNvPr id="7" name="Picture 6"/>
          <p:cNvPicPr>
            <a:picLocks noChangeAspect="1"/>
          </p:cNvPicPr>
          <p:nvPr/>
        </p:nvPicPr>
        <p:blipFill rotWithShape="1">
          <a:blip r:embed="rId3"/>
          <a:srcRect t="3748"/>
          <a:stretch/>
        </p:blipFill>
        <p:spPr>
          <a:xfrm>
            <a:off x="1057275" y="3924300"/>
            <a:ext cx="2857500" cy="1650226"/>
          </a:xfrm>
          <a:prstGeom prst="rect">
            <a:avLst/>
          </a:prstGeom>
          <a:ln>
            <a:solidFill>
              <a:schemeClr val="tx1"/>
            </a:solidFill>
          </a:ln>
        </p:spPr>
      </p:pic>
      <p:sp>
        <p:nvSpPr>
          <p:cNvPr id="9" name="Title 1"/>
          <p:cNvSpPr txBox="1">
            <a:spLocks/>
          </p:cNvSpPr>
          <p:nvPr/>
        </p:nvSpPr>
        <p:spPr>
          <a:xfrm>
            <a:off x="0" y="182563"/>
            <a:ext cx="5567965" cy="19954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uFill>
                  <a:solidFill>
                    <a:srgbClr val="0070C0"/>
                  </a:solidFill>
                </a:uFill>
                <a:latin typeface="+mn-lt"/>
              </a:rPr>
              <a:t>The North Seattle Region has several areas with limited food retail access. This is defined as an   </a:t>
            </a:r>
            <a:endParaRPr lang="en-US" sz="2000" dirty="0">
              <a:uFill>
                <a:solidFill>
                  <a:srgbClr val="0070C0"/>
                </a:solidFill>
              </a:uFill>
              <a:latin typeface="+mn-lt"/>
            </a:endParaRPr>
          </a:p>
          <a:p>
            <a:r>
              <a:rPr lang="EN-US" sz="2000" dirty="0">
                <a:uFill>
                  <a:solidFill>
                    <a:srgbClr val="0070C0"/>
                  </a:solidFill>
                </a:uFill>
                <a:latin typeface="+mn-lt"/>
              </a:rPr>
              <a:t>area where:</a:t>
            </a:r>
          </a:p>
          <a:p>
            <a:endParaRPr lang="en-US" sz="500" dirty="0">
              <a:uFill>
                <a:solidFill>
                  <a:srgbClr val="0070C0"/>
                </a:solidFill>
              </a:uFill>
              <a:latin typeface="+mn-lt"/>
            </a:endParaRPr>
          </a:p>
          <a:p>
            <a:pPr marL="457200" indent="-457200">
              <a:buFont typeface="Arial" panose="020B0604020202020204" pitchFamily="34" charset="0"/>
              <a:buChar char="•"/>
            </a:pPr>
            <a:r>
              <a:rPr lang="EN-US" sz="1600" dirty="0">
                <a:uFill>
                  <a:solidFill>
                    <a:srgbClr val="0070C0"/>
                  </a:solidFill>
                </a:uFill>
                <a:latin typeface="+mn-lt"/>
              </a:rPr>
              <a:t>Residents must travel more than ¼ mile to a food retailer (e.g. supermarkets, produce stands, and farmers markets)</a:t>
            </a:r>
          </a:p>
          <a:p>
            <a:endParaRPr lang="en-US" sz="500" dirty="0">
              <a:uFill>
                <a:solidFill>
                  <a:srgbClr val="0070C0"/>
                </a:solidFill>
              </a:uFill>
              <a:latin typeface="+mn-lt"/>
            </a:endParaRPr>
          </a:p>
          <a:p>
            <a:pPr marL="457200" indent="-457200">
              <a:buFont typeface="Arial" panose="020B0604020202020204" pitchFamily="34" charset="0"/>
              <a:buChar char="•"/>
            </a:pPr>
            <a:r>
              <a:rPr lang="EN-US" sz="1600" dirty="0">
                <a:uFill>
                  <a:solidFill>
                    <a:srgbClr val="0070C0"/>
                  </a:solidFill>
                </a:uFill>
                <a:latin typeface="+mn-lt"/>
              </a:rPr>
              <a:t>The median household income is below 80% of the citywide median of $60,665</a:t>
            </a:r>
          </a:p>
          <a:p>
            <a:endParaRPr lang="en-US" sz="500" dirty="0">
              <a:uFill>
                <a:solidFill>
                  <a:srgbClr val="0070C0"/>
                </a:solidFill>
              </a:uFill>
              <a:latin typeface="+mn-lt"/>
            </a:endParaRPr>
          </a:p>
        </p:txBody>
      </p:sp>
      <p:sp>
        <p:nvSpPr>
          <p:cNvPr id="11" name="TextBox 10"/>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18</a:t>
            </a:r>
            <a:endParaRPr lang="EN-US" dirty="0"/>
          </a:p>
        </p:txBody>
      </p:sp>
      <p:sp>
        <p:nvSpPr>
          <p:cNvPr id="12" name="Title 1"/>
          <p:cNvSpPr txBox="1">
            <a:spLocks/>
          </p:cNvSpPr>
          <p:nvPr/>
        </p:nvSpPr>
        <p:spPr>
          <a:xfrm>
            <a:off x="77165" y="2524125"/>
            <a:ext cx="5358431" cy="11573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mn-lt"/>
              </a:rPr>
              <a:t>Additionally, some residents live near food retail areas but cannot afford to shop at them. This cost barrier leads them to seek more affordable food options farther away from home.</a:t>
            </a:r>
            <a:endParaRPr lang="EN-US" sz="1800" dirty="0">
              <a:uFill>
                <a:solidFill>
                  <a:srgbClr val="0070C0"/>
                </a:solidFill>
              </a:uFill>
              <a:latin typeface="+mn-lt"/>
            </a:endParaRPr>
          </a:p>
        </p:txBody>
      </p:sp>
      <p:sp>
        <p:nvSpPr>
          <p:cNvPr id="13" name="Title 1"/>
          <p:cNvSpPr txBox="1">
            <a:spLocks/>
          </p:cNvSpPr>
          <p:nvPr/>
        </p:nvSpPr>
        <p:spPr>
          <a:xfrm>
            <a:off x="5271875" y="232215"/>
            <a:ext cx="6664306"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uFill>
                  <a:solidFill>
                    <a:srgbClr val="0070C0"/>
                  </a:solidFill>
                </a:uFill>
                <a:latin typeface="+mn-lt"/>
              </a:rPr>
              <a:t>North Seattle Region: Limited Food Retail Access Areas</a:t>
            </a:r>
            <a:endParaRPr lang="EN-US" sz="1600" b="1" dirty="0">
              <a:solidFill>
                <a:srgbClr val="000000"/>
              </a:solidFill>
              <a:uFill>
                <a:solidFill>
                  <a:srgbClr val="0070C0"/>
                </a:solidFill>
              </a:uFill>
              <a:latin typeface="Calibri"/>
            </a:endParaRPr>
          </a:p>
          <a:p>
            <a:pPr algn="ctr"/>
            <a:endParaRPr lang="en-US" sz="2400" dirty="0">
              <a:uFill>
                <a:solidFill>
                  <a:srgbClr val="0070C0"/>
                </a:solidFill>
              </a:uFill>
              <a:latin typeface="+mn-lt"/>
            </a:endParaRPr>
          </a:p>
        </p:txBody>
      </p:sp>
    </p:spTree>
    <p:extLst>
      <p:ext uri="{BB962C8B-B14F-4D97-AF65-F5344CB8AC3E}">
        <p14:creationId xmlns:p14="http://schemas.microsoft.com/office/powerpoint/2010/main" val="160198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695" y="838824"/>
            <a:ext cx="10515600" cy="5732857"/>
          </a:xfrm>
        </p:spPr>
        <p:txBody>
          <a:bodyPr vert="horz" lIns="91440" tIns="45720" rIns="91440" bIns="45720" rtlCol="0" anchor="t">
            <a:normAutofit lnSpcReduction="10000"/>
          </a:bodyPr>
          <a:lstStyle/>
          <a:p>
            <a:r>
              <a:rPr lang="EN-US" dirty="0"/>
              <a:t>Data Availability </a:t>
            </a:r>
            <a:r>
              <a:rPr lang="EN-US" sz="1800" dirty="0"/>
              <a:t>– Data sets are published at various times. For this presentation, the most recent data available was analyzed and presented. Only data sets published on a regular basis were used for analysis; sources include US Census and the American Community Survey, Washington State Behavioral Risk Factor Surveillance System, Healthy Youth Survey, and Washington State Office of Financial Management.</a:t>
            </a:r>
          </a:p>
          <a:p>
            <a:pPr marL="0" indent="0">
              <a:buNone/>
            </a:pPr>
            <a:endParaRPr lang="en-US" sz="1800" dirty="0"/>
          </a:p>
          <a:p>
            <a:r>
              <a:rPr lang="EN-US" dirty="0"/>
              <a:t>Sample Size </a:t>
            </a:r>
            <a:r>
              <a:rPr lang="EN-US" sz="1800" dirty="0"/>
              <a:t>–  Small sample sizes impact data analysis, particularly when trying to disaggregate race/ethnicity. To address this fact, multiple years of data were combined. </a:t>
            </a:r>
          </a:p>
          <a:p>
            <a:pPr marL="0" indent="0">
              <a:buNone/>
            </a:pPr>
            <a:endParaRPr lang="en-US" sz="1900" dirty="0"/>
          </a:p>
          <a:p>
            <a:r>
              <a:rPr lang="EN-US" dirty="0"/>
              <a:t>Different Geographic Definitions </a:t>
            </a:r>
            <a:r>
              <a:rPr lang="EN-US" sz="1800" dirty="0"/>
              <a:t>– Geographic areas are defined differently depending on the data source. For example, King County Public Health refers to specific areas as Health Reporting Areas (HRA) while the US Census uses Census Tracts. </a:t>
            </a:r>
          </a:p>
          <a:p>
            <a:pPr marL="0" indent="0">
              <a:buNone/>
            </a:pPr>
            <a:endParaRPr lang="EN-US" sz="1800" dirty="0"/>
          </a:p>
          <a:p>
            <a:r>
              <a:rPr lang="EN-US" dirty="0"/>
              <a:t>Self-Report Data </a:t>
            </a:r>
            <a:r>
              <a:rPr lang="EN-US" sz="1800" dirty="0"/>
              <a:t>– Data collected through surveys rely on self-reported data. Surveys include: the US Census, Washington State Behavioral Risk Factor Surveillance System, and Healthy Youth Survey.  </a:t>
            </a:r>
          </a:p>
          <a:p>
            <a:pPr marL="0" indent="0">
              <a:buNone/>
            </a:pPr>
            <a:endParaRPr lang="en-US" sz="1800" dirty="0"/>
          </a:p>
          <a:p>
            <a:r>
              <a:rPr lang="EN-US" dirty="0"/>
              <a:t>Impact of University Students </a:t>
            </a:r>
            <a:r>
              <a:rPr lang="EN-US" sz="1800" dirty="0"/>
              <a:t>–  Because the North Seattle Region includes the University of Washington, data related to this area is not always comparable to the rest of the region, specifically data related to financial and race/ethnicity.</a:t>
            </a:r>
            <a:endParaRPr lang="en-US" dirty="0"/>
          </a:p>
          <a:p>
            <a:endParaRPr lang="en-US" dirty="0"/>
          </a:p>
          <a:p>
            <a:endParaRPr lang="en-US" dirty="0"/>
          </a:p>
        </p:txBody>
      </p:sp>
      <p:sp>
        <p:nvSpPr>
          <p:cNvPr id="4" name="Title 1"/>
          <p:cNvSpPr txBox="1">
            <a:spLocks/>
          </p:cNvSpPr>
          <p:nvPr/>
        </p:nvSpPr>
        <p:spPr>
          <a:xfrm>
            <a:off x="-1" y="0"/>
            <a:ext cx="8137321" cy="838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a:uFill>
                  <a:solidFill>
                    <a:srgbClr val="0070C0"/>
                  </a:solidFill>
                </a:uFill>
                <a:latin typeface="+mn-lt"/>
              </a:rPr>
              <a:t>Data Limitations</a:t>
            </a:r>
            <a:endParaRPr lang="en-US" sz="4000" u="sng" dirty="0">
              <a:uFill>
                <a:solidFill>
                  <a:srgbClr val="0070C0"/>
                </a:solidFill>
              </a:uFill>
              <a:latin typeface="+mn-lt"/>
            </a:endParaRPr>
          </a:p>
        </p:txBody>
      </p:sp>
      <p:sp>
        <p:nvSpPr>
          <p:cNvPr id="2" name="TextBox 1"/>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a:t>
            </a:r>
          </a:p>
        </p:txBody>
      </p:sp>
    </p:spTree>
    <p:extLst>
      <p:ext uri="{BB962C8B-B14F-4D97-AF65-F5344CB8AC3E}">
        <p14:creationId xmlns:p14="http://schemas.microsoft.com/office/powerpoint/2010/main" val="1556788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384246" y="1494890"/>
            <a:ext cx="525802" cy="31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p:cNvSpPr txBox="1">
            <a:spLocks/>
          </p:cNvSpPr>
          <p:nvPr/>
        </p:nvSpPr>
        <p:spPr>
          <a:xfrm>
            <a:off x="176649" y="3001281"/>
            <a:ext cx="4465622" cy="9295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8% </a:t>
            </a:r>
            <a:r>
              <a:rPr lang="EN-US" sz="2000" dirty="0"/>
              <a:t>of</a:t>
            </a:r>
            <a:r>
              <a:rPr lang="EN-US" sz="2000" b="1" dirty="0"/>
              <a:t>  </a:t>
            </a:r>
            <a:r>
              <a:rPr lang="EN-US" sz="2000" dirty="0"/>
              <a:t>white, non-Hispanic/non-Latino residents in the North Seattle Region</a:t>
            </a:r>
            <a:endParaRPr lang="en-US" sz="1900" dirty="0"/>
          </a:p>
        </p:txBody>
      </p:sp>
      <p:sp>
        <p:nvSpPr>
          <p:cNvPr id="25" name="Content Placeholder 2"/>
          <p:cNvSpPr txBox="1">
            <a:spLocks/>
          </p:cNvSpPr>
          <p:nvPr/>
        </p:nvSpPr>
        <p:spPr>
          <a:xfrm>
            <a:off x="234426" y="1541298"/>
            <a:ext cx="4306231" cy="17004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16% </a:t>
            </a:r>
            <a:r>
              <a:rPr lang="EN-US" sz="2000" dirty="0"/>
              <a:t>non-whites* or Hispanic/Latinos (includes “other” and “multiple races”)</a:t>
            </a:r>
            <a:endParaRPr lang="en-US" sz="2000" dirty="0"/>
          </a:p>
        </p:txBody>
      </p:sp>
      <p:sp>
        <p:nvSpPr>
          <p:cNvPr id="15" name="Content Placeholder 2"/>
          <p:cNvSpPr txBox="1">
            <a:spLocks/>
          </p:cNvSpPr>
          <p:nvPr/>
        </p:nvSpPr>
        <p:spPr>
          <a:xfrm>
            <a:off x="132812" y="2514619"/>
            <a:ext cx="4112525" cy="376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compared to</a:t>
            </a:r>
          </a:p>
        </p:txBody>
      </p:sp>
      <p:sp>
        <p:nvSpPr>
          <p:cNvPr id="20" name="TextBox 19"/>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19</a:t>
            </a:r>
          </a:p>
        </p:txBody>
      </p:sp>
      <p:sp>
        <p:nvSpPr>
          <p:cNvPr id="16" name="Title 1"/>
          <p:cNvSpPr txBox="1">
            <a:spLocks/>
          </p:cNvSpPr>
          <p:nvPr/>
        </p:nvSpPr>
        <p:spPr>
          <a:xfrm>
            <a:off x="17205" y="123825"/>
            <a:ext cx="4572762" cy="13148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uFill>
                  <a:solidFill>
                    <a:srgbClr val="0070C0"/>
                  </a:solidFill>
                </a:uFill>
                <a:latin typeface="+mn-lt"/>
              </a:rPr>
              <a:t>On average 10% of adults living in the North Seattle Region experience food insecurity.</a:t>
            </a:r>
          </a:p>
        </p:txBody>
      </p:sp>
      <p:sp>
        <p:nvSpPr>
          <p:cNvPr id="19" name="Title 1"/>
          <p:cNvSpPr txBox="1">
            <a:spLocks/>
          </p:cNvSpPr>
          <p:nvPr/>
        </p:nvSpPr>
        <p:spPr>
          <a:xfrm>
            <a:off x="4564073" y="71238"/>
            <a:ext cx="7562109" cy="40173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uFill>
                  <a:solidFill>
                    <a:srgbClr val="0070C0"/>
                  </a:solidFill>
                </a:uFill>
                <a:latin typeface="+mn-lt"/>
              </a:rPr>
              <a:t>North Seattle Region: Percent of people experiencing food hardship</a:t>
            </a:r>
            <a:endParaRPr lang="EN-US" sz="1600" b="1" dirty="0">
              <a:solidFill>
                <a:srgbClr val="000000"/>
              </a:solidFill>
              <a:uFill>
                <a:solidFill>
                  <a:srgbClr val="0070C0"/>
                </a:solidFill>
              </a:uFill>
              <a:latin typeface="Calibri"/>
            </a:endParaRPr>
          </a:p>
          <a:p>
            <a:pPr algn="ctr"/>
            <a:endParaRPr lang="en-US" sz="2400" dirty="0">
              <a:uFill>
                <a:solidFill>
                  <a:srgbClr val="0070C0"/>
                </a:solidFill>
              </a:uFill>
              <a:latin typeface="+mn-lt"/>
            </a:endParaRPr>
          </a:p>
        </p:txBody>
      </p:sp>
      <p:sp>
        <p:nvSpPr>
          <p:cNvPr id="27" name="TextBox 26"/>
          <p:cNvSpPr txBox="1"/>
          <p:nvPr/>
        </p:nvSpPr>
        <p:spPr>
          <a:xfrm>
            <a:off x="0" y="6118860"/>
            <a:ext cx="7997385" cy="784830"/>
          </a:xfrm>
          <a:prstGeom prst="rect">
            <a:avLst/>
          </a:prstGeom>
          <a:noFill/>
        </p:spPr>
        <p:txBody>
          <a:bodyPr wrap="square" rtlCol="0" anchor="t">
            <a:spAutoFit/>
          </a:bodyPr>
          <a:lstStyle/>
          <a:p>
            <a:r>
              <a:rPr lang="EN-US" sz="900" dirty="0"/>
              <a:t>§ Too few cases to meet precision standards, interpret with caution</a:t>
            </a:r>
          </a:p>
          <a:p>
            <a:r>
              <a:rPr lang="EN-US" sz="900" dirty="0"/>
              <a:t>* All other race/ethnic groups other than white are grouped together because there are too few cases to adequately protect confidentiality and/or report reliable rates.</a:t>
            </a:r>
          </a:p>
          <a:p>
            <a:r>
              <a:rPr lang="EN-US" sz="900" b="1" dirty="0">
                <a:solidFill>
                  <a:srgbClr val="000000"/>
                </a:solidFill>
              </a:rPr>
              <a:t>Data</a:t>
            </a:r>
            <a:r>
              <a:rPr lang="EN-US" sz="900" b="1" dirty="0"/>
              <a:t> Shown by: </a:t>
            </a:r>
            <a:r>
              <a:rPr lang="EN-US" sz="900" dirty="0"/>
              <a:t>Health Reporting Area (geographic definition used by Public Health)</a:t>
            </a:r>
            <a:endParaRPr lang="EN-US" sz="900" b="1" dirty="0"/>
          </a:p>
          <a:p>
            <a:r>
              <a:rPr lang="EN-US" sz="900" b="1" dirty="0"/>
              <a:t>Data Source: </a:t>
            </a:r>
            <a:r>
              <a:rPr lang="EN-US" sz="900" dirty="0"/>
              <a:t>Washington State Behavioral Risk Factor Surveillance System, 2007 and 2011-2013</a:t>
            </a:r>
          </a:p>
          <a:p>
            <a:r>
              <a:rPr lang="EN-US" sz="900" b="1" dirty="0"/>
              <a:t>Note: </a:t>
            </a:r>
            <a:r>
              <a:rPr lang="EN-US" sz="900" dirty="0"/>
              <a:t>Data was analyzed during the period when the health insurance marketplace was fully implemented through the ACA. </a:t>
            </a:r>
          </a:p>
        </p:txBody>
      </p:sp>
      <p:pic>
        <p:nvPicPr>
          <p:cNvPr id="3" name="Picture 2"/>
          <p:cNvPicPr>
            <a:picLocks noChangeAspect="1"/>
          </p:cNvPicPr>
          <p:nvPr/>
        </p:nvPicPr>
        <p:blipFill rotWithShape="1">
          <a:blip r:embed="rId3"/>
          <a:srcRect l="1342" t="2178" r="565"/>
          <a:stretch/>
        </p:blipFill>
        <p:spPr>
          <a:xfrm>
            <a:off x="4951585" y="564198"/>
            <a:ext cx="6920856" cy="5373753"/>
          </a:xfrm>
          <a:prstGeom prst="rect">
            <a:avLst/>
          </a:prstGeom>
          <a:ln>
            <a:solidFill>
              <a:schemeClr val="tx1"/>
            </a:solidFill>
          </a:ln>
        </p:spPr>
      </p:pic>
      <p:sp>
        <p:nvSpPr>
          <p:cNvPr id="7" name="TextBox 6"/>
          <p:cNvSpPr txBox="1"/>
          <p:nvPr/>
        </p:nvSpPr>
        <p:spPr>
          <a:xfrm>
            <a:off x="7054966" y="1808468"/>
            <a:ext cx="662730" cy="369332"/>
          </a:xfrm>
          <a:prstGeom prst="rect">
            <a:avLst/>
          </a:prstGeom>
          <a:noFill/>
        </p:spPr>
        <p:txBody>
          <a:bodyPr wrap="square" rtlCol="0" anchor="t">
            <a:spAutoFit/>
          </a:bodyPr>
          <a:lstStyle/>
          <a:p>
            <a:r>
              <a:rPr lang="EN-US" dirty="0"/>
              <a:t>16%</a:t>
            </a:r>
          </a:p>
        </p:txBody>
      </p:sp>
      <p:sp>
        <p:nvSpPr>
          <p:cNvPr id="17" name="TextBox 16"/>
          <p:cNvSpPr txBox="1"/>
          <p:nvPr/>
        </p:nvSpPr>
        <p:spPr>
          <a:xfrm>
            <a:off x="9296295" y="1713761"/>
            <a:ext cx="662730" cy="369332"/>
          </a:xfrm>
          <a:prstGeom prst="rect">
            <a:avLst/>
          </a:prstGeom>
          <a:noFill/>
        </p:spPr>
        <p:txBody>
          <a:bodyPr wrap="square" rtlCol="0" anchor="t">
            <a:spAutoFit/>
          </a:bodyPr>
          <a:lstStyle/>
          <a:p>
            <a:r>
              <a:rPr lang="EN-US" dirty="0"/>
              <a:t>7%</a:t>
            </a:r>
            <a:endParaRPr lang="en-US" dirty="0"/>
          </a:p>
        </p:txBody>
      </p:sp>
      <p:sp>
        <p:nvSpPr>
          <p:cNvPr id="18" name="TextBox 17"/>
          <p:cNvSpPr txBox="1"/>
          <p:nvPr/>
        </p:nvSpPr>
        <p:spPr>
          <a:xfrm>
            <a:off x="6126163" y="3952875"/>
            <a:ext cx="848754" cy="369888"/>
          </a:xfrm>
          <a:prstGeom prst="rect">
            <a:avLst/>
          </a:prstGeom>
          <a:noFill/>
        </p:spPr>
        <p:txBody>
          <a:bodyPr wrap="square" rtlCol="0" anchor="t">
            <a:spAutoFit/>
          </a:bodyPr>
          <a:lstStyle/>
          <a:p>
            <a:r>
              <a:rPr lang="EN-US" dirty="0"/>
              <a:t>8%</a:t>
            </a:r>
            <a:r>
              <a:rPr lang="EN-US" baseline="30000" dirty="0"/>
              <a:t>§</a:t>
            </a:r>
            <a:r>
              <a:rPr lang="EN-US" dirty="0"/>
              <a:t> </a:t>
            </a:r>
          </a:p>
        </p:txBody>
      </p:sp>
      <p:sp>
        <p:nvSpPr>
          <p:cNvPr id="21" name="TextBox 20"/>
          <p:cNvSpPr txBox="1"/>
          <p:nvPr/>
        </p:nvSpPr>
        <p:spPr>
          <a:xfrm>
            <a:off x="7682397" y="4527756"/>
            <a:ext cx="662730" cy="369332"/>
          </a:xfrm>
          <a:prstGeom prst="rect">
            <a:avLst/>
          </a:prstGeom>
          <a:noFill/>
        </p:spPr>
        <p:txBody>
          <a:bodyPr wrap="square" rtlCol="0" anchor="t">
            <a:spAutoFit/>
          </a:bodyPr>
          <a:lstStyle/>
          <a:p>
            <a:r>
              <a:rPr lang="EN-US" dirty="0"/>
              <a:t>16% </a:t>
            </a:r>
          </a:p>
        </p:txBody>
      </p:sp>
      <p:sp>
        <p:nvSpPr>
          <p:cNvPr id="22" name="TextBox 21"/>
          <p:cNvSpPr txBox="1"/>
          <p:nvPr/>
        </p:nvSpPr>
        <p:spPr>
          <a:xfrm>
            <a:off x="9695203" y="4138004"/>
            <a:ext cx="662730" cy="369332"/>
          </a:xfrm>
          <a:prstGeom prst="rect">
            <a:avLst/>
          </a:prstGeom>
          <a:noFill/>
        </p:spPr>
        <p:txBody>
          <a:bodyPr wrap="square" rtlCol="0" anchor="t">
            <a:spAutoFit/>
          </a:bodyPr>
          <a:lstStyle/>
          <a:p>
            <a:r>
              <a:rPr lang="EN-US" dirty="0"/>
              <a:t>5%</a:t>
            </a:r>
            <a:r>
              <a:rPr lang="EN-US" baseline="30000" dirty="0"/>
              <a:t>§</a:t>
            </a:r>
          </a:p>
        </p:txBody>
      </p:sp>
      <p:sp>
        <p:nvSpPr>
          <p:cNvPr id="28" name="TextBox 27"/>
          <p:cNvSpPr txBox="1"/>
          <p:nvPr/>
        </p:nvSpPr>
        <p:spPr>
          <a:xfrm>
            <a:off x="6789171" y="1549748"/>
            <a:ext cx="1320983" cy="369332"/>
          </a:xfrm>
          <a:prstGeom prst="rect">
            <a:avLst/>
          </a:prstGeom>
          <a:noFill/>
        </p:spPr>
        <p:txBody>
          <a:bodyPr wrap="square" rtlCol="0">
            <a:spAutoFit/>
          </a:bodyPr>
          <a:lstStyle/>
          <a:p>
            <a:r>
              <a:rPr lang="en-US" dirty="0"/>
              <a:t>Northwest</a:t>
            </a:r>
          </a:p>
        </p:txBody>
      </p:sp>
      <p:sp>
        <p:nvSpPr>
          <p:cNvPr id="29" name="TextBox 28"/>
          <p:cNvSpPr txBox="1"/>
          <p:nvPr/>
        </p:nvSpPr>
        <p:spPr>
          <a:xfrm>
            <a:off x="9222033" y="1483485"/>
            <a:ext cx="853909" cy="369332"/>
          </a:xfrm>
          <a:prstGeom prst="rect">
            <a:avLst/>
          </a:prstGeom>
          <a:noFill/>
        </p:spPr>
        <p:txBody>
          <a:bodyPr wrap="square" rtlCol="0">
            <a:spAutoFit/>
          </a:bodyPr>
          <a:lstStyle/>
          <a:p>
            <a:r>
              <a:rPr lang="en-US" dirty="0"/>
              <a:t>North</a:t>
            </a:r>
          </a:p>
        </p:txBody>
      </p:sp>
      <p:sp>
        <p:nvSpPr>
          <p:cNvPr id="30" name="TextBox 29"/>
          <p:cNvSpPr txBox="1"/>
          <p:nvPr/>
        </p:nvSpPr>
        <p:spPr>
          <a:xfrm>
            <a:off x="5905874" y="3698117"/>
            <a:ext cx="883298" cy="369332"/>
          </a:xfrm>
          <a:prstGeom prst="rect">
            <a:avLst/>
          </a:prstGeom>
          <a:noFill/>
        </p:spPr>
        <p:txBody>
          <a:bodyPr wrap="square" rtlCol="0">
            <a:spAutoFit/>
          </a:bodyPr>
          <a:lstStyle/>
          <a:p>
            <a:r>
              <a:rPr lang="en-US" dirty="0"/>
              <a:t>Ballard</a:t>
            </a:r>
          </a:p>
        </p:txBody>
      </p:sp>
      <p:sp>
        <p:nvSpPr>
          <p:cNvPr id="31" name="TextBox 30"/>
          <p:cNvSpPr txBox="1"/>
          <p:nvPr/>
        </p:nvSpPr>
        <p:spPr>
          <a:xfrm>
            <a:off x="7478792" y="3930872"/>
            <a:ext cx="1152010" cy="646331"/>
          </a:xfrm>
          <a:prstGeom prst="rect">
            <a:avLst/>
          </a:prstGeom>
          <a:noFill/>
        </p:spPr>
        <p:txBody>
          <a:bodyPr wrap="square" rtlCol="0">
            <a:spAutoFit/>
          </a:bodyPr>
          <a:lstStyle/>
          <a:p>
            <a:r>
              <a:rPr lang="en-US" dirty="0"/>
              <a:t>Fremont/Greenlake</a:t>
            </a:r>
          </a:p>
        </p:txBody>
      </p:sp>
      <p:sp>
        <p:nvSpPr>
          <p:cNvPr id="32" name="TextBox 31"/>
          <p:cNvSpPr txBox="1"/>
          <p:nvPr/>
        </p:nvSpPr>
        <p:spPr>
          <a:xfrm>
            <a:off x="9415450" y="3892237"/>
            <a:ext cx="1320983" cy="369332"/>
          </a:xfrm>
          <a:prstGeom prst="rect">
            <a:avLst/>
          </a:prstGeom>
          <a:noFill/>
        </p:spPr>
        <p:txBody>
          <a:bodyPr wrap="square" rtlCol="0">
            <a:spAutoFit/>
          </a:bodyPr>
          <a:lstStyle/>
          <a:p>
            <a:r>
              <a:rPr lang="en-US" dirty="0"/>
              <a:t>Northeast</a:t>
            </a:r>
          </a:p>
        </p:txBody>
      </p:sp>
      <p:sp>
        <p:nvSpPr>
          <p:cNvPr id="26" name="Content Placeholder 2"/>
          <p:cNvSpPr txBox="1">
            <a:spLocks/>
          </p:cNvSpPr>
          <p:nvPr/>
        </p:nvSpPr>
        <p:spPr>
          <a:xfrm>
            <a:off x="195453" y="3766046"/>
            <a:ext cx="4465622" cy="1375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indicated</a:t>
            </a:r>
            <a:r>
              <a:rPr lang="EN-US" sz="2000" dirty="0"/>
              <a:t> "sometimes" or "often" in the past 12 months their food did not last and they didn't have money to buy more.</a:t>
            </a:r>
          </a:p>
          <a:p>
            <a:pPr marL="0" indent="0">
              <a:buFont typeface="Arial" panose="020B0604020202020204" pitchFamily="34" charset="0"/>
              <a:buNone/>
            </a:pPr>
            <a:endParaRPr lang="en-US" sz="1900" dirty="0"/>
          </a:p>
        </p:txBody>
      </p:sp>
    </p:spTree>
    <p:extLst>
      <p:ext uri="{BB962C8B-B14F-4D97-AF65-F5344CB8AC3E}">
        <p14:creationId xmlns:p14="http://schemas.microsoft.com/office/powerpoint/2010/main" val="348632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endParaRPr lang="en-US" dirty="0"/>
          </a:p>
        </p:txBody>
      </p:sp>
      <p:sp>
        <p:nvSpPr>
          <p:cNvPr id="8" name="TextBox 7"/>
          <p:cNvSpPr txBox="1"/>
          <p:nvPr/>
        </p:nvSpPr>
        <p:spPr>
          <a:xfrm>
            <a:off x="0" y="6403856"/>
            <a:ext cx="6845793" cy="507831"/>
          </a:xfrm>
          <a:prstGeom prst="rect">
            <a:avLst/>
          </a:prstGeom>
          <a:noFill/>
        </p:spPr>
        <p:txBody>
          <a:bodyPr wrap="square" rtlCol="0" anchor="t">
            <a:spAutoFit/>
          </a:bodyPr>
          <a:lstStyle/>
          <a:p>
            <a:r>
              <a:rPr lang="EN-US" sz="900" b="1" dirty="0"/>
              <a:t>Data Shown By: </a:t>
            </a:r>
            <a:r>
              <a:rPr lang="EN-US" sz="900" dirty="0"/>
              <a:t>Micro-Community Policing Plans </a:t>
            </a:r>
          </a:p>
          <a:p>
            <a:r>
              <a:rPr lang="EN-US" sz="900" b="1" dirty="0"/>
              <a:t>Data Source: </a:t>
            </a:r>
            <a:r>
              <a:rPr lang="EN-US" sz="900" dirty="0"/>
              <a:t>Seattle Police Department Crime Dashboard, http://www.seattle.gov/seattle-police-department/crime-data/</a:t>
            </a:r>
          </a:p>
          <a:p>
            <a:r>
              <a:rPr lang="EN-US" sz="900" dirty="0"/>
              <a:t>crime-dashboard</a:t>
            </a:r>
            <a:endParaRPr lang="EN-US" sz="800" dirty="0">
              <a:latin typeface="+mj-lt"/>
            </a:endParaRPr>
          </a:p>
        </p:txBody>
      </p:sp>
      <p:sp>
        <p:nvSpPr>
          <p:cNvPr id="9" name="TextBox 8"/>
          <p:cNvSpPr txBox="1"/>
          <p:nvPr/>
        </p:nvSpPr>
        <p:spPr>
          <a:xfrm>
            <a:off x="88896" y="56633"/>
            <a:ext cx="5960502" cy="923330"/>
          </a:xfrm>
          <a:prstGeom prst="rect">
            <a:avLst/>
          </a:prstGeom>
          <a:noFill/>
        </p:spPr>
        <p:txBody>
          <a:bodyPr wrap="square" rtlCol="0" anchor="t">
            <a:spAutoFit/>
          </a:bodyPr>
          <a:lstStyle/>
          <a:p>
            <a:pPr algn="ctr"/>
            <a:r>
              <a:rPr lang="EN-US" dirty="0"/>
              <a:t>Between January 2015 and September 2016, the Seattle Police Department filed </a:t>
            </a:r>
            <a:r>
              <a:rPr lang="EN-US" b="1" dirty="0"/>
              <a:t>1,027</a:t>
            </a:r>
            <a:r>
              <a:rPr lang="EN-US" dirty="0"/>
              <a:t> reports of </a:t>
            </a:r>
          </a:p>
          <a:p>
            <a:pPr algn="ctr"/>
            <a:r>
              <a:rPr lang="EN-US" dirty="0"/>
              <a:t>domestic violence involving aggravated assault.</a:t>
            </a:r>
            <a:endParaRPr lang="en-US" dirty="0"/>
          </a:p>
        </p:txBody>
      </p:sp>
      <p:pic>
        <p:nvPicPr>
          <p:cNvPr id="10" name="Picture 9"/>
          <p:cNvPicPr/>
          <p:nvPr/>
        </p:nvPicPr>
        <p:blipFill>
          <a:blip r:embed="rId2"/>
          <a:stretch>
            <a:fillRect/>
          </a:stretch>
        </p:blipFill>
        <p:spPr>
          <a:xfrm>
            <a:off x="224055" y="2095142"/>
            <a:ext cx="5524500" cy="4206240"/>
          </a:xfrm>
          <a:prstGeom prst="rect">
            <a:avLst/>
          </a:prstGeom>
          <a:ln>
            <a:solidFill>
              <a:schemeClr val="tx1"/>
            </a:solidFill>
          </a:ln>
        </p:spPr>
      </p:pic>
      <p:sp>
        <p:nvSpPr>
          <p:cNvPr id="4" name="Rectangle 3"/>
          <p:cNvSpPr/>
          <p:nvPr/>
        </p:nvSpPr>
        <p:spPr>
          <a:xfrm>
            <a:off x="6652727" y="56633"/>
            <a:ext cx="5368697" cy="1631216"/>
          </a:xfrm>
          <a:prstGeom prst="rect">
            <a:avLst/>
          </a:prstGeom>
        </p:spPr>
        <p:txBody>
          <a:bodyPr wrap="square" anchor="t">
            <a:spAutoFit/>
          </a:bodyPr>
          <a:lstStyle/>
          <a:p>
            <a:pPr algn="ctr"/>
            <a:r>
              <a:rPr lang="EN-US" sz="2000" b="1" dirty="0"/>
              <a:t>6% </a:t>
            </a:r>
            <a:r>
              <a:rPr lang="EN-US" sz="2000" dirty="0"/>
              <a:t>of Seattle </a:t>
            </a:r>
            <a:r>
              <a:rPr lang="en-US" sz="2000" dirty="0"/>
              <a:t>8</a:t>
            </a:r>
            <a:r>
              <a:rPr lang="en-US" sz="2000" baseline="30000" dirty="0"/>
              <a:t>th</a:t>
            </a:r>
            <a:r>
              <a:rPr lang="en-US" sz="2000" dirty="0"/>
              <a:t>, 10</a:t>
            </a:r>
            <a:r>
              <a:rPr lang="en-US" sz="2000" baseline="30000" dirty="0"/>
              <a:t>th</a:t>
            </a:r>
            <a:r>
              <a:rPr lang="en-US" sz="2000" dirty="0"/>
              <a:t> , and 12</a:t>
            </a:r>
            <a:r>
              <a:rPr lang="en-US" sz="2000" baseline="30000" dirty="0"/>
              <a:t>th</a:t>
            </a:r>
            <a:r>
              <a:rPr lang="en-US" sz="2000" dirty="0"/>
              <a:t> graders </a:t>
            </a:r>
            <a:r>
              <a:rPr lang="EN-US" sz="2000" dirty="0"/>
              <a:t>report being physically hurt on purpose by a </a:t>
            </a:r>
          </a:p>
          <a:p>
            <a:pPr algn="ctr"/>
            <a:r>
              <a:rPr lang="EN-US" sz="2000" dirty="0"/>
              <a:t>dating partner in the past 12 months.</a:t>
            </a:r>
          </a:p>
          <a:p>
            <a:pPr algn="ctr"/>
            <a:r>
              <a:rPr lang="EN-US" sz="2000" dirty="0"/>
              <a:t> </a:t>
            </a:r>
          </a:p>
          <a:p>
            <a:pPr algn="ctr"/>
            <a:r>
              <a:rPr lang="EN-US" sz="2000" dirty="0"/>
              <a:t>In the North Seattle Region this number was </a:t>
            </a:r>
            <a:r>
              <a:rPr lang="EN-US" sz="2000" b="1" dirty="0"/>
              <a:t>5%</a:t>
            </a:r>
            <a:r>
              <a:rPr lang="EN-US" sz="2000" dirty="0"/>
              <a:t>. </a:t>
            </a:r>
          </a:p>
        </p:txBody>
      </p:sp>
      <p:cxnSp>
        <p:nvCxnSpPr>
          <p:cNvPr id="13" name="Straight Connector 12"/>
          <p:cNvCxnSpPr/>
          <p:nvPr/>
        </p:nvCxnSpPr>
        <p:spPr>
          <a:xfrm>
            <a:off x="6096000" y="79622"/>
            <a:ext cx="57451" cy="64244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87501" y="6504057"/>
            <a:ext cx="6107185" cy="369332"/>
          </a:xfrm>
          <a:prstGeom prst="rect">
            <a:avLst/>
          </a:prstGeom>
          <a:noFill/>
        </p:spPr>
        <p:txBody>
          <a:bodyPr wrap="square" rtlCol="0">
            <a:spAutoFit/>
          </a:bodyPr>
          <a:lstStyle/>
          <a:p>
            <a:r>
              <a:rPr lang="en-US" sz="900" b="1" dirty="0"/>
              <a:t>Data Sources: </a:t>
            </a:r>
            <a:r>
              <a:rPr lang="en-US" sz="900" dirty="0"/>
              <a:t>Washington State Healthy Youth Survey, data available for even-numbered years: 2010, 2012, </a:t>
            </a:r>
          </a:p>
          <a:p>
            <a:r>
              <a:rPr lang="en-US" sz="900" dirty="0"/>
              <a:t>and 2014; 8</a:t>
            </a:r>
            <a:r>
              <a:rPr lang="en-US" sz="900" baseline="30000" dirty="0"/>
              <a:t>th</a:t>
            </a:r>
            <a:r>
              <a:rPr lang="en-US" sz="900" dirty="0"/>
              <a:t>, 10</a:t>
            </a:r>
            <a:r>
              <a:rPr lang="en-US" sz="900" baseline="30000" dirty="0"/>
              <a:t>th</a:t>
            </a:r>
            <a:r>
              <a:rPr lang="en-US" sz="900" dirty="0"/>
              <a:t> , and 12</a:t>
            </a:r>
            <a:r>
              <a:rPr lang="en-US" sz="900" baseline="30000" dirty="0"/>
              <a:t>th</a:t>
            </a:r>
            <a:r>
              <a:rPr lang="en-US" sz="900" dirty="0"/>
              <a:t> graders surveyed at 12 schools.</a:t>
            </a:r>
          </a:p>
        </p:txBody>
      </p:sp>
      <p:graphicFrame>
        <p:nvGraphicFramePr>
          <p:cNvPr id="19" name="Chart 18">
            <a:extLst>
              <a:ext uri="{FF2B5EF4-FFF2-40B4-BE49-F238E27FC236}">
                <a16:creationId xmlns:a16="http://schemas.microsoft.com/office/drawing/2014/main" id="{29F89B3B-E08C-43D0-A745-3778CE3C3E9B}"/>
              </a:ext>
            </a:extLst>
          </p:cNvPr>
          <p:cNvGraphicFramePr>
            <a:graphicFrameLocks/>
          </p:cNvGraphicFramePr>
          <p:nvPr>
            <p:extLst>
              <p:ext uri="{D42A27DB-BD31-4B8C-83A1-F6EECF244321}">
                <p14:modId xmlns:p14="http://schemas.microsoft.com/office/powerpoint/2010/main" val="1686184535"/>
              </p:ext>
            </p:extLst>
          </p:nvPr>
        </p:nvGraphicFramePr>
        <p:xfrm>
          <a:off x="6505575" y="1920240"/>
          <a:ext cx="5722563" cy="372521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20</a:t>
            </a:r>
            <a:endParaRPr lang="EN-US" dirty="0"/>
          </a:p>
        </p:txBody>
      </p:sp>
      <p:sp>
        <p:nvSpPr>
          <p:cNvPr id="14" name="TextBox 13"/>
          <p:cNvSpPr txBox="1"/>
          <p:nvPr/>
        </p:nvSpPr>
        <p:spPr>
          <a:xfrm>
            <a:off x="224055" y="1114721"/>
            <a:ext cx="5780014" cy="646331"/>
          </a:xfrm>
          <a:prstGeom prst="rect">
            <a:avLst/>
          </a:prstGeom>
          <a:noFill/>
        </p:spPr>
        <p:txBody>
          <a:bodyPr wrap="square" rtlCol="0" anchor="t">
            <a:spAutoFit/>
          </a:bodyPr>
          <a:lstStyle/>
          <a:p>
            <a:pPr algn="ctr"/>
            <a:r>
              <a:rPr lang="EN-US" b="1" dirty="0"/>
              <a:t>285</a:t>
            </a:r>
            <a:r>
              <a:rPr lang="EN-US" dirty="0"/>
              <a:t> of those reports—or </a:t>
            </a:r>
            <a:r>
              <a:rPr lang="EN-US" b="1" dirty="0"/>
              <a:t>28%</a:t>
            </a:r>
            <a:r>
              <a:rPr lang="EN-US" dirty="0"/>
              <a:t>—</a:t>
            </a:r>
          </a:p>
          <a:p>
            <a:pPr algn="ctr"/>
            <a:r>
              <a:rPr lang="EN-US" dirty="0"/>
              <a:t>were filed in the North Seattle Region.</a:t>
            </a:r>
          </a:p>
        </p:txBody>
      </p:sp>
    </p:spTree>
    <p:extLst>
      <p:ext uri="{BB962C8B-B14F-4D97-AF65-F5344CB8AC3E}">
        <p14:creationId xmlns:p14="http://schemas.microsoft.com/office/powerpoint/2010/main" val="285163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8" name="TextBox 7"/>
          <p:cNvSpPr txBox="1"/>
          <p:nvPr/>
        </p:nvSpPr>
        <p:spPr>
          <a:xfrm>
            <a:off x="0" y="6488668"/>
            <a:ext cx="3856026" cy="369332"/>
          </a:xfrm>
          <a:prstGeom prst="rect">
            <a:avLst/>
          </a:prstGeom>
          <a:noFill/>
        </p:spPr>
        <p:txBody>
          <a:bodyPr wrap="square" rtlCol="0">
            <a:spAutoFit/>
          </a:bodyPr>
          <a:lstStyle/>
          <a:p>
            <a:r>
              <a:rPr lang="en-US" sz="900" b="1" dirty="0"/>
              <a:t>Data Shown By: </a:t>
            </a:r>
            <a:r>
              <a:rPr lang="en-US" sz="900" dirty="0"/>
              <a:t>Census Tract</a:t>
            </a:r>
            <a:endParaRPr lang="en-US" sz="900" b="1" dirty="0"/>
          </a:p>
          <a:p>
            <a:r>
              <a:rPr lang="en-US" sz="900" b="1" dirty="0"/>
              <a:t>Data Sources: </a:t>
            </a:r>
            <a:r>
              <a:rPr lang="en-US" sz="900" dirty="0"/>
              <a:t>US Census Bureau, 2010-2014 American Community Survey</a:t>
            </a:r>
          </a:p>
        </p:txBody>
      </p:sp>
      <p:sp>
        <p:nvSpPr>
          <p:cNvPr id="7" name="Title 1"/>
          <p:cNvSpPr txBox="1">
            <a:spLocks/>
          </p:cNvSpPr>
          <p:nvPr/>
        </p:nvSpPr>
        <p:spPr>
          <a:xfrm>
            <a:off x="0" y="37476"/>
            <a:ext cx="4298461" cy="838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uFill>
                  <a:solidFill>
                    <a:srgbClr val="0070C0"/>
                  </a:solidFill>
                </a:uFill>
              </a:rPr>
              <a:t>City of Seattle</a:t>
            </a:r>
          </a:p>
          <a:p>
            <a:pPr algn="ctr"/>
            <a:r>
              <a:rPr lang="EN-US" sz="3600" dirty="0">
                <a:uFill>
                  <a:solidFill>
                    <a:srgbClr val="0070C0"/>
                  </a:solidFill>
                </a:uFill>
              </a:rPr>
              <a:t>Funded Services</a:t>
            </a:r>
          </a:p>
        </p:txBody>
      </p:sp>
      <p:sp>
        <p:nvSpPr>
          <p:cNvPr id="9" name="TextBox 8"/>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21</a:t>
            </a:r>
            <a:endParaRPr lang="EN-US" dirty="0"/>
          </a:p>
        </p:txBody>
      </p:sp>
      <p:pic>
        <p:nvPicPr>
          <p:cNvPr id="2" name="Picture 1"/>
          <p:cNvPicPr>
            <a:picLocks noChangeAspect="1"/>
          </p:cNvPicPr>
          <p:nvPr/>
        </p:nvPicPr>
        <p:blipFill rotWithShape="1">
          <a:blip r:embed="rId2"/>
          <a:srcRect l="1362" t="2037" r="216"/>
          <a:stretch/>
        </p:blipFill>
        <p:spPr>
          <a:xfrm>
            <a:off x="4487803" y="746448"/>
            <a:ext cx="6851846" cy="5261295"/>
          </a:xfrm>
          <a:prstGeom prst="rect">
            <a:avLst/>
          </a:prstGeom>
          <a:ln>
            <a:solidFill>
              <a:schemeClr val="tx1"/>
            </a:solidFill>
          </a:ln>
        </p:spPr>
      </p:pic>
      <p:pic>
        <p:nvPicPr>
          <p:cNvPr id="11" name="Picture 10"/>
          <p:cNvPicPr/>
          <p:nvPr/>
        </p:nvPicPr>
        <p:blipFill rotWithShape="1">
          <a:blip r:embed="rId3"/>
          <a:srcRect b="75125"/>
          <a:stretch/>
        </p:blipFill>
        <p:spPr bwMode="auto">
          <a:xfrm>
            <a:off x="804380" y="1187450"/>
            <a:ext cx="2247265" cy="127635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a:srcRect t="28031" b="40783"/>
          <a:stretch/>
        </p:blipFill>
        <p:spPr bwMode="auto">
          <a:xfrm>
            <a:off x="661625" y="2463800"/>
            <a:ext cx="2247265" cy="160020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3"/>
          <a:srcRect t="62374" b="313"/>
          <a:stretch/>
        </p:blipFill>
        <p:spPr bwMode="auto">
          <a:xfrm>
            <a:off x="661942" y="4001294"/>
            <a:ext cx="2246630" cy="191452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072472" y="3820673"/>
            <a:ext cx="1076758" cy="18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Meals</a:t>
            </a:r>
          </a:p>
        </p:txBody>
      </p:sp>
    </p:spTree>
    <p:extLst>
      <p:ext uri="{BB962C8B-B14F-4D97-AF65-F5344CB8AC3E}">
        <p14:creationId xmlns:p14="http://schemas.microsoft.com/office/powerpoint/2010/main" val="4048125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8" name="Title 1"/>
          <p:cNvSpPr txBox="1">
            <a:spLocks/>
          </p:cNvSpPr>
          <p:nvPr/>
        </p:nvSpPr>
        <p:spPr>
          <a:xfrm>
            <a:off x="521906" y="201334"/>
            <a:ext cx="2573632" cy="838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uFill>
                  <a:solidFill>
                    <a:srgbClr val="0070C0"/>
                  </a:solidFill>
                </a:uFill>
              </a:rPr>
              <a:t>Community Assets</a:t>
            </a:r>
            <a:endParaRPr lang="en-US" sz="4000" dirty="0">
              <a:uFill>
                <a:solidFill>
                  <a:srgbClr val="0070C0"/>
                </a:solidFill>
              </a:uFill>
            </a:endParaRPr>
          </a:p>
        </p:txBody>
      </p:sp>
      <p:sp>
        <p:nvSpPr>
          <p:cNvPr id="7" name="TextBox 6"/>
          <p:cNvSpPr txBox="1"/>
          <p:nvPr/>
        </p:nvSpPr>
        <p:spPr>
          <a:xfrm>
            <a:off x="0" y="6627168"/>
            <a:ext cx="3856026" cy="230832"/>
          </a:xfrm>
          <a:prstGeom prst="rect">
            <a:avLst/>
          </a:prstGeom>
          <a:noFill/>
        </p:spPr>
        <p:txBody>
          <a:bodyPr wrap="square" rtlCol="0">
            <a:spAutoFit/>
          </a:bodyPr>
          <a:lstStyle/>
          <a:p>
            <a:r>
              <a:rPr lang="en-US" sz="900" b="1" dirty="0"/>
              <a:t>Data Shown By: </a:t>
            </a:r>
            <a:r>
              <a:rPr lang="en-US" sz="900" dirty="0"/>
              <a:t>Seattle Neighborhoods</a:t>
            </a:r>
            <a:endParaRPr lang="en-US" sz="900" b="1" dirty="0"/>
          </a:p>
        </p:txBody>
      </p:sp>
      <p:sp>
        <p:nvSpPr>
          <p:cNvPr id="9" name="TextBox 8"/>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22</a:t>
            </a:r>
            <a:endParaRPr lang="EN-US" dirty="0"/>
          </a:p>
        </p:txBody>
      </p:sp>
      <p:pic>
        <p:nvPicPr>
          <p:cNvPr id="2050" name="Picture 2"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r="4957"/>
          <a:stretch/>
        </p:blipFill>
        <p:spPr bwMode="auto">
          <a:xfrm>
            <a:off x="521906" y="1825625"/>
            <a:ext cx="2573632" cy="27948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rcRect l="2174" r="1143" b="1541"/>
          <a:stretch>
            <a:fillRect/>
          </a:stretch>
        </p:blipFill>
        <p:spPr>
          <a:xfrm>
            <a:off x="3951142" y="407726"/>
            <a:ext cx="8149095" cy="5545655"/>
          </a:xfrm>
          <a:prstGeom prst="rect">
            <a:avLst/>
          </a:prstGeom>
          <a:ln>
            <a:solidFill>
              <a:schemeClr val="tx1"/>
            </a:solidFill>
          </a:ln>
        </p:spPr>
      </p:pic>
    </p:spTree>
    <p:extLst>
      <p:ext uri="{BB962C8B-B14F-4D97-AF65-F5344CB8AC3E}">
        <p14:creationId xmlns:p14="http://schemas.microsoft.com/office/powerpoint/2010/main" val="12974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90025" y="1082485"/>
            <a:ext cx="10763775" cy="5094478"/>
          </a:xfrm>
          <a:prstGeom prst="rect">
            <a:avLst/>
          </a:prstGeom>
          <a:ln>
            <a:solidFill>
              <a:schemeClr val="tx1"/>
            </a:solidFill>
          </a:ln>
        </p:spPr>
      </p:pic>
      <p:sp>
        <p:nvSpPr>
          <p:cNvPr id="8" name="TextBox 7"/>
          <p:cNvSpPr txBox="1"/>
          <p:nvPr/>
        </p:nvSpPr>
        <p:spPr>
          <a:xfrm>
            <a:off x="0" y="6627168"/>
            <a:ext cx="4002248" cy="230832"/>
          </a:xfrm>
          <a:prstGeom prst="rect">
            <a:avLst/>
          </a:prstGeom>
          <a:noFill/>
        </p:spPr>
        <p:txBody>
          <a:bodyPr wrap="square" rtlCol="0">
            <a:spAutoFit/>
          </a:bodyPr>
          <a:lstStyle/>
          <a:p>
            <a:r>
              <a:rPr lang="en-US" sz="900" b="1" dirty="0"/>
              <a:t>Data Source: </a:t>
            </a:r>
            <a:r>
              <a:rPr lang="en-US" sz="900" dirty="0"/>
              <a:t>City of Seattle, King County</a:t>
            </a:r>
          </a:p>
        </p:txBody>
      </p:sp>
      <p:sp>
        <p:nvSpPr>
          <p:cNvPr id="6" name="Title 1"/>
          <p:cNvSpPr txBox="1">
            <a:spLocks/>
          </p:cNvSpPr>
          <p:nvPr/>
        </p:nvSpPr>
        <p:spPr>
          <a:xfrm>
            <a:off x="3176632" y="0"/>
            <a:ext cx="5838737" cy="838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uFill>
                  <a:solidFill>
                    <a:srgbClr val="0070C0"/>
                  </a:solidFill>
                </a:uFill>
              </a:rPr>
              <a:t>Public Transportation Network</a:t>
            </a:r>
            <a:endParaRPr lang="en-US" sz="4000" dirty="0">
              <a:uFill>
                <a:solidFill>
                  <a:srgbClr val="0070C0"/>
                </a:solidFill>
              </a:uFill>
            </a:endParaRPr>
          </a:p>
        </p:txBody>
      </p:sp>
      <p:sp>
        <p:nvSpPr>
          <p:cNvPr id="7" name="TextBox 6"/>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23</a:t>
            </a:r>
          </a:p>
        </p:txBody>
      </p:sp>
      <p:sp>
        <p:nvSpPr>
          <p:cNvPr id="2" name="TextBox 1"/>
          <p:cNvSpPr txBox="1"/>
          <p:nvPr/>
        </p:nvSpPr>
        <p:spPr>
          <a:xfrm>
            <a:off x="590025" y="713153"/>
            <a:ext cx="4462943" cy="338554"/>
          </a:xfrm>
          <a:prstGeom prst="rect">
            <a:avLst/>
          </a:prstGeom>
          <a:noFill/>
        </p:spPr>
        <p:txBody>
          <a:bodyPr wrap="square" rtlCol="0">
            <a:spAutoFit/>
          </a:bodyPr>
          <a:lstStyle/>
          <a:p>
            <a:r>
              <a:rPr lang="en-US" sz="1600" dirty="0"/>
              <a:t>Includes currently funded future transit</a:t>
            </a:r>
          </a:p>
        </p:txBody>
      </p:sp>
    </p:spTree>
    <p:extLst>
      <p:ext uri="{BB962C8B-B14F-4D97-AF65-F5344CB8AC3E}">
        <p14:creationId xmlns:p14="http://schemas.microsoft.com/office/powerpoint/2010/main" val="101980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8" name="TextBox 7"/>
          <p:cNvSpPr txBox="1"/>
          <p:nvPr/>
        </p:nvSpPr>
        <p:spPr>
          <a:xfrm>
            <a:off x="0" y="6350169"/>
            <a:ext cx="3856026" cy="507831"/>
          </a:xfrm>
          <a:prstGeom prst="rect">
            <a:avLst/>
          </a:prstGeom>
          <a:noFill/>
        </p:spPr>
        <p:txBody>
          <a:bodyPr wrap="square" rtlCol="0" anchor="t">
            <a:spAutoFit/>
          </a:bodyPr>
          <a:lstStyle/>
          <a:p>
            <a:r>
              <a:rPr lang="EN-US" sz="900" b="1" dirty="0">
                <a:latin typeface="+mj-lt"/>
              </a:rPr>
              <a:t>Data Shown by: </a:t>
            </a:r>
            <a:r>
              <a:rPr lang="EN-US" sz="900" dirty="0">
                <a:latin typeface="+mj-lt"/>
              </a:rPr>
              <a:t>Census Tract</a:t>
            </a:r>
            <a:endParaRPr lang="EN-US" sz="900" b="1" dirty="0">
              <a:latin typeface="+mj-lt"/>
            </a:endParaRPr>
          </a:p>
          <a:p>
            <a:r>
              <a:rPr lang="EN-US" sz="900" b="1" dirty="0">
                <a:latin typeface="+mj-lt"/>
              </a:rPr>
              <a:t>Data Source: </a:t>
            </a:r>
            <a:r>
              <a:rPr lang="EN-US" sz="900" dirty="0">
                <a:latin typeface="+mj-lt"/>
              </a:rPr>
              <a:t>US Census Bureau, 2010-2014 American Community Survey</a:t>
            </a:r>
          </a:p>
          <a:p>
            <a:r>
              <a:rPr lang="EN-US" sz="900" b="1" dirty="0">
                <a:latin typeface="+mj-lt"/>
              </a:rPr>
              <a:t>Notes: </a:t>
            </a:r>
            <a:r>
              <a:rPr lang="EN-US" sz="900" dirty="0">
                <a:latin typeface="+mj-lt"/>
              </a:rPr>
              <a:t>Poverty defined as at or below 100% of the Federal Poverty Level</a:t>
            </a:r>
          </a:p>
        </p:txBody>
      </p:sp>
      <p:sp>
        <p:nvSpPr>
          <p:cNvPr id="9" name="Title 1"/>
          <p:cNvSpPr>
            <a:spLocks noGrp="1"/>
          </p:cNvSpPr>
          <p:nvPr>
            <p:ph type="title"/>
          </p:nvPr>
        </p:nvSpPr>
        <p:spPr>
          <a:xfrm>
            <a:off x="0" y="27920"/>
            <a:ext cx="7081936" cy="1768372"/>
          </a:xfrm>
        </p:spPr>
        <p:txBody>
          <a:bodyPr anchor="t">
            <a:normAutofit fontScale="90000"/>
          </a:bodyPr>
          <a:lstStyle/>
          <a:p>
            <a:pPr algn="ctr"/>
            <a:r>
              <a:rPr lang="EN-US" sz="2700" dirty="0">
                <a:uFill>
                  <a:solidFill>
                    <a:srgbClr val="0070C0"/>
                  </a:solidFill>
                </a:uFill>
                <a:latin typeface="+mn-lt"/>
              </a:rPr>
              <a:t>Neighborhoods in the northernmost part of Seattle—Bitter Lake, Cedar Park, and areas around Northgate and Lake City—experience high rates of poverty. However, consistently higher rates of poverty </a:t>
            </a:r>
            <a:br>
              <a:rPr lang="en-US" sz="2700" dirty="0">
                <a:uFill>
                  <a:solidFill>
                    <a:srgbClr val="0070C0"/>
                  </a:solidFill>
                </a:uFill>
                <a:latin typeface="+mn-lt"/>
              </a:rPr>
            </a:br>
            <a:r>
              <a:rPr lang="EN-US" sz="2700" dirty="0">
                <a:uFill>
                  <a:solidFill>
                    <a:srgbClr val="0070C0"/>
                  </a:solidFill>
                </a:uFill>
                <a:latin typeface="+mn-lt"/>
              </a:rPr>
              <a:t>prevail in the southern part of Seattle.  </a:t>
            </a:r>
            <a:br>
              <a:rPr lang="en-US" sz="2700" dirty="0"/>
            </a:br>
            <a:endParaRPr lang="en-US" sz="2700" u="sng" dirty="0">
              <a:uFill>
                <a:solidFill>
                  <a:srgbClr val="0070C0"/>
                </a:solidFill>
              </a:uFill>
            </a:endParaRPr>
          </a:p>
        </p:txBody>
      </p:sp>
      <p:sp>
        <p:nvSpPr>
          <p:cNvPr id="12" name="TextBox 11"/>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2</a:t>
            </a:r>
          </a:p>
        </p:txBody>
      </p:sp>
      <p:pic>
        <p:nvPicPr>
          <p:cNvPr id="4" name="Picture 3"/>
          <p:cNvPicPr>
            <a:picLocks noChangeAspect="1"/>
          </p:cNvPicPr>
          <p:nvPr/>
        </p:nvPicPr>
        <p:blipFill>
          <a:blip r:embed="rId2"/>
          <a:stretch>
            <a:fillRect/>
          </a:stretch>
        </p:blipFill>
        <p:spPr>
          <a:xfrm>
            <a:off x="7124311" y="109852"/>
            <a:ext cx="4326399" cy="6529191"/>
          </a:xfrm>
          <a:prstGeom prst="rect">
            <a:avLst/>
          </a:prstGeom>
          <a:ln>
            <a:solidFill>
              <a:schemeClr val="tx1"/>
            </a:solidFill>
          </a:ln>
        </p:spPr>
      </p:pic>
      <p:pic>
        <p:nvPicPr>
          <p:cNvPr id="16" name="Picture 15"/>
          <p:cNvPicPr>
            <a:picLocks noChangeAspect="1"/>
          </p:cNvPicPr>
          <p:nvPr/>
        </p:nvPicPr>
        <p:blipFill>
          <a:blip r:embed="rId3"/>
          <a:stretch>
            <a:fillRect/>
          </a:stretch>
        </p:blipFill>
        <p:spPr>
          <a:xfrm>
            <a:off x="9941543" y="2475995"/>
            <a:ext cx="109846" cy="158666"/>
          </a:xfrm>
          <a:prstGeom prst="rect">
            <a:avLst/>
          </a:prstGeom>
        </p:spPr>
      </p:pic>
      <p:pic>
        <p:nvPicPr>
          <p:cNvPr id="2" name="Picture 1"/>
          <p:cNvPicPr>
            <a:picLocks noChangeAspect="1"/>
          </p:cNvPicPr>
          <p:nvPr/>
        </p:nvPicPr>
        <p:blipFill>
          <a:blip r:embed="rId4"/>
          <a:stretch>
            <a:fillRect/>
          </a:stretch>
        </p:blipFill>
        <p:spPr>
          <a:xfrm>
            <a:off x="1495387" y="1906376"/>
            <a:ext cx="4091162" cy="4189836"/>
          </a:xfrm>
          <a:prstGeom prst="rect">
            <a:avLst/>
          </a:prstGeom>
          <a:ln>
            <a:solidFill>
              <a:schemeClr val="tx1"/>
            </a:solidFill>
          </a:ln>
        </p:spPr>
      </p:pic>
    </p:spTree>
    <p:extLst>
      <p:ext uri="{BB962C8B-B14F-4D97-AF65-F5344CB8AC3E}">
        <p14:creationId xmlns:p14="http://schemas.microsoft.com/office/powerpoint/2010/main" val="19741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366878" cy="1128679"/>
          </a:xfrm>
        </p:spPr>
        <p:txBody>
          <a:bodyPr anchor="t">
            <a:noAutofit/>
          </a:bodyPr>
          <a:lstStyle/>
          <a:p>
            <a:pPr algn="ctr"/>
            <a:r>
              <a:rPr lang="EN-US" sz="2400" dirty="0">
                <a:uFill>
                  <a:solidFill>
                    <a:srgbClr val="0070C0"/>
                  </a:solidFill>
                </a:uFill>
                <a:latin typeface="+mn-lt"/>
              </a:rPr>
              <a:t>Seattle is organized into </a:t>
            </a:r>
            <a:r>
              <a:rPr lang="EN-US" sz="2400" b="1" dirty="0">
                <a:uFill>
                  <a:solidFill>
                    <a:srgbClr val="0070C0"/>
                  </a:solidFill>
                </a:uFill>
                <a:latin typeface="+mn-lt"/>
              </a:rPr>
              <a:t>13 </a:t>
            </a:r>
            <a:r>
              <a:rPr lang="EN-US" sz="2400" dirty="0">
                <a:uFill>
                  <a:solidFill>
                    <a:srgbClr val="0070C0"/>
                  </a:solidFill>
                </a:uFill>
                <a:latin typeface="+mn-lt"/>
              </a:rPr>
              <a:t>Health Reporting Areas (HRA) created by Public Heath to help examine patterns </a:t>
            </a:r>
            <a:br>
              <a:rPr lang="EN-US" sz="2400" dirty="0">
                <a:uFill>
                  <a:solidFill>
                    <a:srgbClr val="0070C0"/>
                  </a:solidFill>
                </a:uFill>
                <a:latin typeface="+mn-lt"/>
              </a:rPr>
            </a:br>
            <a:r>
              <a:rPr lang="EN-US" sz="2400" dirty="0">
                <a:uFill>
                  <a:solidFill>
                    <a:srgbClr val="0070C0"/>
                  </a:solidFill>
                </a:uFill>
                <a:latin typeface="+mn-lt"/>
              </a:rPr>
              <a:t>across Seattle and King County:</a:t>
            </a:r>
            <a:r>
              <a:rPr lang="EN-US" sz="2400" b="1" dirty="0">
                <a:uFill>
                  <a:solidFill>
                    <a:srgbClr val="0070C0"/>
                  </a:solidFill>
                </a:uFill>
                <a:latin typeface="+mn-lt"/>
              </a:rPr>
              <a:t> </a:t>
            </a:r>
            <a:br>
              <a:rPr lang="EN-US" sz="2400" dirty="0">
                <a:uFill>
                  <a:solidFill>
                    <a:srgbClr val="0070C0"/>
                  </a:solidFill>
                </a:uFill>
                <a:latin typeface="+mn-lt"/>
              </a:rPr>
            </a:br>
            <a:endParaRPr lang="EN-US" sz="2400" dirty="0">
              <a:uFill>
                <a:solidFill>
                  <a:srgbClr val="0070C0"/>
                </a:solidFill>
              </a:uFill>
              <a:latin typeface="+mn-lt"/>
            </a:endParaRP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14" name="Rectangle 13"/>
          <p:cNvSpPr/>
          <p:nvPr/>
        </p:nvSpPr>
        <p:spPr>
          <a:xfrm>
            <a:off x="11409028" y="1665944"/>
            <a:ext cx="398356" cy="31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3</a:t>
            </a:r>
          </a:p>
        </p:txBody>
      </p:sp>
      <p:pic>
        <p:nvPicPr>
          <p:cNvPr id="5" name="Picture 4"/>
          <p:cNvPicPr>
            <a:picLocks noChangeAspect="1"/>
          </p:cNvPicPr>
          <p:nvPr/>
        </p:nvPicPr>
        <p:blipFill>
          <a:blip r:embed="rId2"/>
          <a:stretch>
            <a:fillRect/>
          </a:stretch>
        </p:blipFill>
        <p:spPr>
          <a:xfrm>
            <a:off x="7290915" y="94672"/>
            <a:ext cx="4048733" cy="6475101"/>
          </a:xfrm>
          <a:prstGeom prst="rect">
            <a:avLst/>
          </a:prstGeom>
          <a:ln>
            <a:solidFill>
              <a:schemeClr val="tx1"/>
            </a:solidFill>
          </a:ln>
        </p:spPr>
      </p:pic>
      <p:sp>
        <p:nvSpPr>
          <p:cNvPr id="12" name="TextBox 11"/>
          <p:cNvSpPr txBox="1"/>
          <p:nvPr/>
        </p:nvSpPr>
        <p:spPr>
          <a:xfrm>
            <a:off x="8267486" y="1559979"/>
            <a:ext cx="636104" cy="461665"/>
          </a:xfrm>
          <a:prstGeom prst="rect">
            <a:avLst/>
          </a:prstGeom>
          <a:noFill/>
        </p:spPr>
        <p:txBody>
          <a:bodyPr wrap="square" rtlCol="0">
            <a:spAutoFit/>
          </a:bodyPr>
          <a:lstStyle/>
          <a:p>
            <a:pPr algn="ctr"/>
            <a:r>
              <a:rPr lang="en-US" sz="1200" dirty="0"/>
              <a:t>Ballard </a:t>
            </a:r>
          </a:p>
          <a:p>
            <a:pPr algn="ctr"/>
            <a:r>
              <a:rPr lang="en-US" sz="1200" dirty="0"/>
              <a:t>8%</a:t>
            </a:r>
          </a:p>
        </p:txBody>
      </p:sp>
      <p:sp>
        <p:nvSpPr>
          <p:cNvPr id="21" name="TextBox 20"/>
          <p:cNvSpPr txBox="1"/>
          <p:nvPr/>
        </p:nvSpPr>
        <p:spPr>
          <a:xfrm>
            <a:off x="9344613" y="4967598"/>
            <a:ext cx="776698" cy="830997"/>
          </a:xfrm>
          <a:prstGeom prst="rect">
            <a:avLst/>
          </a:prstGeom>
          <a:noFill/>
        </p:spPr>
        <p:txBody>
          <a:bodyPr wrap="square" rtlCol="0">
            <a:spAutoFit/>
          </a:bodyPr>
          <a:lstStyle/>
          <a:p>
            <a:pPr algn="ctr"/>
            <a:r>
              <a:rPr lang="en-US" sz="1200" dirty="0"/>
              <a:t>Beacon/Gtown/</a:t>
            </a:r>
          </a:p>
          <a:p>
            <a:pPr algn="ctr"/>
            <a:r>
              <a:rPr lang="en-US" sz="1200" dirty="0"/>
              <a:t>S.Park </a:t>
            </a:r>
          </a:p>
          <a:p>
            <a:pPr algn="ctr"/>
            <a:r>
              <a:rPr lang="en-US" sz="1200" dirty="0"/>
              <a:t>6%</a:t>
            </a:r>
          </a:p>
        </p:txBody>
      </p:sp>
      <p:sp>
        <p:nvSpPr>
          <p:cNvPr id="23" name="TextBox 22"/>
          <p:cNvSpPr txBox="1"/>
          <p:nvPr/>
        </p:nvSpPr>
        <p:spPr>
          <a:xfrm>
            <a:off x="9590598" y="2951124"/>
            <a:ext cx="881270" cy="646331"/>
          </a:xfrm>
          <a:prstGeom prst="rect">
            <a:avLst/>
          </a:prstGeom>
          <a:noFill/>
        </p:spPr>
        <p:txBody>
          <a:bodyPr wrap="square" rtlCol="0">
            <a:spAutoFit/>
          </a:bodyPr>
          <a:lstStyle/>
          <a:p>
            <a:pPr algn="ctr"/>
            <a:r>
              <a:rPr lang="en-US" sz="1200" dirty="0"/>
              <a:t>Capitol Hill/E.lake </a:t>
            </a:r>
          </a:p>
          <a:p>
            <a:pPr algn="ctr"/>
            <a:r>
              <a:rPr lang="en-US" sz="1200" dirty="0"/>
              <a:t>8%</a:t>
            </a:r>
          </a:p>
        </p:txBody>
      </p:sp>
      <p:sp>
        <p:nvSpPr>
          <p:cNvPr id="24" name="TextBox 23"/>
          <p:cNvSpPr txBox="1"/>
          <p:nvPr/>
        </p:nvSpPr>
        <p:spPr>
          <a:xfrm>
            <a:off x="9719144" y="3846977"/>
            <a:ext cx="881270" cy="461665"/>
          </a:xfrm>
          <a:prstGeom prst="rect">
            <a:avLst/>
          </a:prstGeom>
          <a:noFill/>
        </p:spPr>
        <p:txBody>
          <a:bodyPr wrap="square" rtlCol="0">
            <a:spAutoFit/>
          </a:bodyPr>
          <a:lstStyle/>
          <a:p>
            <a:pPr algn="ctr"/>
            <a:r>
              <a:rPr lang="en-US" sz="1200" dirty="0"/>
              <a:t>Central</a:t>
            </a:r>
          </a:p>
          <a:p>
            <a:pPr algn="ctr"/>
            <a:r>
              <a:rPr lang="en-US" sz="1200" dirty="0"/>
              <a:t>7%</a:t>
            </a:r>
          </a:p>
        </p:txBody>
      </p:sp>
      <p:sp>
        <p:nvSpPr>
          <p:cNvPr id="25" name="TextBox 24"/>
          <p:cNvSpPr txBox="1"/>
          <p:nvPr/>
        </p:nvSpPr>
        <p:spPr>
          <a:xfrm>
            <a:off x="8606314" y="5789774"/>
            <a:ext cx="772985" cy="461665"/>
          </a:xfrm>
          <a:prstGeom prst="rect">
            <a:avLst/>
          </a:prstGeom>
          <a:noFill/>
        </p:spPr>
        <p:txBody>
          <a:bodyPr wrap="square" rtlCol="0">
            <a:spAutoFit/>
          </a:bodyPr>
          <a:lstStyle/>
          <a:p>
            <a:pPr algn="ctr"/>
            <a:r>
              <a:rPr lang="en-US" sz="1200" dirty="0"/>
              <a:t>Delridge </a:t>
            </a:r>
          </a:p>
          <a:p>
            <a:pPr algn="ctr"/>
            <a:r>
              <a:rPr lang="en-US" sz="1200" dirty="0"/>
              <a:t>5%</a:t>
            </a:r>
          </a:p>
        </p:txBody>
      </p:sp>
      <p:sp>
        <p:nvSpPr>
          <p:cNvPr id="26" name="TextBox 25"/>
          <p:cNvSpPr txBox="1"/>
          <p:nvPr/>
        </p:nvSpPr>
        <p:spPr>
          <a:xfrm>
            <a:off x="9012622" y="3663026"/>
            <a:ext cx="872114" cy="461665"/>
          </a:xfrm>
          <a:prstGeom prst="rect">
            <a:avLst/>
          </a:prstGeom>
          <a:noFill/>
        </p:spPr>
        <p:txBody>
          <a:bodyPr wrap="square" rtlCol="0">
            <a:spAutoFit/>
          </a:bodyPr>
          <a:lstStyle/>
          <a:p>
            <a:pPr algn="ctr"/>
            <a:r>
              <a:rPr lang="en-US" sz="1200" dirty="0"/>
              <a:t>Downtown </a:t>
            </a:r>
          </a:p>
          <a:p>
            <a:pPr algn="ctr"/>
            <a:r>
              <a:rPr lang="en-US" sz="1200" dirty="0"/>
              <a:t>8%</a:t>
            </a:r>
          </a:p>
        </p:txBody>
      </p:sp>
      <p:sp>
        <p:nvSpPr>
          <p:cNvPr id="27" name="TextBox 26"/>
          <p:cNvSpPr txBox="1"/>
          <p:nvPr/>
        </p:nvSpPr>
        <p:spPr>
          <a:xfrm>
            <a:off x="9027260" y="2001340"/>
            <a:ext cx="842838" cy="646331"/>
          </a:xfrm>
          <a:prstGeom prst="rect">
            <a:avLst/>
          </a:prstGeom>
          <a:noFill/>
        </p:spPr>
        <p:txBody>
          <a:bodyPr wrap="square" rtlCol="0">
            <a:spAutoFit/>
          </a:bodyPr>
          <a:lstStyle/>
          <a:p>
            <a:pPr algn="ctr"/>
            <a:r>
              <a:rPr lang="en-US" sz="1200" dirty="0"/>
              <a:t>Fremont/Greenlake </a:t>
            </a:r>
          </a:p>
          <a:p>
            <a:pPr algn="ctr"/>
            <a:r>
              <a:rPr lang="en-US" sz="1200" dirty="0"/>
              <a:t>8%</a:t>
            </a:r>
          </a:p>
        </p:txBody>
      </p:sp>
      <p:sp>
        <p:nvSpPr>
          <p:cNvPr id="28" name="TextBox 27"/>
          <p:cNvSpPr txBox="1"/>
          <p:nvPr/>
        </p:nvSpPr>
        <p:spPr>
          <a:xfrm>
            <a:off x="10031233" y="1564809"/>
            <a:ext cx="866693" cy="461665"/>
          </a:xfrm>
          <a:prstGeom prst="rect">
            <a:avLst/>
          </a:prstGeom>
          <a:noFill/>
        </p:spPr>
        <p:txBody>
          <a:bodyPr wrap="square" rtlCol="0">
            <a:spAutoFit/>
          </a:bodyPr>
          <a:lstStyle/>
          <a:p>
            <a:pPr algn="ctr"/>
            <a:r>
              <a:rPr lang="en-US" sz="1200" dirty="0"/>
              <a:t>Northeast</a:t>
            </a:r>
          </a:p>
          <a:p>
            <a:pPr algn="ctr"/>
            <a:r>
              <a:rPr lang="en-US" sz="1200" dirty="0"/>
              <a:t>11%</a:t>
            </a:r>
          </a:p>
        </p:txBody>
      </p:sp>
      <p:sp>
        <p:nvSpPr>
          <p:cNvPr id="29" name="TextBox 28"/>
          <p:cNvSpPr txBox="1"/>
          <p:nvPr/>
        </p:nvSpPr>
        <p:spPr>
          <a:xfrm>
            <a:off x="9673316" y="499081"/>
            <a:ext cx="1069451" cy="461665"/>
          </a:xfrm>
          <a:prstGeom prst="rect">
            <a:avLst/>
          </a:prstGeom>
          <a:noFill/>
        </p:spPr>
        <p:txBody>
          <a:bodyPr wrap="square" rtlCol="0">
            <a:spAutoFit/>
          </a:bodyPr>
          <a:lstStyle/>
          <a:p>
            <a:pPr algn="ctr"/>
            <a:r>
              <a:rPr lang="en-US" sz="1200" dirty="0"/>
              <a:t>North</a:t>
            </a:r>
          </a:p>
          <a:p>
            <a:pPr algn="ctr"/>
            <a:r>
              <a:rPr lang="en-US" sz="1200" dirty="0"/>
              <a:t>7%</a:t>
            </a:r>
          </a:p>
        </p:txBody>
      </p:sp>
      <p:sp>
        <p:nvSpPr>
          <p:cNvPr id="30" name="TextBox 29"/>
          <p:cNvSpPr txBox="1"/>
          <p:nvPr/>
        </p:nvSpPr>
        <p:spPr>
          <a:xfrm>
            <a:off x="8660642" y="468107"/>
            <a:ext cx="965187" cy="461665"/>
          </a:xfrm>
          <a:prstGeom prst="rect">
            <a:avLst/>
          </a:prstGeom>
          <a:noFill/>
        </p:spPr>
        <p:txBody>
          <a:bodyPr wrap="square" rtlCol="0">
            <a:spAutoFit/>
          </a:bodyPr>
          <a:lstStyle/>
          <a:p>
            <a:pPr algn="ctr"/>
            <a:r>
              <a:rPr lang="en-US" sz="1200" dirty="0"/>
              <a:t>Northwest  </a:t>
            </a:r>
          </a:p>
          <a:p>
            <a:pPr algn="ctr"/>
            <a:r>
              <a:rPr lang="en-US" sz="1200" dirty="0"/>
              <a:t>7%</a:t>
            </a:r>
          </a:p>
        </p:txBody>
      </p:sp>
      <p:sp>
        <p:nvSpPr>
          <p:cNvPr id="31" name="TextBox 30"/>
          <p:cNvSpPr txBox="1"/>
          <p:nvPr/>
        </p:nvSpPr>
        <p:spPr>
          <a:xfrm>
            <a:off x="7926737" y="2542405"/>
            <a:ext cx="1133571" cy="461665"/>
          </a:xfrm>
          <a:prstGeom prst="rect">
            <a:avLst/>
          </a:prstGeom>
          <a:noFill/>
        </p:spPr>
        <p:txBody>
          <a:bodyPr wrap="square" rtlCol="0">
            <a:spAutoFit/>
          </a:bodyPr>
          <a:lstStyle/>
          <a:p>
            <a:pPr algn="ctr"/>
            <a:r>
              <a:rPr lang="en-US" sz="1200" dirty="0"/>
              <a:t>QA/ Magnolia </a:t>
            </a:r>
          </a:p>
          <a:p>
            <a:pPr algn="ctr"/>
            <a:r>
              <a:rPr lang="en-US" sz="1200" dirty="0"/>
              <a:t>10%</a:t>
            </a:r>
          </a:p>
        </p:txBody>
      </p:sp>
      <p:sp>
        <p:nvSpPr>
          <p:cNvPr id="32" name="TextBox 31"/>
          <p:cNvSpPr txBox="1"/>
          <p:nvPr/>
        </p:nvSpPr>
        <p:spPr>
          <a:xfrm>
            <a:off x="10294757" y="5521596"/>
            <a:ext cx="860120" cy="461665"/>
          </a:xfrm>
          <a:prstGeom prst="rect">
            <a:avLst/>
          </a:prstGeom>
          <a:noFill/>
        </p:spPr>
        <p:txBody>
          <a:bodyPr wrap="square" rtlCol="0">
            <a:spAutoFit/>
          </a:bodyPr>
          <a:lstStyle/>
          <a:p>
            <a:pPr algn="ctr"/>
            <a:r>
              <a:rPr lang="en-US" sz="1200" dirty="0"/>
              <a:t>Southeast</a:t>
            </a:r>
          </a:p>
          <a:p>
            <a:pPr algn="ctr"/>
            <a:r>
              <a:rPr lang="en-US" sz="1200" dirty="0"/>
              <a:t>7%</a:t>
            </a:r>
          </a:p>
        </p:txBody>
      </p:sp>
      <p:sp>
        <p:nvSpPr>
          <p:cNvPr id="33" name="TextBox 32"/>
          <p:cNvSpPr txBox="1"/>
          <p:nvPr/>
        </p:nvSpPr>
        <p:spPr>
          <a:xfrm>
            <a:off x="8071491" y="4810731"/>
            <a:ext cx="1069646" cy="461665"/>
          </a:xfrm>
          <a:prstGeom prst="rect">
            <a:avLst/>
          </a:prstGeom>
          <a:noFill/>
        </p:spPr>
        <p:txBody>
          <a:bodyPr wrap="square" rtlCol="0">
            <a:spAutoFit/>
          </a:bodyPr>
          <a:lstStyle/>
          <a:p>
            <a:pPr algn="ctr"/>
            <a:r>
              <a:rPr lang="en-US" sz="1200" dirty="0"/>
              <a:t>West</a:t>
            </a:r>
          </a:p>
          <a:p>
            <a:pPr algn="ctr"/>
            <a:r>
              <a:rPr lang="en-US" sz="1200" dirty="0"/>
              <a:t>8%</a:t>
            </a:r>
          </a:p>
        </p:txBody>
      </p:sp>
      <p:sp>
        <p:nvSpPr>
          <p:cNvPr id="19" name="TextBox 18"/>
          <p:cNvSpPr txBox="1"/>
          <p:nvPr/>
        </p:nvSpPr>
        <p:spPr>
          <a:xfrm>
            <a:off x="0" y="6488668"/>
            <a:ext cx="8472196" cy="369332"/>
          </a:xfrm>
          <a:prstGeom prst="rect">
            <a:avLst/>
          </a:prstGeom>
          <a:noFill/>
        </p:spPr>
        <p:txBody>
          <a:bodyPr wrap="square" rtlCol="0">
            <a:spAutoFit/>
          </a:bodyPr>
          <a:lstStyle/>
          <a:p>
            <a:r>
              <a:rPr lang="en-US" sz="900" b="1" dirty="0"/>
              <a:t>Data Shown by: </a:t>
            </a:r>
            <a:r>
              <a:rPr lang="en-US" sz="900" dirty="0"/>
              <a:t>Health Reporting Area (geographic definition used by Public Health)</a:t>
            </a:r>
            <a:endParaRPr lang="en-US" sz="900" b="1" dirty="0"/>
          </a:p>
          <a:p>
            <a:r>
              <a:rPr lang="en-US" sz="900" b="1" dirty="0"/>
              <a:t>Data Source: </a:t>
            </a:r>
            <a:r>
              <a:rPr lang="en-US" sz="900" dirty="0"/>
              <a:t>Revised 2001–2009; 2011 - 2015: Washington State Office of Financial Management, Forecasting Division, single year intercensal estimates 2001-2009; 2011 - 2015</a:t>
            </a:r>
            <a:r>
              <a:rPr lang="en-US" sz="900" dirty="0">
                <a:latin typeface="+mj-lt"/>
              </a:rPr>
              <a:t>.</a:t>
            </a:r>
          </a:p>
        </p:txBody>
      </p:sp>
      <p:sp>
        <p:nvSpPr>
          <p:cNvPr id="22" name="Title 1"/>
          <p:cNvSpPr txBox="1">
            <a:spLocks/>
          </p:cNvSpPr>
          <p:nvPr/>
        </p:nvSpPr>
        <p:spPr>
          <a:xfrm>
            <a:off x="426591" y="1900261"/>
            <a:ext cx="6732896" cy="4762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000" b="1" dirty="0">
                <a:uFill>
                  <a:solidFill>
                    <a:srgbClr val="0070C0"/>
                  </a:solidFill>
                </a:uFill>
                <a:latin typeface="+mn-lt"/>
              </a:rPr>
              <a:t>41% </a:t>
            </a:r>
            <a:r>
              <a:rPr lang="EN-US" sz="2000" dirty="0">
                <a:uFill>
                  <a:solidFill>
                    <a:srgbClr val="0070C0"/>
                  </a:solidFill>
                </a:uFill>
                <a:latin typeface="+mn-lt"/>
              </a:rPr>
              <a:t>of Seattle residents live in the North Seattle Region. </a:t>
            </a:r>
          </a:p>
        </p:txBody>
      </p:sp>
      <p:sp>
        <p:nvSpPr>
          <p:cNvPr id="34" name="Title 1"/>
          <p:cNvSpPr txBox="1">
            <a:spLocks/>
          </p:cNvSpPr>
          <p:nvPr/>
        </p:nvSpPr>
        <p:spPr>
          <a:xfrm>
            <a:off x="426591" y="1139439"/>
            <a:ext cx="6732896" cy="68553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000" dirty="0">
                <a:uFill>
                  <a:solidFill>
                    <a:srgbClr val="0070C0"/>
                  </a:solidFill>
                </a:uFill>
                <a:latin typeface="+mn-lt"/>
              </a:rPr>
              <a:t>The North Seattle Region includes </a:t>
            </a:r>
            <a:r>
              <a:rPr lang="EN-US" sz="2000" b="1" dirty="0">
                <a:uFill>
                  <a:solidFill>
                    <a:srgbClr val="0070C0"/>
                  </a:solidFill>
                </a:uFill>
                <a:latin typeface="+mn-lt"/>
              </a:rPr>
              <a:t>5 </a:t>
            </a:r>
            <a:r>
              <a:rPr lang="EN-US" sz="2000" dirty="0">
                <a:uFill>
                  <a:solidFill>
                    <a:srgbClr val="0070C0"/>
                  </a:solidFill>
                </a:uFill>
                <a:latin typeface="+mn-lt"/>
              </a:rPr>
              <a:t>HRA: Northwest, North, Ballard, Fremont/Greenlake, and Northeast.</a:t>
            </a:r>
          </a:p>
        </p:txBody>
      </p:sp>
      <p:graphicFrame>
        <p:nvGraphicFramePr>
          <p:cNvPr id="6" name="Table 5"/>
          <p:cNvGraphicFramePr>
            <a:graphicFrameLocks noGrp="1"/>
          </p:cNvGraphicFramePr>
          <p:nvPr>
            <p:extLst>
              <p:ext uri="{D42A27DB-BD31-4B8C-83A1-F6EECF244321}">
                <p14:modId xmlns:p14="http://schemas.microsoft.com/office/powerpoint/2010/main" val="3940600386"/>
              </p:ext>
            </p:extLst>
          </p:nvPr>
        </p:nvGraphicFramePr>
        <p:xfrm>
          <a:off x="1704732" y="2477463"/>
          <a:ext cx="3747484" cy="3673361"/>
        </p:xfrm>
        <a:graphic>
          <a:graphicData uri="http://schemas.openxmlformats.org/drawingml/2006/table">
            <a:tbl>
              <a:tblPr/>
              <a:tblGrid>
                <a:gridCol w="2001084">
                  <a:extLst>
                    <a:ext uri="{9D8B030D-6E8A-4147-A177-3AD203B41FA5}">
                      <a16:colId xmlns:a16="http://schemas.microsoft.com/office/drawing/2014/main" val="1321226608"/>
                    </a:ext>
                  </a:extLst>
                </a:gridCol>
                <a:gridCol w="873200">
                  <a:extLst>
                    <a:ext uri="{9D8B030D-6E8A-4147-A177-3AD203B41FA5}">
                      <a16:colId xmlns:a16="http://schemas.microsoft.com/office/drawing/2014/main" val="3647365779"/>
                    </a:ext>
                  </a:extLst>
                </a:gridCol>
                <a:gridCol w="873200">
                  <a:extLst>
                    <a:ext uri="{9D8B030D-6E8A-4147-A177-3AD203B41FA5}">
                      <a16:colId xmlns:a16="http://schemas.microsoft.com/office/drawing/2014/main" val="1820538203"/>
                    </a:ext>
                  </a:extLst>
                </a:gridCol>
              </a:tblGrid>
              <a:tr h="243269">
                <a:tc>
                  <a:txBody>
                    <a:bodyPr/>
                    <a:lstStyle/>
                    <a:p>
                      <a:pPr algn="ctr" fontAlgn="ctr"/>
                      <a:r>
                        <a:rPr lang="en-US" sz="1100" b="1" i="0" u="none" strike="noStrike" dirty="0">
                          <a:solidFill>
                            <a:srgbClr val="000000"/>
                          </a:solidFill>
                          <a:effectLst/>
                          <a:latin typeface="Calibri" panose="020F0502020204030204" pitchFamily="34" charset="0"/>
                        </a:rPr>
                        <a:t>Health Reporting Area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48891361"/>
                  </a:ext>
                </a:extLst>
              </a:tr>
              <a:tr h="243269">
                <a:tc>
                  <a:txBody>
                    <a:bodyPr/>
                    <a:lstStyle/>
                    <a:p>
                      <a:pPr algn="l" fontAlgn="b"/>
                      <a:r>
                        <a:rPr lang="en-US" sz="1100" b="0" i="0" u="none" strike="noStrike" dirty="0">
                          <a:solidFill>
                            <a:srgbClr val="000000"/>
                          </a:solidFill>
                          <a:effectLst/>
                          <a:latin typeface="Calibri" panose="020F0502020204030204" pitchFamily="34" charset="0"/>
                        </a:rPr>
                        <a:t>Northeast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CFFC"/>
                    </a:solidFill>
                  </a:tcPr>
                </a:tc>
                <a:tc>
                  <a:txBody>
                    <a:bodyPr/>
                    <a:lstStyle/>
                    <a:p>
                      <a:pPr algn="r" fontAlgn="b"/>
                      <a:r>
                        <a:rPr lang="en-US" sz="1100" b="0" i="0" u="none" strike="noStrike">
                          <a:solidFill>
                            <a:srgbClr val="000000"/>
                          </a:solidFill>
                          <a:effectLst/>
                          <a:latin typeface="Calibri" panose="020F0502020204030204" pitchFamily="34" charset="0"/>
                        </a:rPr>
                        <a:t>69,162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CFFC"/>
                    </a:solidFill>
                  </a:tcPr>
                </a:tc>
                <a:tc>
                  <a:txBody>
                    <a:bodyPr/>
                    <a:lstStyle/>
                    <a:p>
                      <a:pPr algn="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CFFC"/>
                    </a:solidFill>
                  </a:tcPr>
                </a:tc>
                <a:extLst>
                  <a:ext uri="{0D108BD9-81ED-4DB2-BD59-A6C34878D82A}">
                    <a16:rowId xmlns:a16="http://schemas.microsoft.com/office/drawing/2014/main" val="714494123"/>
                  </a:ext>
                </a:extLst>
              </a:tr>
              <a:tr h="243269">
                <a:tc>
                  <a:txBody>
                    <a:bodyPr/>
                    <a:lstStyle/>
                    <a:p>
                      <a:pPr algn="l" fontAlgn="b"/>
                      <a:r>
                        <a:rPr lang="en-US" sz="1100" b="0" i="0" u="none" strike="noStrike">
                          <a:solidFill>
                            <a:srgbClr val="000000"/>
                          </a:solidFill>
                          <a:effectLst/>
                          <a:latin typeface="Calibri" panose="020F0502020204030204" pitchFamily="34" charset="0"/>
                        </a:rPr>
                        <a:t>Ballard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FCCA"/>
                    </a:solidFill>
                  </a:tcPr>
                </a:tc>
                <a:tc>
                  <a:txBody>
                    <a:bodyPr/>
                    <a:lstStyle/>
                    <a:p>
                      <a:pPr algn="r" fontAlgn="b"/>
                      <a:r>
                        <a:rPr lang="en-US" sz="1100" b="0" i="0" u="none" strike="noStrike">
                          <a:solidFill>
                            <a:srgbClr val="000000"/>
                          </a:solidFill>
                          <a:effectLst/>
                          <a:latin typeface="Calibri" panose="020F0502020204030204" pitchFamily="34" charset="0"/>
                        </a:rPr>
                        <a:t>54,214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FCCA"/>
                    </a:solidFill>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FCCA"/>
                    </a:solidFill>
                  </a:tcPr>
                </a:tc>
                <a:extLst>
                  <a:ext uri="{0D108BD9-81ED-4DB2-BD59-A6C34878D82A}">
                    <a16:rowId xmlns:a16="http://schemas.microsoft.com/office/drawing/2014/main" val="2413260605"/>
                  </a:ext>
                </a:extLst>
              </a:tr>
              <a:tr h="243269">
                <a:tc>
                  <a:txBody>
                    <a:bodyPr/>
                    <a:lstStyle/>
                    <a:p>
                      <a:pPr algn="l" fontAlgn="b"/>
                      <a:r>
                        <a:rPr lang="en-US" sz="1100" b="0" i="0" u="none" strike="noStrike" dirty="0">
                          <a:solidFill>
                            <a:srgbClr val="000000"/>
                          </a:solidFill>
                          <a:effectLst/>
                          <a:latin typeface="Calibri" panose="020F0502020204030204" pitchFamily="34" charset="0"/>
                        </a:rPr>
                        <a:t>Fremont/Greenlake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CD2"/>
                    </a:solidFill>
                  </a:tcPr>
                </a:tc>
                <a:tc>
                  <a:txBody>
                    <a:bodyPr/>
                    <a:lstStyle/>
                    <a:p>
                      <a:pPr algn="r" fontAlgn="b"/>
                      <a:r>
                        <a:rPr lang="en-US" sz="1100" b="0" i="0" u="none" strike="noStrike">
                          <a:solidFill>
                            <a:srgbClr val="000000"/>
                          </a:solidFill>
                          <a:effectLst/>
                          <a:latin typeface="Calibri" panose="020F0502020204030204" pitchFamily="34" charset="0"/>
                        </a:rPr>
                        <a:t>53,847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CD2"/>
                    </a:solidFill>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CD2"/>
                    </a:solidFill>
                  </a:tcPr>
                </a:tc>
                <a:extLst>
                  <a:ext uri="{0D108BD9-81ED-4DB2-BD59-A6C34878D82A}">
                    <a16:rowId xmlns:a16="http://schemas.microsoft.com/office/drawing/2014/main" val="3251181620"/>
                  </a:ext>
                </a:extLst>
              </a:tr>
              <a:tr h="243269">
                <a:tc>
                  <a:txBody>
                    <a:bodyPr/>
                    <a:lstStyle/>
                    <a:p>
                      <a:pPr algn="l" fontAlgn="b"/>
                      <a:r>
                        <a:rPr lang="en-US" sz="1100" b="0" i="0" u="none" strike="noStrike" dirty="0">
                          <a:solidFill>
                            <a:srgbClr val="000000"/>
                          </a:solidFill>
                          <a:effectLst/>
                          <a:latin typeface="Calibri" panose="020F0502020204030204" pitchFamily="34" charset="0"/>
                        </a:rPr>
                        <a:t>North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CB4"/>
                    </a:solidFill>
                  </a:tcPr>
                </a:tc>
                <a:tc>
                  <a:txBody>
                    <a:bodyPr/>
                    <a:lstStyle/>
                    <a:p>
                      <a:pPr algn="r" fontAlgn="b"/>
                      <a:r>
                        <a:rPr lang="en-US" sz="1100" b="0" i="0" u="none" strike="noStrike">
                          <a:solidFill>
                            <a:srgbClr val="000000"/>
                          </a:solidFill>
                          <a:effectLst/>
                          <a:latin typeface="Calibri" panose="020F0502020204030204" pitchFamily="34" charset="0"/>
                        </a:rPr>
                        <a:t>45,979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CB4"/>
                    </a:solidFill>
                  </a:tcPr>
                </a:tc>
                <a:tc>
                  <a:txBody>
                    <a:bodyPr/>
                    <a:lstStyle/>
                    <a:p>
                      <a:pPr algn="r" fontAlgn="b"/>
                      <a:r>
                        <a:rPr lang="en-US"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FCB4"/>
                    </a:solidFill>
                  </a:tcPr>
                </a:tc>
                <a:extLst>
                  <a:ext uri="{0D108BD9-81ED-4DB2-BD59-A6C34878D82A}">
                    <a16:rowId xmlns:a16="http://schemas.microsoft.com/office/drawing/2014/main" val="2050842021"/>
                  </a:ext>
                </a:extLst>
              </a:tr>
              <a:tr h="243269">
                <a:tc>
                  <a:txBody>
                    <a:bodyPr/>
                    <a:lstStyle/>
                    <a:p>
                      <a:pPr algn="l" fontAlgn="b"/>
                      <a:r>
                        <a:rPr lang="en-US" sz="1100" b="0" i="0" u="none" strike="noStrike" dirty="0">
                          <a:solidFill>
                            <a:srgbClr val="000000"/>
                          </a:solidFill>
                          <a:effectLst/>
                          <a:latin typeface="Calibri" panose="020F0502020204030204" pitchFamily="34" charset="0"/>
                        </a:rPr>
                        <a:t>Northwest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9B3"/>
                    </a:solidFill>
                  </a:tcPr>
                </a:tc>
                <a:tc>
                  <a:txBody>
                    <a:bodyPr/>
                    <a:lstStyle/>
                    <a:p>
                      <a:pPr algn="r" fontAlgn="b"/>
                      <a:r>
                        <a:rPr lang="en-US" sz="1100" b="0" i="0" u="none" strike="noStrike">
                          <a:solidFill>
                            <a:srgbClr val="000000"/>
                          </a:solidFill>
                          <a:effectLst/>
                          <a:latin typeface="Calibri" panose="020F0502020204030204" pitchFamily="34" charset="0"/>
                        </a:rPr>
                        <a:t>44,067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9B3"/>
                    </a:solid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9B3"/>
                    </a:solidFill>
                  </a:tcPr>
                </a:tc>
                <a:extLst>
                  <a:ext uri="{0D108BD9-81ED-4DB2-BD59-A6C34878D82A}">
                    <a16:rowId xmlns:a16="http://schemas.microsoft.com/office/drawing/2014/main" val="2975935095"/>
                  </a:ext>
                </a:extLst>
              </a:tr>
              <a:tr h="243269">
                <a:tc>
                  <a:txBody>
                    <a:bodyPr/>
                    <a:lstStyle/>
                    <a:p>
                      <a:pPr algn="l" fontAlgn="b"/>
                      <a:r>
                        <a:rPr lang="en-US" sz="1100" b="0" i="0" u="none" strike="noStrike">
                          <a:solidFill>
                            <a:srgbClr val="000000"/>
                          </a:solidFill>
                          <a:effectLst/>
                          <a:latin typeface="Calibri" panose="020F0502020204030204" pitchFamily="34" charset="0"/>
                        </a:rPr>
                        <a:t>QA/Magnolia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FAFC"/>
                    </a:solidFill>
                  </a:tcPr>
                </a:tc>
                <a:tc>
                  <a:txBody>
                    <a:bodyPr/>
                    <a:lstStyle/>
                    <a:p>
                      <a:pPr algn="r" fontAlgn="b"/>
                      <a:r>
                        <a:rPr lang="en-US" sz="1100" b="0" i="0" u="none" strike="noStrike">
                          <a:solidFill>
                            <a:srgbClr val="000000"/>
                          </a:solidFill>
                          <a:effectLst/>
                          <a:latin typeface="Calibri" panose="020F0502020204030204" pitchFamily="34" charset="0"/>
                        </a:rPr>
                        <a:t>61,591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FAFC"/>
                    </a:solidFill>
                  </a:tcPr>
                </a:tc>
                <a:tc>
                  <a:txBody>
                    <a:bodyPr/>
                    <a:lstStyle/>
                    <a:p>
                      <a:pPr algn="r" fontAlgn="b"/>
                      <a:r>
                        <a:rPr lang="en-US"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FAFC"/>
                    </a:solidFill>
                  </a:tcPr>
                </a:tc>
                <a:extLst>
                  <a:ext uri="{0D108BD9-81ED-4DB2-BD59-A6C34878D82A}">
                    <a16:rowId xmlns:a16="http://schemas.microsoft.com/office/drawing/2014/main" val="3903782132"/>
                  </a:ext>
                </a:extLst>
              </a:tr>
              <a:tr h="243269">
                <a:tc>
                  <a:txBody>
                    <a:bodyPr/>
                    <a:lstStyle/>
                    <a:p>
                      <a:pPr algn="l" fontAlgn="b"/>
                      <a:r>
                        <a:rPr lang="en-US" sz="1100" b="0" i="0" u="none" strike="noStrike" dirty="0">
                          <a:solidFill>
                            <a:srgbClr val="000000"/>
                          </a:solidFill>
                          <a:effectLst/>
                          <a:latin typeface="Calibri" panose="020F0502020204030204" pitchFamily="34" charset="0"/>
                        </a:rPr>
                        <a:t>West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CB3"/>
                    </a:solidFill>
                  </a:tcPr>
                </a:tc>
                <a:tc>
                  <a:txBody>
                    <a:bodyPr/>
                    <a:lstStyle/>
                    <a:p>
                      <a:pPr algn="r" fontAlgn="b"/>
                      <a:r>
                        <a:rPr lang="en-US" sz="1100" b="0" i="0" u="none" strike="noStrike">
                          <a:solidFill>
                            <a:srgbClr val="000000"/>
                          </a:solidFill>
                          <a:effectLst/>
                          <a:latin typeface="Calibri" panose="020F0502020204030204" pitchFamily="34" charset="0"/>
                        </a:rPr>
                        <a:t>54,422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CB3"/>
                    </a:solidFill>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CB3"/>
                    </a:solidFill>
                  </a:tcPr>
                </a:tc>
                <a:extLst>
                  <a:ext uri="{0D108BD9-81ED-4DB2-BD59-A6C34878D82A}">
                    <a16:rowId xmlns:a16="http://schemas.microsoft.com/office/drawing/2014/main" val="205433384"/>
                  </a:ext>
                </a:extLst>
              </a:tr>
              <a:tr h="243269">
                <a:tc>
                  <a:txBody>
                    <a:bodyPr/>
                    <a:lstStyle/>
                    <a:p>
                      <a:pPr algn="l" fontAlgn="b"/>
                      <a:r>
                        <a:rPr lang="en-US" sz="1100" b="0" i="0" u="none" strike="noStrike">
                          <a:solidFill>
                            <a:srgbClr val="000000"/>
                          </a:solidFill>
                          <a:effectLst/>
                          <a:latin typeface="Calibri" panose="020F0502020204030204" pitchFamily="34" charset="0"/>
                        </a:rPr>
                        <a:t>Capitol Hill/E.lake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2FC"/>
                    </a:solidFill>
                  </a:tcPr>
                </a:tc>
                <a:tc>
                  <a:txBody>
                    <a:bodyPr/>
                    <a:lstStyle/>
                    <a:p>
                      <a:pPr algn="r" fontAlgn="b"/>
                      <a:r>
                        <a:rPr lang="en-US" sz="1100" b="0" i="0" u="none" strike="noStrike">
                          <a:solidFill>
                            <a:srgbClr val="000000"/>
                          </a:solidFill>
                          <a:effectLst/>
                          <a:latin typeface="Calibri" panose="020F0502020204030204" pitchFamily="34" charset="0"/>
                        </a:rPr>
                        <a:t>48,537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2FC"/>
                    </a:solidFill>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2FC"/>
                    </a:solidFill>
                  </a:tcPr>
                </a:tc>
                <a:extLst>
                  <a:ext uri="{0D108BD9-81ED-4DB2-BD59-A6C34878D82A}">
                    <a16:rowId xmlns:a16="http://schemas.microsoft.com/office/drawing/2014/main" val="3296096679"/>
                  </a:ext>
                </a:extLst>
              </a:tr>
              <a:tr h="243269">
                <a:tc>
                  <a:txBody>
                    <a:bodyPr/>
                    <a:lstStyle/>
                    <a:p>
                      <a:pPr algn="l" fontAlgn="b"/>
                      <a:r>
                        <a:rPr lang="en-US" sz="1100" b="0" i="0" u="none" strike="noStrike">
                          <a:solidFill>
                            <a:srgbClr val="000000"/>
                          </a:solidFill>
                          <a:effectLst/>
                          <a:latin typeface="Calibri" panose="020F0502020204030204" pitchFamily="34" charset="0"/>
                        </a:rPr>
                        <a:t>Downtown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B4FC"/>
                    </a:solidFill>
                  </a:tcPr>
                </a:tc>
                <a:tc>
                  <a:txBody>
                    <a:bodyPr/>
                    <a:lstStyle/>
                    <a:p>
                      <a:pPr algn="r" fontAlgn="b"/>
                      <a:r>
                        <a:rPr lang="en-US" sz="1100" b="0" i="0" u="none" strike="noStrike">
                          <a:solidFill>
                            <a:srgbClr val="000000"/>
                          </a:solidFill>
                          <a:effectLst/>
                          <a:latin typeface="Calibri" panose="020F0502020204030204" pitchFamily="34" charset="0"/>
                        </a:rPr>
                        <a:t>48,395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B4FC"/>
                    </a:solidFill>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B4FC"/>
                    </a:solidFill>
                  </a:tcPr>
                </a:tc>
                <a:extLst>
                  <a:ext uri="{0D108BD9-81ED-4DB2-BD59-A6C34878D82A}">
                    <a16:rowId xmlns:a16="http://schemas.microsoft.com/office/drawing/2014/main" val="1461057127"/>
                  </a:ext>
                </a:extLst>
              </a:tr>
              <a:tr h="243269">
                <a:tc>
                  <a:txBody>
                    <a:bodyPr/>
                    <a:lstStyle/>
                    <a:p>
                      <a:pPr algn="l" fontAlgn="b"/>
                      <a:r>
                        <a:rPr lang="en-US" sz="1100" b="0" i="0" u="none" strike="noStrike" dirty="0">
                          <a:solidFill>
                            <a:srgbClr val="000000"/>
                          </a:solidFill>
                          <a:effectLst/>
                          <a:latin typeface="Calibri" panose="020F0502020204030204" pitchFamily="34" charset="0"/>
                        </a:rPr>
                        <a:t>Central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FCBF"/>
                    </a:solidFill>
                  </a:tcPr>
                </a:tc>
                <a:tc>
                  <a:txBody>
                    <a:bodyPr/>
                    <a:lstStyle/>
                    <a:p>
                      <a:pPr algn="r" fontAlgn="b"/>
                      <a:r>
                        <a:rPr lang="en-US" sz="1100" b="0" i="0" u="none" strike="noStrike">
                          <a:solidFill>
                            <a:srgbClr val="000000"/>
                          </a:solidFill>
                          <a:effectLst/>
                          <a:latin typeface="Calibri" panose="020F0502020204030204" pitchFamily="34" charset="0"/>
                        </a:rPr>
                        <a:t>46,312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FCBF"/>
                    </a:solid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FCBF"/>
                    </a:solidFill>
                  </a:tcPr>
                </a:tc>
                <a:extLst>
                  <a:ext uri="{0D108BD9-81ED-4DB2-BD59-A6C34878D82A}">
                    <a16:rowId xmlns:a16="http://schemas.microsoft.com/office/drawing/2014/main" val="3294605553"/>
                  </a:ext>
                </a:extLst>
              </a:tr>
              <a:tr h="243269">
                <a:tc>
                  <a:txBody>
                    <a:bodyPr/>
                    <a:lstStyle/>
                    <a:p>
                      <a:pPr algn="l" fontAlgn="b"/>
                      <a:r>
                        <a:rPr lang="en-US" sz="1100" b="0" i="0" u="none" strike="noStrike" dirty="0">
                          <a:solidFill>
                            <a:srgbClr val="000000"/>
                          </a:solidFill>
                          <a:effectLst/>
                          <a:latin typeface="Calibri" panose="020F0502020204030204" pitchFamily="34" charset="0"/>
                        </a:rPr>
                        <a:t>Southeast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7FC"/>
                    </a:solidFill>
                  </a:tcPr>
                </a:tc>
                <a:tc>
                  <a:txBody>
                    <a:bodyPr/>
                    <a:lstStyle/>
                    <a:p>
                      <a:pPr algn="r" fontAlgn="b"/>
                      <a:r>
                        <a:rPr lang="en-US" sz="1100" b="0" i="0" u="none" strike="noStrike">
                          <a:solidFill>
                            <a:srgbClr val="000000"/>
                          </a:solidFill>
                          <a:effectLst/>
                          <a:latin typeface="Calibri" panose="020F0502020204030204" pitchFamily="34" charset="0"/>
                        </a:rPr>
                        <a:t>43,050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7FC"/>
                    </a:solid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D7FC"/>
                    </a:solidFill>
                  </a:tcPr>
                </a:tc>
                <a:extLst>
                  <a:ext uri="{0D108BD9-81ED-4DB2-BD59-A6C34878D82A}">
                    <a16:rowId xmlns:a16="http://schemas.microsoft.com/office/drawing/2014/main" val="2916538321"/>
                  </a:ext>
                </a:extLst>
              </a:tr>
              <a:tr h="243269">
                <a:tc>
                  <a:txBody>
                    <a:bodyPr/>
                    <a:lstStyle/>
                    <a:p>
                      <a:pPr algn="l" fontAlgn="b"/>
                      <a:r>
                        <a:rPr lang="en-US" sz="1100" b="0" i="0" u="none" strike="noStrike">
                          <a:solidFill>
                            <a:srgbClr val="000000"/>
                          </a:solidFill>
                          <a:effectLst/>
                          <a:latin typeface="Calibri" panose="020F0502020204030204" pitchFamily="34" charset="0"/>
                        </a:rPr>
                        <a:t>Beacon/Gtown/S.Park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F4"/>
                    </a:solidFill>
                  </a:tcPr>
                </a:tc>
                <a:tc>
                  <a:txBody>
                    <a:bodyPr/>
                    <a:lstStyle/>
                    <a:p>
                      <a:pPr algn="r" fontAlgn="b"/>
                      <a:r>
                        <a:rPr lang="en-US" sz="1100" b="0" i="0" u="none" strike="noStrike">
                          <a:solidFill>
                            <a:srgbClr val="000000"/>
                          </a:solidFill>
                          <a:effectLst/>
                          <a:latin typeface="Calibri" panose="020F0502020204030204" pitchFamily="34" charset="0"/>
                        </a:rPr>
                        <a:t>40,330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F4"/>
                    </a:solidFill>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F4"/>
                    </a:solidFill>
                  </a:tcPr>
                </a:tc>
                <a:extLst>
                  <a:ext uri="{0D108BD9-81ED-4DB2-BD59-A6C34878D82A}">
                    <a16:rowId xmlns:a16="http://schemas.microsoft.com/office/drawing/2014/main" val="2672080459"/>
                  </a:ext>
                </a:extLst>
              </a:tr>
              <a:tr h="255432">
                <a:tc>
                  <a:txBody>
                    <a:bodyPr/>
                    <a:lstStyle/>
                    <a:p>
                      <a:pPr algn="l" fontAlgn="b"/>
                      <a:r>
                        <a:rPr lang="en-US" sz="1100" b="0" i="0" u="none" strike="noStrike">
                          <a:solidFill>
                            <a:srgbClr val="000000"/>
                          </a:solidFill>
                          <a:effectLst/>
                          <a:latin typeface="Calibri" panose="020F0502020204030204" pitchFamily="34" charset="0"/>
                        </a:rPr>
                        <a:t>Delridge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EB3"/>
                    </a:solidFill>
                  </a:tcPr>
                </a:tc>
                <a:tc>
                  <a:txBody>
                    <a:bodyPr/>
                    <a:lstStyle/>
                    <a:p>
                      <a:pPr algn="r" fontAlgn="b"/>
                      <a:r>
                        <a:rPr lang="en-US" sz="1100" b="0" i="0" u="none" strike="noStrike">
                          <a:solidFill>
                            <a:srgbClr val="000000"/>
                          </a:solidFill>
                          <a:effectLst/>
                          <a:latin typeface="Calibri" panose="020F0502020204030204" pitchFamily="34" charset="0"/>
                        </a:rPr>
                        <a:t>31,095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EB3"/>
                    </a:solid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EB3"/>
                    </a:solidFill>
                  </a:tcPr>
                </a:tc>
                <a:extLst>
                  <a:ext uri="{0D108BD9-81ED-4DB2-BD59-A6C34878D82A}">
                    <a16:rowId xmlns:a16="http://schemas.microsoft.com/office/drawing/2014/main" val="3920431171"/>
                  </a:ext>
                </a:extLst>
              </a:tr>
              <a:tr h="255432">
                <a:tc>
                  <a:txBody>
                    <a:bodyPr/>
                    <a:lstStyle/>
                    <a:p>
                      <a:pPr algn="l" fontAlgn="b"/>
                      <a:r>
                        <a:rPr lang="en-US" sz="1100" b="1" i="0" u="none" strike="noStrike">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a:solidFill>
                            <a:srgbClr val="000000"/>
                          </a:solidFill>
                          <a:effectLst/>
                          <a:latin typeface="Calibri" panose="020F0502020204030204" pitchFamily="34" charset="0"/>
                        </a:rPr>
                        <a:t>641,001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1" i="0"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53373046"/>
                  </a:ext>
                </a:extLst>
              </a:tr>
            </a:tbl>
          </a:graphicData>
        </a:graphic>
      </p:graphicFrame>
      <p:sp>
        <p:nvSpPr>
          <p:cNvPr id="35" name="Left Brace 34"/>
          <p:cNvSpPr/>
          <p:nvPr/>
        </p:nvSpPr>
        <p:spPr>
          <a:xfrm>
            <a:off x="1309699" y="2730009"/>
            <a:ext cx="339805" cy="1204428"/>
          </a:xfrm>
          <a:prstGeom prst="leftBrace">
            <a:avLst/>
          </a:prstGeom>
        </p:spPr>
        <p:style>
          <a:lnRef idx="3">
            <a:schemeClr val="accent5"/>
          </a:lnRef>
          <a:fillRef idx="0">
            <a:schemeClr val="accent5"/>
          </a:fillRef>
          <a:effectRef idx="2">
            <a:schemeClr val="accent5"/>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6" name="TextBox 35"/>
          <p:cNvSpPr txBox="1"/>
          <p:nvPr/>
        </p:nvSpPr>
        <p:spPr>
          <a:xfrm rot="16200000">
            <a:off x="236432" y="3093119"/>
            <a:ext cx="1624574" cy="307777"/>
          </a:xfrm>
          <a:prstGeom prst="rect">
            <a:avLst/>
          </a:prstGeom>
          <a:noFill/>
        </p:spPr>
        <p:txBody>
          <a:bodyPr wrap="square" rtlCol="0">
            <a:spAutoFit/>
          </a:bodyPr>
          <a:lstStyle/>
          <a:p>
            <a:r>
              <a:rPr lang="en-US" sz="1200" dirty="0"/>
              <a:t>North</a:t>
            </a:r>
            <a:r>
              <a:rPr lang="en-US" sz="1400" dirty="0"/>
              <a:t> Seattle Region</a:t>
            </a:r>
          </a:p>
        </p:txBody>
      </p:sp>
    </p:spTree>
    <p:extLst>
      <p:ext uri="{BB962C8B-B14F-4D97-AF65-F5344CB8AC3E}">
        <p14:creationId xmlns:p14="http://schemas.microsoft.com/office/powerpoint/2010/main" val="63598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 y="6488668"/>
            <a:ext cx="8565161" cy="369332"/>
          </a:xfrm>
          <a:prstGeom prst="rect">
            <a:avLst/>
          </a:prstGeom>
          <a:noFill/>
        </p:spPr>
        <p:txBody>
          <a:bodyPr wrap="square" rtlCol="0" anchor="b">
            <a:spAutoFit/>
          </a:bodyPr>
          <a:lstStyle/>
          <a:p>
            <a:r>
              <a:rPr lang="en-US" sz="900" b="1" dirty="0"/>
              <a:t>Data Shown by: </a:t>
            </a:r>
            <a:r>
              <a:rPr lang="en-US" sz="900" dirty="0"/>
              <a:t>Health Reporting Area (geographic definition used by Public Health)</a:t>
            </a:r>
            <a:endParaRPr lang="en-US" sz="900" b="1" dirty="0"/>
          </a:p>
          <a:p>
            <a:r>
              <a:rPr lang="en-US" sz="900" b="1" dirty="0"/>
              <a:t>Data Sources: </a:t>
            </a:r>
            <a:r>
              <a:rPr lang="en-US" sz="900" dirty="0"/>
              <a:t>Revised 2001–2009; 2011 - 2015: Washington State Office of Financial Management, Forecasting Division, single year intercensal estimates 2001-2009; 2011 - 2015.</a:t>
            </a:r>
          </a:p>
        </p:txBody>
      </p:sp>
      <p:sp>
        <p:nvSpPr>
          <p:cNvPr id="7" name="Title 1"/>
          <p:cNvSpPr txBox="1">
            <a:spLocks/>
          </p:cNvSpPr>
          <p:nvPr/>
        </p:nvSpPr>
        <p:spPr>
          <a:xfrm>
            <a:off x="-1" y="0"/>
            <a:ext cx="12192001" cy="10486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uFill>
                  <a:solidFill>
                    <a:srgbClr val="0070C0"/>
                  </a:solidFill>
                </a:uFill>
                <a:latin typeface="+mn-lt"/>
              </a:rPr>
              <a:t>Communities of color make up 35% of the Seattle population.  </a:t>
            </a:r>
          </a:p>
          <a:p>
            <a:pPr algn="ctr"/>
            <a:r>
              <a:rPr lang="EN-US" sz="2000" dirty="0">
                <a:uFill>
                  <a:solidFill>
                    <a:srgbClr val="0070C0"/>
                  </a:solidFill>
                </a:uFill>
                <a:latin typeface="+mn-lt"/>
              </a:rPr>
              <a:t>Within this 35%, one-third live in the North Seattle Region. Asians, followed </a:t>
            </a:r>
          </a:p>
          <a:p>
            <a:pPr algn="ctr"/>
            <a:r>
              <a:rPr lang="EN-US" sz="2000" dirty="0">
                <a:uFill>
                  <a:solidFill>
                    <a:srgbClr val="0070C0"/>
                  </a:solidFill>
                </a:uFill>
                <a:latin typeface="+mn-lt"/>
              </a:rPr>
              <a:t>by Hispanic/Latinos, make up the largest communities of color in this region.</a:t>
            </a:r>
          </a:p>
        </p:txBody>
      </p:sp>
      <p:sp>
        <p:nvSpPr>
          <p:cNvPr id="9" name="TextBox 8"/>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4</a:t>
            </a:r>
            <a:endParaRPr lang="EN-US" dirty="0"/>
          </a:p>
        </p:txBody>
      </p:sp>
      <p:graphicFrame>
        <p:nvGraphicFramePr>
          <p:cNvPr id="13" name="Chart 12">
            <a:extLst>
              <a:ext uri="{FF2B5EF4-FFF2-40B4-BE49-F238E27FC236}">
                <a16:creationId xmlns:a16="http://schemas.microsoft.com/office/drawing/2014/main" id="{7871088C-67D0-4A62-A364-41AEB69155A4}"/>
              </a:ext>
            </a:extLst>
          </p:cNvPr>
          <p:cNvGraphicFramePr>
            <a:graphicFrameLocks/>
          </p:cNvGraphicFramePr>
          <p:nvPr>
            <p:extLst>
              <p:ext uri="{D42A27DB-BD31-4B8C-83A1-F6EECF244321}">
                <p14:modId xmlns:p14="http://schemas.microsoft.com/office/powerpoint/2010/main" val="3577620091"/>
              </p:ext>
            </p:extLst>
          </p:nvPr>
        </p:nvGraphicFramePr>
        <p:xfrm>
          <a:off x="217024" y="342900"/>
          <a:ext cx="11756571" cy="6199852"/>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a:srcRect l="1389" t="7095" r="2665" b="9825"/>
          <a:stretch/>
        </p:blipFill>
        <p:spPr>
          <a:xfrm>
            <a:off x="1486674" y="1136237"/>
            <a:ext cx="4540899" cy="683304"/>
          </a:xfrm>
          <a:prstGeom prst="rect">
            <a:avLst/>
          </a:prstGeom>
          <a:ln>
            <a:solidFill>
              <a:schemeClr val="tx1"/>
            </a:solidFill>
          </a:ln>
        </p:spPr>
      </p:pic>
      <p:sp>
        <p:nvSpPr>
          <p:cNvPr id="3" name="TextBox 2"/>
          <p:cNvSpPr txBox="1"/>
          <p:nvPr/>
        </p:nvSpPr>
        <p:spPr>
          <a:xfrm>
            <a:off x="1486674" y="857990"/>
            <a:ext cx="4540899" cy="276999"/>
          </a:xfrm>
          <a:prstGeom prst="rect">
            <a:avLst/>
          </a:prstGeom>
          <a:solidFill>
            <a:schemeClr val="bg1"/>
          </a:solidFill>
          <a:ln>
            <a:solidFill>
              <a:schemeClr val="tx1"/>
            </a:solidFill>
          </a:ln>
        </p:spPr>
        <p:txBody>
          <a:bodyPr wrap="square" rtlCol="0">
            <a:spAutoFit/>
          </a:bodyPr>
          <a:lstStyle/>
          <a:p>
            <a:pPr algn="ctr"/>
            <a:r>
              <a:rPr lang="en-US" sz="1200" b="1" dirty="0"/>
              <a:t>Race/Ethnicity</a:t>
            </a:r>
          </a:p>
        </p:txBody>
      </p:sp>
    </p:spTree>
    <p:extLst>
      <p:ext uri="{BB962C8B-B14F-4D97-AF65-F5344CB8AC3E}">
        <p14:creationId xmlns:p14="http://schemas.microsoft.com/office/powerpoint/2010/main" val="341818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14" name="Rectangle 13"/>
          <p:cNvSpPr/>
          <p:nvPr/>
        </p:nvSpPr>
        <p:spPr>
          <a:xfrm>
            <a:off x="11409028" y="1665944"/>
            <a:ext cx="398356" cy="31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7"/>
          <p:cNvSpPr txBox="1"/>
          <p:nvPr/>
        </p:nvSpPr>
        <p:spPr>
          <a:xfrm>
            <a:off x="0" y="6488668"/>
            <a:ext cx="8581938" cy="369332"/>
          </a:xfrm>
          <a:prstGeom prst="rect">
            <a:avLst/>
          </a:prstGeom>
          <a:noFill/>
        </p:spPr>
        <p:txBody>
          <a:bodyPr wrap="square"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t>Data Shown by: </a:t>
            </a:r>
            <a:r>
              <a:rPr lang="en-US" sz="900" dirty="0"/>
              <a:t>Health Reporting Area (geographic definition used by Public Health)</a:t>
            </a:r>
            <a:endParaRPr lang="en-US" sz="900" b="1" dirty="0"/>
          </a:p>
          <a:p>
            <a:r>
              <a:rPr lang="en-US" sz="900" b="1" dirty="0"/>
              <a:t>Data Sources: </a:t>
            </a:r>
            <a:r>
              <a:rPr lang="en-US" sz="900" dirty="0"/>
              <a:t>Revised 2001–2009; 2011 - 2015: Washington State Office of Financial Management, Forecasting Division, single year intercensal estimates 2001-2009; 2011 - 2015.</a:t>
            </a:r>
          </a:p>
        </p:txBody>
      </p:sp>
      <p:sp>
        <p:nvSpPr>
          <p:cNvPr id="15" name="TextBox 14"/>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5</a:t>
            </a:r>
            <a:endParaRPr lang="EN-US" dirty="0"/>
          </a:p>
        </p:txBody>
      </p:sp>
      <p:sp>
        <p:nvSpPr>
          <p:cNvPr id="18" name="Title 1"/>
          <p:cNvSpPr txBox="1">
            <a:spLocks/>
          </p:cNvSpPr>
          <p:nvPr/>
        </p:nvSpPr>
        <p:spPr>
          <a:xfrm>
            <a:off x="-1" y="0"/>
            <a:ext cx="12192001" cy="10486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uFill>
                  <a:solidFill>
                    <a:srgbClr val="0070C0"/>
                  </a:solidFill>
                </a:uFill>
                <a:latin typeface="+mn-lt"/>
              </a:rPr>
              <a:t>In Seattle, the Northeast HRA contains the largest population as well as the </a:t>
            </a:r>
            <a:endParaRPr lang="en-US" sz="2400" dirty="0">
              <a:uFill>
                <a:solidFill>
                  <a:srgbClr val="0070C0"/>
                </a:solidFill>
              </a:uFill>
              <a:latin typeface="+mn-lt"/>
            </a:endParaRPr>
          </a:p>
          <a:p>
            <a:pPr algn="ctr"/>
            <a:r>
              <a:rPr lang="EN-US" sz="2400" dirty="0">
                <a:uFill>
                  <a:solidFill>
                    <a:srgbClr val="0070C0"/>
                  </a:solidFill>
                </a:uFill>
                <a:latin typeface="+mn-lt"/>
              </a:rPr>
              <a:t>largest population of residents between the ages of 15-24 </a:t>
            </a:r>
          </a:p>
          <a:p>
            <a:pPr algn="ctr"/>
            <a:r>
              <a:rPr lang="EN-US" sz="2400" dirty="0">
                <a:uFill>
                  <a:solidFill>
                    <a:srgbClr val="0070C0"/>
                  </a:solidFill>
                </a:uFill>
                <a:latin typeface="+mn-lt"/>
              </a:rPr>
              <a:t>(due to college-aged students attending the University of Washington). </a:t>
            </a:r>
          </a:p>
        </p:txBody>
      </p:sp>
      <p:graphicFrame>
        <p:nvGraphicFramePr>
          <p:cNvPr id="13" name="Chart 12">
            <a:extLst>
              <a:ext uri="{FF2B5EF4-FFF2-40B4-BE49-F238E27FC236}">
                <a16:creationId xmlns:a16="http://schemas.microsoft.com/office/drawing/2014/main" id="{DC608F1F-669A-427A-BCE2-6E642E7E553D}"/>
              </a:ext>
            </a:extLst>
          </p:cNvPr>
          <p:cNvGraphicFramePr>
            <a:graphicFrameLocks/>
          </p:cNvGraphicFramePr>
          <p:nvPr>
            <p:extLst>
              <p:ext uri="{D42A27DB-BD31-4B8C-83A1-F6EECF244321}">
                <p14:modId xmlns:p14="http://schemas.microsoft.com/office/powerpoint/2010/main" val="419710628"/>
              </p:ext>
            </p:extLst>
          </p:nvPr>
        </p:nvGraphicFramePr>
        <p:xfrm>
          <a:off x="407260" y="361948"/>
          <a:ext cx="11358564" cy="6496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738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1881631" y="1153067"/>
            <a:ext cx="10212260" cy="5696453"/>
          </a:xfrm>
          <a:prstGeom prst="rect">
            <a:avLst/>
          </a:prstGeom>
        </p:spPr>
      </p:pic>
      <p:pic>
        <p:nvPicPr>
          <p:cNvPr id="9" name="Picture 8"/>
          <p:cNvPicPr/>
          <p:nvPr/>
        </p:nvPicPr>
        <p:blipFill rotWithShape="1">
          <a:blip r:embed="rId3"/>
          <a:srcRect l="4974" r="10127"/>
          <a:stretch/>
        </p:blipFill>
        <p:spPr bwMode="auto">
          <a:xfrm>
            <a:off x="98109" y="2333954"/>
            <a:ext cx="1355575" cy="2034039"/>
          </a:xfrm>
          <a:prstGeom prst="rect">
            <a:avLst/>
          </a:prstGeom>
          <a:ln>
            <a:solidFill>
              <a:schemeClr val="tx1"/>
            </a:solidFill>
          </a:ln>
          <a:extLst>
            <a:ext uri="{53640926-AAD7-44D8-BBD7-CCE9431645EC}">
              <a14:shadowObscured xmlns:a14="http://schemas.microsoft.com/office/drawing/2010/main"/>
            </a:ext>
          </a:extLst>
        </p:spPr>
      </p:pic>
      <p:sp>
        <p:nvSpPr>
          <p:cNvPr id="11" name="Title 1"/>
          <p:cNvSpPr txBox="1">
            <a:spLocks/>
          </p:cNvSpPr>
          <p:nvPr/>
        </p:nvSpPr>
        <p:spPr>
          <a:xfrm>
            <a:off x="0" y="0"/>
            <a:ext cx="12192000" cy="10730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uFill>
                  <a:solidFill>
                    <a:srgbClr val="0070C0"/>
                  </a:solidFill>
                </a:uFill>
                <a:latin typeface="+mn-lt"/>
              </a:rPr>
              <a:t>Neighborhoods in the northern most part of Seattle—Bitter Lake, Cedar Park, </a:t>
            </a:r>
          </a:p>
          <a:p>
            <a:pPr algn="ctr"/>
            <a:r>
              <a:rPr lang="en-US" sz="2400" dirty="0">
                <a:uFill>
                  <a:solidFill>
                    <a:srgbClr val="0070C0"/>
                  </a:solidFill>
                </a:uFill>
                <a:latin typeface="+mn-lt"/>
              </a:rPr>
              <a:t>and areas around Northgate and Lake City—have sizable Asian, </a:t>
            </a:r>
          </a:p>
          <a:p>
            <a:pPr algn="ctr"/>
            <a:r>
              <a:rPr lang="en-US" sz="2400" dirty="0">
                <a:uFill>
                  <a:solidFill>
                    <a:srgbClr val="0070C0"/>
                  </a:solidFill>
                </a:uFill>
                <a:latin typeface="+mn-lt"/>
              </a:rPr>
              <a:t>Black/African American, and Hispanic/Latino populations.</a:t>
            </a:r>
            <a:endParaRPr lang="EN-US" sz="2800" dirty="0">
              <a:uFill>
                <a:solidFill>
                  <a:srgbClr val="0070C0"/>
                </a:solidFill>
              </a:uFill>
              <a:latin typeface="+mn-lt"/>
            </a:endParaRPr>
          </a:p>
        </p:txBody>
      </p:sp>
      <p:sp>
        <p:nvSpPr>
          <p:cNvPr id="12" name="TextBox 11"/>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6</a:t>
            </a:r>
          </a:p>
        </p:txBody>
      </p:sp>
      <p:sp>
        <p:nvSpPr>
          <p:cNvPr id="8" name="TextBox 7"/>
          <p:cNvSpPr txBox="1"/>
          <p:nvPr/>
        </p:nvSpPr>
        <p:spPr>
          <a:xfrm>
            <a:off x="0" y="6488668"/>
            <a:ext cx="3856026" cy="369332"/>
          </a:xfrm>
          <a:prstGeom prst="rect">
            <a:avLst/>
          </a:prstGeom>
          <a:noFill/>
        </p:spPr>
        <p:txBody>
          <a:bodyPr wrap="square" rtlCol="0">
            <a:spAutoFit/>
          </a:bodyPr>
          <a:lstStyle/>
          <a:p>
            <a:r>
              <a:rPr lang="en-US" sz="900" b="1" dirty="0"/>
              <a:t>Data Shown By: </a:t>
            </a:r>
            <a:r>
              <a:rPr lang="en-US" sz="900" dirty="0"/>
              <a:t>Census Tract</a:t>
            </a:r>
            <a:endParaRPr lang="en-US" sz="900" b="1" dirty="0"/>
          </a:p>
          <a:p>
            <a:r>
              <a:rPr lang="en-US" sz="900" b="1" dirty="0"/>
              <a:t>Data Source: </a:t>
            </a:r>
            <a:r>
              <a:rPr lang="en-US" sz="900" dirty="0"/>
              <a:t>US Census Bureau, 2010</a:t>
            </a:r>
          </a:p>
        </p:txBody>
      </p:sp>
      <p:sp>
        <p:nvSpPr>
          <p:cNvPr id="10" name="TextBox 9"/>
          <p:cNvSpPr txBox="1"/>
          <p:nvPr/>
        </p:nvSpPr>
        <p:spPr>
          <a:xfrm>
            <a:off x="98109" y="1825625"/>
            <a:ext cx="1355575" cy="430887"/>
          </a:xfrm>
          <a:prstGeom prst="rect">
            <a:avLst/>
          </a:prstGeom>
          <a:solidFill>
            <a:schemeClr val="bg1"/>
          </a:solidFill>
          <a:ln>
            <a:solidFill>
              <a:schemeClr val="tx1"/>
            </a:solidFill>
          </a:ln>
        </p:spPr>
        <p:txBody>
          <a:bodyPr wrap="square" rtlCol="0">
            <a:spAutoFit/>
          </a:bodyPr>
          <a:lstStyle/>
          <a:p>
            <a:pPr algn="ctr"/>
            <a:r>
              <a:rPr lang="en-US" sz="1100" b="1" dirty="0"/>
              <a:t>Percent of the Population</a:t>
            </a:r>
            <a:endParaRPr lang="en-US" sz="1100" dirty="0"/>
          </a:p>
        </p:txBody>
      </p:sp>
    </p:spTree>
    <p:extLst>
      <p:ext uri="{BB962C8B-B14F-4D97-AF65-F5344CB8AC3E}">
        <p14:creationId xmlns:p14="http://schemas.microsoft.com/office/powerpoint/2010/main" val="360391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4311678" cy="20574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uFill>
                  <a:solidFill>
                    <a:srgbClr val="0070C0"/>
                  </a:solidFill>
                </a:uFill>
                <a:latin typeface="+mn-lt"/>
              </a:rPr>
              <a:t>Neighborhoods in the northernmost part of Seattle—</a:t>
            </a:r>
          </a:p>
          <a:p>
            <a:pPr algn="ctr"/>
            <a:r>
              <a:rPr lang="EN-US" sz="2400" dirty="0">
                <a:uFill>
                  <a:solidFill>
                    <a:srgbClr val="0070C0"/>
                  </a:solidFill>
                </a:uFill>
                <a:latin typeface="+mn-lt"/>
              </a:rPr>
              <a:t>Bitter Lake, Cedar Park, and areas around Northgate and Lake City—have high concentrations of foreign-born populations.</a:t>
            </a:r>
            <a:endParaRPr lang="EN-US" sz="2800" dirty="0">
              <a:uFill>
                <a:solidFill>
                  <a:srgbClr val="0070C0"/>
                </a:solidFill>
              </a:uFill>
              <a:latin typeface="+mn-lt"/>
            </a:endParaRPr>
          </a:p>
        </p:txBody>
      </p:sp>
      <p:sp>
        <p:nvSpPr>
          <p:cNvPr id="8" name="TextBox 7"/>
          <p:cNvSpPr txBox="1"/>
          <p:nvPr/>
        </p:nvSpPr>
        <p:spPr>
          <a:xfrm>
            <a:off x="0" y="6488668"/>
            <a:ext cx="3856026" cy="369332"/>
          </a:xfrm>
          <a:prstGeom prst="rect">
            <a:avLst/>
          </a:prstGeom>
          <a:noFill/>
        </p:spPr>
        <p:txBody>
          <a:bodyPr wrap="square" rtlCol="0">
            <a:spAutoFit/>
          </a:bodyPr>
          <a:lstStyle/>
          <a:p>
            <a:r>
              <a:rPr lang="en-US" sz="900" b="1" dirty="0"/>
              <a:t>Data Shown By: </a:t>
            </a:r>
            <a:r>
              <a:rPr lang="en-US" sz="900" dirty="0"/>
              <a:t>Census Tract</a:t>
            </a:r>
            <a:endParaRPr lang="en-US" sz="900" b="1" dirty="0"/>
          </a:p>
          <a:p>
            <a:r>
              <a:rPr lang="en-US" sz="900" b="1" dirty="0"/>
              <a:t>Data Source: </a:t>
            </a:r>
            <a:r>
              <a:rPr lang="en-US" sz="900" dirty="0"/>
              <a:t>American Community Survey, 5-year Series 2009-2013</a:t>
            </a:r>
          </a:p>
        </p:txBody>
      </p:sp>
      <p:sp>
        <p:nvSpPr>
          <p:cNvPr id="9" name="TextBox 8"/>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7</a:t>
            </a:r>
            <a:endParaRPr lang="EN-US" dirty="0"/>
          </a:p>
        </p:txBody>
      </p:sp>
      <p:sp>
        <p:nvSpPr>
          <p:cNvPr id="10" name="TextBox 9"/>
          <p:cNvSpPr txBox="1"/>
          <p:nvPr/>
        </p:nvSpPr>
        <p:spPr>
          <a:xfrm>
            <a:off x="858416" y="2362200"/>
            <a:ext cx="2306240" cy="430887"/>
          </a:xfrm>
          <a:prstGeom prst="rect">
            <a:avLst/>
          </a:prstGeom>
          <a:noFill/>
          <a:ln>
            <a:solidFill>
              <a:schemeClr val="tx1"/>
            </a:solidFill>
          </a:ln>
        </p:spPr>
        <p:txBody>
          <a:bodyPr wrap="square" rtlCol="0">
            <a:spAutoFit/>
          </a:bodyPr>
          <a:lstStyle/>
          <a:p>
            <a:pPr algn="ctr"/>
            <a:r>
              <a:rPr lang="en-US" sz="1100" b="1" dirty="0"/>
              <a:t>Percent of the Population </a:t>
            </a:r>
          </a:p>
          <a:p>
            <a:pPr algn="ctr"/>
            <a:r>
              <a:rPr lang="en-US" sz="1100" b="1" dirty="0"/>
              <a:t>that is Foreign Born</a:t>
            </a:r>
            <a:endParaRPr lang="en-US" sz="1100" dirty="0"/>
          </a:p>
        </p:txBody>
      </p:sp>
      <p:sp>
        <p:nvSpPr>
          <p:cNvPr id="11" name="TextBox 10"/>
          <p:cNvSpPr txBox="1"/>
          <p:nvPr/>
        </p:nvSpPr>
        <p:spPr>
          <a:xfrm>
            <a:off x="1776355" y="3290730"/>
            <a:ext cx="709128" cy="307777"/>
          </a:xfrm>
          <a:prstGeom prst="rect">
            <a:avLst/>
          </a:prstGeom>
          <a:noFill/>
        </p:spPr>
        <p:txBody>
          <a:bodyPr wrap="square" rtlCol="0">
            <a:spAutoFit/>
          </a:bodyPr>
          <a:lstStyle/>
          <a:p>
            <a:r>
              <a:rPr lang="en-US" sz="1400" dirty="0"/>
              <a:t>&gt;31%</a:t>
            </a:r>
          </a:p>
        </p:txBody>
      </p:sp>
      <p:sp>
        <p:nvSpPr>
          <p:cNvPr id="12" name="TextBox 11"/>
          <p:cNvSpPr txBox="1"/>
          <p:nvPr/>
        </p:nvSpPr>
        <p:spPr>
          <a:xfrm>
            <a:off x="1776355" y="4141319"/>
            <a:ext cx="709128" cy="307777"/>
          </a:xfrm>
          <a:prstGeom prst="rect">
            <a:avLst/>
          </a:prstGeom>
          <a:noFill/>
        </p:spPr>
        <p:txBody>
          <a:bodyPr wrap="square" rtlCol="0">
            <a:spAutoFit/>
          </a:bodyPr>
          <a:lstStyle/>
          <a:p>
            <a:r>
              <a:rPr lang="en-US" sz="1400" dirty="0"/>
              <a:t>20%</a:t>
            </a:r>
          </a:p>
        </p:txBody>
      </p:sp>
      <p:sp>
        <p:nvSpPr>
          <p:cNvPr id="13" name="TextBox 12"/>
          <p:cNvSpPr txBox="1"/>
          <p:nvPr/>
        </p:nvSpPr>
        <p:spPr>
          <a:xfrm>
            <a:off x="1776355" y="5022728"/>
            <a:ext cx="601281" cy="307777"/>
          </a:xfrm>
          <a:prstGeom prst="rect">
            <a:avLst/>
          </a:prstGeom>
          <a:noFill/>
        </p:spPr>
        <p:txBody>
          <a:bodyPr wrap="square" rtlCol="0">
            <a:spAutoFit/>
          </a:bodyPr>
          <a:lstStyle/>
          <a:p>
            <a:r>
              <a:rPr lang="en-US" sz="1400" dirty="0"/>
              <a:t>&lt;10%</a:t>
            </a:r>
          </a:p>
        </p:txBody>
      </p:sp>
      <p:pic>
        <p:nvPicPr>
          <p:cNvPr id="2" name="Picture 1"/>
          <p:cNvPicPr>
            <a:picLocks noChangeAspect="1"/>
          </p:cNvPicPr>
          <p:nvPr/>
        </p:nvPicPr>
        <p:blipFill>
          <a:blip r:embed="rId2"/>
          <a:stretch>
            <a:fillRect/>
          </a:stretch>
        </p:blipFill>
        <p:spPr>
          <a:xfrm>
            <a:off x="4311678" y="346163"/>
            <a:ext cx="7562857" cy="5685338"/>
          </a:xfrm>
          <a:prstGeom prst="rect">
            <a:avLst/>
          </a:prstGeom>
          <a:ln>
            <a:solidFill>
              <a:schemeClr val="tx1"/>
            </a:solidFill>
          </a:ln>
        </p:spPr>
      </p:pic>
      <p:sp>
        <p:nvSpPr>
          <p:cNvPr id="3" name="Rectangle 2"/>
          <p:cNvSpPr/>
          <p:nvPr/>
        </p:nvSpPr>
        <p:spPr>
          <a:xfrm>
            <a:off x="4402667" y="428978"/>
            <a:ext cx="474133" cy="1128889"/>
          </a:xfrm>
          <a:prstGeom prst="rect">
            <a:avLst/>
          </a:prstGeom>
          <a:solidFill>
            <a:srgbClr val="C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p:nvPr/>
        </p:nvPicPr>
        <p:blipFill rotWithShape="1">
          <a:blip r:embed="rId3"/>
          <a:srcRect l="12570" t="3160" r="9890" b="5456"/>
          <a:stretch/>
        </p:blipFill>
        <p:spPr>
          <a:xfrm>
            <a:off x="1266738" y="3380762"/>
            <a:ext cx="509617" cy="1949743"/>
          </a:xfrm>
          <a:prstGeom prst="rect">
            <a:avLst/>
          </a:prstGeom>
        </p:spPr>
      </p:pic>
      <p:pic>
        <p:nvPicPr>
          <p:cNvPr id="5" name="Picture 4"/>
          <p:cNvPicPr>
            <a:picLocks noChangeAspect="1"/>
          </p:cNvPicPr>
          <p:nvPr/>
        </p:nvPicPr>
        <p:blipFill>
          <a:blip r:embed="rId4"/>
          <a:stretch>
            <a:fillRect/>
          </a:stretch>
        </p:blipFill>
        <p:spPr>
          <a:xfrm>
            <a:off x="858416" y="2905125"/>
            <a:ext cx="2306240" cy="2982674"/>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9018328" y="5417561"/>
            <a:ext cx="276225" cy="352425"/>
          </a:xfrm>
          <a:prstGeom prst="rect">
            <a:avLst/>
          </a:prstGeom>
        </p:spPr>
      </p:pic>
      <p:pic>
        <p:nvPicPr>
          <p:cNvPr id="14" name="Picture 13"/>
          <p:cNvPicPr>
            <a:picLocks noChangeAspect="1"/>
          </p:cNvPicPr>
          <p:nvPr/>
        </p:nvPicPr>
        <p:blipFill rotWithShape="1">
          <a:blip r:embed="rId6"/>
          <a:srcRect l="5698" t="31340" r="20950" b="58193"/>
          <a:stretch/>
        </p:blipFill>
        <p:spPr>
          <a:xfrm>
            <a:off x="858416" y="5972175"/>
            <a:ext cx="2306240" cy="330850"/>
          </a:xfrm>
          <a:prstGeom prst="rect">
            <a:avLst/>
          </a:prstGeom>
          <a:ln>
            <a:solidFill>
              <a:schemeClr val="tx1"/>
            </a:solidFill>
          </a:ln>
        </p:spPr>
      </p:pic>
    </p:spTree>
    <p:extLst>
      <p:ext uri="{BB962C8B-B14F-4D97-AF65-F5344CB8AC3E}">
        <p14:creationId xmlns:p14="http://schemas.microsoft.com/office/powerpoint/2010/main" val="107586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88668"/>
            <a:ext cx="3856026" cy="369332"/>
          </a:xfrm>
          <a:prstGeom prst="rect">
            <a:avLst/>
          </a:prstGeom>
          <a:noFill/>
        </p:spPr>
        <p:txBody>
          <a:bodyPr wrap="square" rtlCol="0">
            <a:spAutoFit/>
          </a:bodyPr>
          <a:lstStyle/>
          <a:p>
            <a:r>
              <a:rPr lang="en-US" sz="900" b="1" dirty="0"/>
              <a:t>Data Shown By: </a:t>
            </a:r>
            <a:r>
              <a:rPr lang="en-US" sz="900" dirty="0"/>
              <a:t>Seattle Neighborhoods</a:t>
            </a:r>
            <a:endParaRPr lang="en-US" sz="900" b="1" dirty="0"/>
          </a:p>
          <a:p>
            <a:r>
              <a:rPr lang="en-US" sz="900" b="1" dirty="0"/>
              <a:t>Data Source: </a:t>
            </a:r>
            <a:r>
              <a:rPr lang="en-US" sz="900" dirty="0"/>
              <a:t>City of Seattle Customer Service Bureau</a:t>
            </a:r>
          </a:p>
        </p:txBody>
      </p:sp>
      <p:sp>
        <p:nvSpPr>
          <p:cNvPr id="11" name="Title 1"/>
          <p:cNvSpPr txBox="1">
            <a:spLocks/>
          </p:cNvSpPr>
          <p:nvPr/>
        </p:nvSpPr>
        <p:spPr>
          <a:xfrm>
            <a:off x="-2" y="0"/>
            <a:ext cx="4839293" cy="11291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uFill>
                  <a:solidFill>
                    <a:srgbClr val="0070C0"/>
                  </a:solidFill>
                </a:uFill>
                <a:latin typeface="+mn-lt"/>
              </a:rPr>
              <a:t>Between January 2015 and September 2016,  the City of Seattle Customer Service Bureau received:</a:t>
            </a:r>
          </a:p>
        </p:txBody>
      </p:sp>
      <p:sp>
        <p:nvSpPr>
          <p:cNvPr id="10" name="TextBox 9"/>
          <p:cNvSpPr txBox="1"/>
          <p:nvPr/>
        </p:nvSpPr>
        <p:spPr>
          <a:xfrm>
            <a:off x="11339648" y="6488668"/>
            <a:ext cx="852352" cy="369332"/>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en-US" dirty="0"/>
              <a:t>8</a:t>
            </a:r>
            <a:endParaRPr lang="EN-US" dirty="0"/>
          </a:p>
        </p:txBody>
      </p:sp>
      <p:sp>
        <p:nvSpPr>
          <p:cNvPr id="12" name="Title 1"/>
          <p:cNvSpPr txBox="1">
            <a:spLocks/>
          </p:cNvSpPr>
          <p:nvPr/>
        </p:nvSpPr>
        <p:spPr>
          <a:xfrm>
            <a:off x="0" y="1163142"/>
            <a:ext cx="4839292" cy="10498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5EEA"/>
                </a:solidFill>
                <a:uFill>
                  <a:solidFill>
                    <a:srgbClr val="0070C0"/>
                  </a:solidFill>
                </a:uFill>
                <a:latin typeface="+mn-lt"/>
              </a:rPr>
              <a:t>169</a:t>
            </a:r>
            <a:r>
              <a:rPr lang="en-US" sz="2400" dirty="0">
                <a:uFill>
                  <a:solidFill>
                    <a:srgbClr val="0070C0"/>
                  </a:solidFill>
                </a:uFill>
                <a:latin typeface="+mn-lt"/>
              </a:rPr>
              <a:t> service requests regarding discarded needles in the </a:t>
            </a:r>
          </a:p>
          <a:p>
            <a:pPr algn="ctr"/>
            <a:r>
              <a:rPr lang="en-US" sz="2400" dirty="0">
                <a:uFill>
                  <a:solidFill>
                    <a:srgbClr val="0070C0"/>
                  </a:solidFill>
                </a:uFill>
                <a:latin typeface="+mn-lt"/>
              </a:rPr>
              <a:t>North Seattle Region. </a:t>
            </a:r>
          </a:p>
        </p:txBody>
      </p:sp>
      <p:sp>
        <p:nvSpPr>
          <p:cNvPr id="13" name="Title 1"/>
          <p:cNvSpPr txBox="1">
            <a:spLocks/>
          </p:cNvSpPr>
          <p:nvPr/>
        </p:nvSpPr>
        <p:spPr>
          <a:xfrm>
            <a:off x="-2" y="2276670"/>
            <a:ext cx="4839293" cy="10153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200B2"/>
                </a:solidFill>
                <a:uFill>
                  <a:solidFill>
                    <a:srgbClr val="0070C0"/>
                  </a:solidFill>
                </a:uFill>
                <a:latin typeface="+mn-lt"/>
              </a:rPr>
              <a:t>1,633</a:t>
            </a:r>
            <a:r>
              <a:rPr lang="EN-US" sz="2400" dirty="0">
                <a:uFill>
                  <a:solidFill>
                    <a:srgbClr val="0070C0"/>
                  </a:solidFill>
                </a:uFill>
                <a:latin typeface="+mn-lt"/>
              </a:rPr>
              <a:t> service requests regarding homelessness in the</a:t>
            </a:r>
          </a:p>
          <a:p>
            <a:pPr algn="ctr"/>
            <a:r>
              <a:rPr lang="EN-US" sz="2400" dirty="0">
                <a:uFill>
                  <a:solidFill>
                    <a:srgbClr val="0070C0"/>
                  </a:solidFill>
                </a:uFill>
                <a:latin typeface="+mn-lt"/>
              </a:rPr>
              <a:t>North Seattle Region. </a:t>
            </a:r>
            <a:endParaRPr lang="EN-US" sz="2800" dirty="0">
              <a:uFill>
                <a:solidFill>
                  <a:srgbClr val="0070C0"/>
                </a:solidFill>
              </a:uFill>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599" y="429208"/>
            <a:ext cx="7403764" cy="5775649"/>
          </a:xfrm>
          <a:prstGeom prst="rect">
            <a:avLst/>
          </a:prstGeom>
          <a:ln>
            <a:solidFill>
              <a:schemeClr val="tx1"/>
            </a:solidFill>
          </a:ln>
        </p:spPr>
      </p:pic>
      <p:pic>
        <p:nvPicPr>
          <p:cNvPr id="3"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86" y="3662749"/>
            <a:ext cx="3552825" cy="1724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623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5109</TotalTime>
  <Words>2352</Words>
  <Application>Microsoft Office PowerPoint</Application>
  <PresentationFormat>Widescreen</PresentationFormat>
  <Paragraphs>419</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Tw Cen MT</vt:lpstr>
      <vt:lpstr>Office Theme</vt:lpstr>
      <vt:lpstr>North Seattle  Human Services Summit </vt:lpstr>
      <vt:lpstr>PowerPoint Presentation</vt:lpstr>
      <vt:lpstr>Neighborhoods in the northernmost part of Seattle—Bitter Lake, Cedar Park, and areas around Northgate and Lake City—experience high rates of poverty. However, consistently higher rates of poverty  prevail in the southern part of Seattle.   </vt:lpstr>
      <vt:lpstr>Seattle is organized into 13 Health Reporting Areas (HRA) created by Public Heath to help examine patterns  across Seattle and King County: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Seattle  Human Services Summit</dc:title>
  <dc:creator>Clemens, Katie</dc:creator>
  <cp:lastModifiedBy>Kellogg, Chelsea</cp:lastModifiedBy>
  <cp:revision>635</cp:revision>
  <cp:lastPrinted>2016-12-02T15:24:53Z</cp:lastPrinted>
  <dcterms:created xsi:type="dcterms:W3CDTF">2016-11-08T15:41:46Z</dcterms:created>
  <dcterms:modified xsi:type="dcterms:W3CDTF">2016-12-06T19:00:19Z</dcterms:modified>
</cp:coreProperties>
</file>