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6" r:id="rId6"/>
  </p:sldMasterIdLst>
  <p:notesMasterIdLst>
    <p:notesMasterId r:id="rId40"/>
  </p:notesMasterIdLst>
  <p:sldIdLst>
    <p:sldId id="257" r:id="rId7"/>
    <p:sldId id="366" r:id="rId8"/>
    <p:sldId id="447" r:id="rId9"/>
    <p:sldId id="446" r:id="rId10"/>
    <p:sldId id="451" r:id="rId11"/>
    <p:sldId id="372" r:id="rId12"/>
    <p:sldId id="375" r:id="rId13"/>
    <p:sldId id="448" r:id="rId14"/>
    <p:sldId id="374" r:id="rId15"/>
    <p:sldId id="449" r:id="rId16"/>
    <p:sldId id="450" r:id="rId17"/>
    <p:sldId id="452" r:id="rId18"/>
    <p:sldId id="453" r:id="rId19"/>
    <p:sldId id="454" r:id="rId20"/>
    <p:sldId id="443" r:id="rId21"/>
    <p:sldId id="269" r:id="rId22"/>
    <p:sldId id="256" r:id="rId23"/>
    <p:sldId id="270" r:id="rId24"/>
    <p:sldId id="297" r:id="rId25"/>
    <p:sldId id="337" r:id="rId26"/>
    <p:sldId id="272" r:id="rId27"/>
    <p:sldId id="338" r:id="rId28"/>
    <p:sldId id="339" r:id="rId29"/>
    <p:sldId id="333" r:id="rId30"/>
    <p:sldId id="900" r:id="rId31"/>
    <p:sldId id="901" r:id="rId32"/>
    <p:sldId id="902" r:id="rId33"/>
    <p:sldId id="903" r:id="rId34"/>
    <p:sldId id="904" r:id="rId35"/>
    <p:sldId id="905" r:id="rId36"/>
    <p:sldId id="896" r:id="rId37"/>
    <p:sldId id="897" r:id="rId38"/>
    <p:sldId id="89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knight, Gregory" initials="MG" lastIdx="8" clrIdx="0">
    <p:extLst>
      <p:ext uri="{19B8F6BF-5375-455C-9EA6-DF929625EA0E}">
        <p15:presenceInfo xmlns:p15="http://schemas.microsoft.com/office/powerpoint/2012/main" userId="S-1-5-21-1329830122-4184334360-285218957-177348" providerId="AD"/>
      </p:ext>
    </p:extLst>
  </p:cmAuthor>
  <p:cmAuthor id="2" name="McIntosh, Hannah" initials="MH" lastIdx="2" clrIdx="1">
    <p:extLst>
      <p:ext uri="{19B8F6BF-5375-455C-9EA6-DF929625EA0E}">
        <p15:presenceInfo xmlns:p15="http://schemas.microsoft.com/office/powerpoint/2012/main" userId="S-1-5-21-1329830122-4184334360-285218957-179869" providerId="AD"/>
      </p:ext>
    </p:extLst>
  </p:cmAuthor>
  <p:cmAuthor id="3" name="Cheryl Tam" initials="CT" lastIdx="21" clrIdx="2">
    <p:extLst>
      <p:ext uri="{19B8F6BF-5375-455C-9EA6-DF929625EA0E}">
        <p15:presenceInfo xmlns:p15="http://schemas.microsoft.com/office/powerpoint/2012/main" userId="S::ctam@prrbiz.com::e7c92345-d8a4-4fbd-97ae-0c0bd51358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A30"/>
    <a:srgbClr val="96172E"/>
    <a:srgbClr val="FFFFFF"/>
    <a:srgbClr val="626568"/>
    <a:srgbClr val="000000"/>
    <a:srgbClr val="DEDDDD"/>
    <a:srgbClr val="CCCB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83978" autoAdjust="0"/>
  </p:normalViewPr>
  <p:slideViewPr>
    <p:cSldViewPr snapToGrid="0">
      <p:cViewPr>
        <p:scale>
          <a:sx n="100" d="100"/>
          <a:sy n="100" d="100"/>
        </p:scale>
        <p:origin x="400" y="-340"/>
      </p:cViewPr>
      <p:guideLst>
        <p:guide orient="horz" pos="2160"/>
        <p:guide pos="3840"/>
      </p:guideLst>
    </p:cSldViewPr>
  </p:slideViewPr>
  <p:notesTextViewPr>
    <p:cViewPr>
      <p:scale>
        <a:sx n="1" d="1"/>
        <a:sy n="1" d="1"/>
      </p:scale>
      <p:origin x="0" y="0"/>
    </p:cViewPr>
  </p:notesTextViewPr>
  <p:notesViewPr>
    <p:cSldViewPr snapToGrid="0">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3-31T12:10:49.258" idx="21">
    <p:pos x="10" y="10"/>
    <p:text>Not sure if we should include this slide since it's not directly ped-related</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D0261-975F-4C56-9F87-5FB05B7EE2A4}" type="doc">
      <dgm:prSet loTypeId="urn:microsoft.com/office/officeart/2005/8/layout/chevron1" loCatId="process" qsTypeId="urn:microsoft.com/office/officeart/2005/8/quickstyle/simple1" qsCatId="simple" csTypeId="urn:microsoft.com/office/officeart/2005/8/colors/accent1_3" csCatId="accent1" phldr="1"/>
      <dgm:spPr/>
    </dgm:pt>
    <dgm:pt modelId="{E31A17EE-3C55-4BA4-9EBA-61905F28E7DF}">
      <dgm:prSet phldrT="[Text]" custT="1"/>
      <dgm:spPr/>
      <dgm:t>
        <a:bodyPr/>
        <a:lstStyle/>
        <a:p>
          <a:r>
            <a:rPr lang="en-US" sz="1800" b="1" dirty="0"/>
            <a:t>Planning</a:t>
          </a:r>
          <a:r>
            <a:rPr lang="en-US" sz="1800" dirty="0"/>
            <a:t> </a:t>
          </a:r>
        </a:p>
      </dgm:t>
    </dgm:pt>
    <dgm:pt modelId="{F5E7B421-4DA6-4D6F-9CEE-47D9C2B5A569}" type="parTrans" cxnId="{8FD8D79D-8090-46C0-B57C-91A5D0B31F4E}">
      <dgm:prSet/>
      <dgm:spPr/>
      <dgm:t>
        <a:bodyPr/>
        <a:lstStyle/>
        <a:p>
          <a:endParaRPr lang="en-US" sz="2000"/>
        </a:p>
      </dgm:t>
    </dgm:pt>
    <dgm:pt modelId="{2302733D-C1A4-4849-B0FA-2C2CED6F7357}" type="sibTrans" cxnId="{8FD8D79D-8090-46C0-B57C-91A5D0B31F4E}">
      <dgm:prSet/>
      <dgm:spPr/>
      <dgm:t>
        <a:bodyPr/>
        <a:lstStyle/>
        <a:p>
          <a:endParaRPr lang="en-US" sz="2000"/>
        </a:p>
      </dgm:t>
    </dgm:pt>
    <dgm:pt modelId="{3AD4C114-1E58-40C5-AF8C-262755F40E29}">
      <dgm:prSet phldrT="[Text]" custT="1"/>
      <dgm:spPr>
        <a:ln w="57150">
          <a:solidFill>
            <a:schemeClr val="accent2"/>
          </a:solidFill>
        </a:ln>
      </dgm:spPr>
      <dgm:t>
        <a:bodyPr/>
        <a:lstStyle/>
        <a:p>
          <a:r>
            <a:rPr lang="en-US" sz="1800" b="1"/>
            <a:t>Conceptual Design</a:t>
          </a:r>
        </a:p>
        <a:p>
          <a:r>
            <a:rPr lang="en-US" sz="1800"/>
            <a:t>2019-2020</a:t>
          </a:r>
        </a:p>
      </dgm:t>
    </dgm:pt>
    <dgm:pt modelId="{E106A974-CA82-48B8-9401-969F6AF223CE}" type="parTrans" cxnId="{52BEF095-DF03-4C84-A4CF-80453AE063B4}">
      <dgm:prSet/>
      <dgm:spPr/>
      <dgm:t>
        <a:bodyPr/>
        <a:lstStyle/>
        <a:p>
          <a:endParaRPr lang="en-US" sz="2000"/>
        </a:p>
      </dgm:t>
    </dgm:pt>
    <dgm:pt modelId="{2AE36692-3B95-45E8-A77C-71D1881B8156}" type="sibTrans" cxnId="{52BEF095-DF03-4C84-A4CF-80453AE063B4}">
      <dgm:prSet/>
      <dgm:spPr/>
      <dgm:t>
        <a:bodyPr/>
        <a:lstStyle/>
        <a:p>
          <a:endParaRPr lang="en-US" sz="2000"/>
        </a:p>
      </dgm:t>
    </dgm:pt>
    <dgm:pt modelId="{F8BF270E-7557-4A35-92AF-8B6F84E08ECC}">
      <dgm:prSet phldrT="[Text]" custT="1"/>
      <dgm:spPr/>
      <dgm:t>
        <a:bodyPr/>
        <a:lstStyle/>
        <a:p>
          <a:r>
            <a:rPr lang="en-US" sz="1800" b="1" dirty="0"/>
            <a:t>Final Design</a:t>
          </a:r>
        </a:p>
      </dgm:t>
    </dgm:pt>
    <dgm:pt modelId="{363B7455-5C9B-4387-93F3-AE5AA71138BB}" type="parTrans" cxnId="{CF2DC32A-5028-443F-A64E-4DBC184BE804}">
      <dgm:prSet/>
      <dgm:spPr/>
      <dgm:t>
        <a:bodyPr/>
        <a:lstStyle/>
        <a:p>
          <a:endParaRPr lang="en-US" sz="2000"/>
        </a:p>
      </dgm:t>
    </dgm:pt>
    <dgm:pt modelId="{C6063733-B942-48B5-A87F-106CE25D5EF8}" type="sibTrans" cxnId="{CF2DC32A-5028-443F-A64E-4DBC184BE804}">
      <dgm:prSet/>
      <dgm:spPr/>
      <dgm:t>
        <a:bodyPr/>
        <a:lstStyle/>
        <a:p>
          <a:endParaRPr lang="en-US" sz="2000"/>
        </a:p>
      </dgm:t>
    </dgm:pt>
    <dgm:pt modelId="{B168F978-8AF4-4F97-9E74-49B792E86468}">
      <dgm:prSet custT="1"/>
      <dgm:spPr/>
      <dgm:t>
        <a:bodyPr/>
        <a:lstStyle/>
        <a:p>
          <a:r>
            <a:rPr lang="en-US" sz="1600" b="1" dirty="0"/>
            <a:t>Construction</a:t>
          </a:r>
        </a:p>
      </dgm:t>
    </dgm:pt>
    <dgm:pt modelId="{4C3F29AD-681B-40AB-98FA-40EC805AFBFD}" type="parTrans" cxnId="{43205E99-9E59-4F41-82B7-A0DC8AD86A34}">
      <dgm:prSet/>
      <dgm:spPr/>
      <dgm:t>
        <a:bodyPr/>
        <a:lstStyle/>
        <a:p>
          <a:endParaRPr lang="en-US" sz="2000"/>
        </a:p>
      </dgm:t>
    </dgm:pt>
    <dgm:pt modelId="{E552A5F0-4EA0-4405-A4C9-EB448097E606}" type="sibTrans" cxnId="{43205E99-9E59-4F41-82B7-A0DC8AD86A34}">
      <dgm:prSet/>
      <dgm:spPr/>
      <dgm:t>
        <a:bodyPr/>
        <a:lstStyle/>
        <a:p>
          <a:endParaRPr lang="en-US" sz="2000"/>
        </a:p>
      </dgm:t>
    </dgm:pt>
    <dgm:pt modelId="{4086267B-9376-4BDB-BE1B-49D9739891C0}">
      <dgm:prSet custT="1"/>
      <dgm:spPr/>
      <dgm:t>
        <a:bodyPr/>
        <a:lstStyle/>
        <a:p>
          <a:r>
            <a:rPr lang="en-US" sz="1800" b="1" dirty="0"/>
            <a:t>Start Service</a:t>
          </a:r>
        </a:p>
      </dgm:t>
    </dgm:pt>
    <dgm:pt modelId="{9274FA11-1A39-4081-A787-958B4FD08176}" type="parTrans" cxnId="{018FB730-6B44-4792-83D1-9075F5E25D6D}">
      <dgm:prSet/>
      <dgm:spPr/>
      <dgm:t>
        <a:bodyPr/>
        <a:lstStyle/>
        <a:p>
          <a:endParaRPr lang="en-US" sz="2000"/>
        </a:p>
      </dgm:t>
    </dgm:pt>
    <dgm:pt modelId="{FAA0F346-D173-4F47-9B2A-2906E5B5F820}" type="sibTrans" cxnId="{018FB730-6B44-4792-83D1-9075F5E25D6D}">
      <dgm:prSet/>
      <dgm:spPr/>
      <dgm:t>
        <a:bodyPr/>
        <a:lstStyle/>
        <a:p>
          <a:endParaRPr lang="en-US" sz="2000"/>
        </a:p>
      </dgm:t>
    </dgm:pt>
    <dgm:pt modelId="{A72A65D0-0498-450A-B4B7-F39573B2E6BE}" type="pres">
      <dgm:prSet presAssocID="{122D0261-975F-4C56-9F87-5FB05B7EE2A4}" presName="Name0" presStyleCnt="0">
        <dgm:presLayoutVars>
          <dgm:dir/>
          <dgm:animLvl val="lvl"/>
          <dgm:resizeHandles val="exact"/>
        </dgm:presLayoutVars>
      </dgm:prSet>
      <dgm:spPr/>
    </dgm:pt>
    <dgm:pt modelId="{4A32E65F-DE34-4E83-B7D4-E25C622B1CC4}" type="pres">
      <dgm:prSet presAssocID="{E31A17EE-3C55-4BA4-9EBA-61905F28E7DF}" presName="parTxOnly" presStyleLbl="node1" presStyleIdx="0" presStyleCnt="5">
        <dgm:presLayoutVars>
          <dgm:chMax val="0"/>
          <dgm:chPref val="0"/>
          <dgm:bulletEnabled val="1"/>
        </dgm:presLayoutVars>
      </dgm:prSet>
      <dgm:spPr/>
    </dgm:pt>
    <dgm:pt modelId="{4F367BE1-ED84-4A07-9FD0-F49B89C4BACB}" type="pres">
      <dgm:prSet presAssocID="{2302733D-C1A4-4849-B0FA-2C2CED6F7357}" presName="parTxOnlySpace" presStyleCnt="0"/>
      <dgm:spPr/>
    </dgm:pt>
    <dgm:pt modelId="{C4A711FC-B887-4224-B6C8-54A2FEFAE0DA}" type="pres">
      <dgm:prSet presAssocID="{3AD4C114-1E58-40C5-AF8C-262755F40E29}" presName="parTxOnly" presStyleLbl="node1" presStyleIdx="1" presStyleCnt="5">
        <dgm:presLayoutVars>
          <dgm:chMax val="0"/>
          <dgm:chPref val="0"/>
          <dgm:bulletEnabled val="1"/>
        </dgm:presLayoutVars>
      </dgm:prSet>
      <dgm:spPr/>
    </dgm:pt>
    <dgm:pt modelId="{3466099D-9237-4E81-931E-C028DC85E3B3}" type="pres">
      <dgm:prSet presAssocID="{2AE36692-3B95-45E8-A77C-71D1881B8156}" presName="parTxOnlySpace" presStyleCnt="0"/>
      <dgm:spPr/>
    </dgm:pt>
    <dgm:pt modelId="{6ADC67CF-BE3C-4A26-85CB-E358C96D621B}" type="pres">
      <dgm:prSet presAssocID="{F8BF270E-7557-4A35-92AF-8B6F84E08ECC}" presName="parTxOnly" presStyleLbl="node1" presStyleIdx="2" presStyleCnt="5">
        <dgm:presLayoutVars>
          <dgm:chMax val="0"/>
          <dgm:chPref val="0"/>
          <dgm:bulletEnabled val="1"/>
        </dgm:presLayoutVars>
      </dgm:prSet>
      <dgm:spPr/>
    </dgm:pt>
    <dgm:pt modelId="{001B20F1-2ED0-442B-9A5E-205225133A8A}" type="pres">
      <dgm:prSet presAssocID="{C6063733-B942-48B5-A87F-106CE25D5EF8}" presName="parTxOnlySpace" presStyleCnt="0"/>
      <dgm:spPr/>
    </dgm:pt>
    <dgm:pt modelId="{5A965F07-1CDA-47BD-8916-6175DA39AEB8}" type="pres">
      <dgm:prSet presAssocID="{B168F978-8AF4-4F97-9E74-49B792E86468}" presName="parTxOnly" presStyleLbl="node1" presStyleIdx="3" presStyleCnt="5">
        <dgm:presLayoutVars>
          <dgm:chMax val="0"/>
          <dgm:chPref val="0"/>
          <dgm:bulletEnabled val="1"/>
        </dgm:presLayoutVars>
      </dgm:prSet>
      <dgm:spPr/>
    </dgm:pt>
    <dgm:pt modelId="{ED7898D4-EBD2-4A51-822D-35E241692C4E}" type="pres">
      <dgm:prSet presAssocID="{E552A5F0-4EA0-4405-A4C9-EB448097E606}" presName="parTxOnlySpace" presStyleCnt="0"/>
      <dgm:spPr/>
    </dgm:pt>
    <dgm:pt modelId="{33E26EEF-0918-49AB-8C5A-E37DAE2FF471}" type="pres">
      <dgm:prSet presAssocID="{4086267B-9376-4BDB-BE1B-49D9739891C0}" presName="parTxOnly" presStyleLbl="node1" presStyleIdx="4" presStyleCnt="5">
        <dgm:presLayoutVars>
          <dgm:chMax val="0"/>
          <dgm:chPref val="0"/>
          <dgm:bulletEnabled val="1"/>
        </dgm:presLayoutVars>
      </dgm:prSet>
      <dgm:spPr/>
    </dgm:pt>
  </dgm:ptLst>
  <dgm:cxnLst>
    <dgm:cxn modelId="{B7FD241B-74AF-49EE-8122-8ED8732E91AB}" type="presOf" srcId="{F8BF270E-7557-4A35-92AF-8B6F84E08ECC}" destId="{6ADC67CF-BE3C-4A26-85CB-E358C96D621B}" srcOrd="0" destOrd="0" presId="urn:microsoft.com/office/officeart/2005/8/layout/chevron1"/>
    <dgm:cxn modelId="{CF2DC32A-5028-443F-A64E-4DBC184BE804}" srcId="{122D0261-975F-4C56-9F87-5FB05B7EE2A4}" destId="{F8BF270E-7557-4A35-92AF-8B6F84E08ECC}" srcOrd="2" destOrd="0" parTransId="{363B7455-5C9B-4387-93F3-AE5AA71138BB}" sibTransId="{C6063733-B942-48B5-A87F-106CE25D5EF8}"/>
    <dgm:cxn modelId="{018FB730-6B44-4792-83D1-9075F5E25D6D}" srcId="{122D0261-975F-4C56-9F87-5FB05B7EE2A4}" destId="{4086267B-9376-4BDB-BE1B-49D9739891C0}" srcOrd="4" destOrd="0" parTransId="{9274FA11-1A39-4081-A787-958B4FD08176}" sibTransId="{FAA0F346-D173-4F47-9B2A-2906E5B5F820}"/>
    <dgm:cxn modelId="{72193B89-406E-4D56-A844-0D1A5702EBE7}" type="presOf" srcId="{4086267B-9376-4BDB-BE1B-49D9739891C0}" destId="{33E26EEF-0918-49AB-8C5A-E37DAE2FF471}" srcOrd="0" destOrd="0" presId="urn:microsoft.com/office/officeart/2005/8/layout/chevron1"/>
    <dgm:cxn modelId="{52BEF095-DF03-4C84-A4CF-80453AE063B4}" srcId="{122D0261-975F-4C56-9F87-5FB05B7EE2A4}" destId="{3AD4C114-1E58-40C5-AF8C-262755F40E29}" srcOrd="1" destOrd="0" parTransId="{E106A974-CA82-48B8-9401-969F6AF223CE}" sibTransId="{2AE36692-3B95-45E8-A77C-71D1881B8156}"/>
    <dgm:cxn modelId="{43205E99-9E59-4F41-82B7-A0DC8AD86A34}" srcId="{122D0261-975F-4C56-9F87-5FB05B7EE2A4}" destId="{B168F978-8AF4-4F97-9E74-49B792E86468}" srcOrd="3" destOrd="0" parTransId="{4C3F29AD-681B-40AB-98FA-40EC805AFBFD}" sibTransId="{E552A5F0-4EA0-4405-A4C9-EB448097E606}"/>
    <dgm:cxn modelId="{8FD8D79D-8090-46C0-B57C-91A5D0B31F4E}" srcId="{122D0261-975F-4C56-9F87-5FB05B7EE2A4}" destId="{E31A17EE-3C55-4BA4-9EBA-61905F28E7DF}" srcOrd="0" destOrd="0" parTransId="{F5E7B421-4DA6-4D6F-9CEE-47D9C2B5A569}" sibTransId="{2302733D-C1A4-4849-B0FA-2C2CED6F7357}"/>
    <dgm:cxn modelId="{DB7077AA-6EF9-4795-AFFC-14A301E87FC0}" type="presOf" srcId="{B168F978-8AF4-4F97-9E74-49B792E86468}" destId="{5A965F07-1CDA-47BD-8916-6175DA39AEB8}" srcOrd="0" destOrd="0" presId="urn:microsoft.com/office/officeart/2005/8/layout/chevron1"/>
    <dgm:cxn modelId="{064A83AD-FED1-4886-ABA0-3AFA15195B6B}" type="presOf" srcId="{E31A17EE-3C55-4BA4-9EBA-61905F28E7DF}" destId="{4A32E65F-DE34-4E83-B7D4-E25C622B1CC4}" srcOrd="0" destOrd="0" presId="urn:microsoft.com/office/officeart/2005/8/layout/chevron1"/>
    <dgm:cxn modelId="{49A5B9C6-478E-4990-A912-B2717258287B}" type="presOf" srcId="{3AD4C114-1E58-40C5-AF8C-262755F40E29}" destId="{C4A711FC-B887-4224-B6C8-54A2FEFAE0DA}" srcOrd="0" destOrd="0" presId="urn:microsoft.com/office/officeart/2005/8/layout/chevron1"/>
    <dgm:cxn modelId="{7CA678EB-7DDC-445B-B076-70E86298FF32}" type="presOf" srcId="{122D0261-975F-4C56-9F87-5FB05B7EE2A4}" destId="{A72A65D0-0498-450A-B4B7-F39573B2E6BE}" srcOrd="0" destOrd="0" presId="urn:microsoft.com/office/officeart/2005/8/layout/chevron1"/>
    <dgm:cxn modelId="{C3301AD3-6807-4C5B-BA35-1F3675733ED2}" type="presParOf" srcId="{A72A65D0-0498-450A-B4B7-F39573B2E6BE}" destId="{4A32E65F-DE34-4E83-B7D4-E25C622B1CC4}" srcOrd="0" destOrd="0" presId="urn:microsoft.com/office/officeart/2005/8/layout/chevron1"/>
    <dgm:cxn modelId="{1CC9CF77-5199-45E0-825F-F24750DD676D}" type="presParOf" srcId="{A72A65D0-0498-450A-B4B7-F39573B2E6BE}" destId="{4F367BE1-ED84-4A07-9FD0-F49B89C4BACB}" srcOrd="1" destOrd="0" presId="urn:microsoft.com/office/officeart/2005/8/layout/chevron1"/>
    <dgm:cxn modelId="{ADFF83A8-781F-4495-93B9-A5FBAD051458}" type="presParOf" srcId="{A72A65D0-0498-450A-B4B7-F39573B2E6BE}" destId="{C4A711FC-B887-4224-B6C8-54A2FEFAE0DA}" srcOrd="2" destOrd="0" presId="urn:microsoft.com/office/officeart/2005/8/layout/chevron1"/>
    <dgm:cxn modelId="{B5322A9E-F89E-48BA-93C0-A1446C61C206}" type="presParOf" srcId="{A72A65D0-0498-450A-B4B7-F39573B2E6BE}" destId="{3466099D-9237-4E81-931E-C028DC85E3B3}" srcOrd="3" destOrd="0" presId="urn:microsoft.com/office/officeart/2005/8/layout/chevron1"/>
    <dgm:cxn modelId="{BB1400F0-19C2-4E33-BCC5-5364720F436F}" type="presParOf" srcId="{A72A65D0-0498-450A-B4B7-F39573B2E6BE}" destId="{6ADC67CF-BE3C-4A26-85CB-E358C96D621B}" srcOrd="4" destOrd="0" presId="urn:microsoft.com/office/officeart/2005/8/layout/chevron1"/>
    <dgm:cxn modelId="{40CE2CD5-DC8F-4F90-9879-02E504CDAD08}" type="presParOf" srcId="{A72A65D0-0498-450A-B4B7-F39573B2E6BE}" destId="{001B20F1-2ED0-442B-9A5E-205225133A8A}" srcOrd="5" destOrd="0" presId="urn:microsoft.com/office/officeart/2005/8/layout/chevron1"/>
    <dgm:cxn modelId="{D0BC2259-507C-4F89-8D7E-A7890B327723}" type="presParOf" srcId="{A72A65D0-0498-450A-B4B7-F39573B2E6BE}" destId="{5A965F07-1CDA-47BD-8916-6175DA39AEB8}" srcOrd="6" destOrd="0" presId="urn:microsoft.com/office/officeart/2005/8/layout/chevron1"/>
    <dgm:cxn modelId="{92A78FB3-A15D-429A-87BF-889598AE0A74}" type="presParOf" srcId="{A72A65D0-0498-450A-B4B7-F39573B2E6BE}" destId="{ED7898D4-EBD2-4A51-822D-35E241692C4E}" srcOrd="7" destOrd="0" presId="urn:microsoft.com/office/officeart/2005/8/layout/chevron1"/>
    <dgm:cxn modelId="{2F7E7AF4-0364-46FA-BF25-2040B66ABFF3}" type="presParOf" srcId="{A72A65D0-0498-450A-B4B7-F39573B2E6BE}" destId="{33E26EEF-0918-49AB-8C5A-E37DAE2FF47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2E65F-DE34-4E83-B7D4-E25C622B1CC4}">
      <dsp:nvSpPr>
        <dsp:cNvPr id="0" name=""/>
        <dsp:cNvSpPr/>
      </dsp:nvSpPr>
      <dsp:spPr>
        <a:xfrm>
          <a:off x="2952" y="723592"/>
          <a:ext cx="2627916" cy="1051166"/>
        </a:xfrm>
        <a:prstGeom prst="chevron">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Planning</a:t>
          </a:r>
          <a:r>
            <a:rPr lang="en-US" sz="1800" kern="1200" dirty="0"/>
            <a:t> </a:t>
          </a:r>
        </a:p>
      </dsp:txBody>
      <dsp:txXfrm>
        <a:off x="528535" y="723592"/>
        <a:ext cx="1576750" cy="1051166"/>
      </dsp:txXfrm>
    </dsp:sp>
    <dsp:sp modelId="{C4A711FC-B887-4224-B6C8-54A2FEFAE0DA}">
      <dsp:nvSpPr>
        <dsp:cNvPr id="0" name=""/>
        <dsp:cNvSpPr/>
      </dsp:nvSpPr>
      <dsp:spPr>
        <a:xfrm>
          <a:off x="2368077" y="723592"/>
          <a:ext cx="2627916" cy="1051166"/>
        </a:xfrm>
        <a:prstGeom prst="chevron">
          <a:avLst/>
        </a:prstGeom>
        <a:solidFill>
          <a:schemeClr val="accent1">
            <a:shade val="80000"/>
            <a:hueOff val="96969"/>
            <a:satOff val="-12830"/>
            <a:lumOff val="9060"/>
            <a:alphaOff val="0"/>
          </a:schemeClr>
        </a:solidFill>
        <a:ln w="5715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a:t>Conceptual Design</a:t>
          </a:r>
        </a:p>
        <a:p>
          <a:pPr marL="0" lvl="0" indent="0" algn="ctr" defTabSz="800100">
            <a:lnSpc>
              <a:spcPct val="90000"/>
            </a:lnSpc>
            <a:spcBef>
              <a:spcPct val="0"/>
            </a:spcBef>
            <a:spcAft>
              <a:spcPct val="35000"/>
            </a:spcAft>
            <a:buNone/>
          </a:pPr>
          <a:r>
            <a:rPr lang="en-US" sz="1800" kern="1200"/>
            <a:t>2019-2020</a:t>
          </a:r>
        </a:p>
      </dsp:txBody>
      <dsp:txXfrm>
        <a:off x="2893660" y="723592"/>
        <a:ext cx="1576750" cy="1051166"/>
      </dsp:txXfrm>
    </dsp:sp>
    <dsp:sp modelId="{6ADC67CF-BE3C-4A26-85CB-E358C96D621B}">
      <dsp:nvSpPr>
        <dsp:cNvPr id="0" name=""/>
        <dsp:cNvSpPr/>
      </dsp:nvSpPr>
      <dsp:spPr>
        <a:xfrm>
          <a:off x="4733202" y="723592"/>
          <a:ext cx="2627916" cy="1051166"/>
        </a:xfrm>
        <a:prstGeom prst="chevron">
          <a:avLst/>
        </a:prstGeom>
        <a:solidFill>
          <a:schemeClr val="accent1">
            <a:shade val="80000"/>
            <a:hueOff val="193938"/>
            <a:satOff val="-25660"/>
            <a:lumOff val="1812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Final Design</a:t>
          </a:r>
        </a:p>
      </dsp:txBody>
      <dsp:txXfrm>
        <a:off x="5258785" y="723592"/>
        <a:ext cx="1576750" cy="1051166"/>
      </dsp:txXfrm>
    </dsp:sp>
    <dsp:sp modelId="{5A965F07-1CDA-47BD-8916-6175DA39AEB8}">
      <dsp:nvSpPr>
        <dsp:cNvPr id="0" name=""/>
        <dsp:cNvSpPr/>
      </dsp:nvSpPr>
      <dsp:spPr>
        <a:xfrm>
          <a:off x="7098327" y="723592"/>
          <a:ext cx="2627916" cy="1051166"/>
        </a:xfrm>
        <a:prstGeom prst="chevron">
          <a:avLst/>
        </a:prstGeom>
        <a:solidFill>
          <a:schemeClr val="accent1">
            <a:shade val="80000"/>
            <a:hueOff val="290907"/>
            <a:satOff val="-38490"/>
            <a:lumOff val="2718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Construction</a:t>
          </a:r>
        </a:p>
      </dsp:txBody>
      <dsp:txXfrm>
        <a:off x="7623910" y="723592"/>
        <a:ext cx="1576750" cy="1051166"/>
      </dsp:txXfrm>
    </dsp:sp>
    <dsp:sp modelId="{33E26EEF-0918-49AB-8C5A-E37DAE2FF471}">
      <dsp:nvSpPr>
        <dsp:cNvPr id="0" name=""/>
        <dsp:cNvSpPr/>
      </dsp:nvSpPr>
      <dsp:spPr>
        <a:xfrm>
          <a:off x="9463451" y="723592"/>
          <a:ext cx="2627916" cy="1051166"/>
        </a:xfrm>
        <a:prstGeom prst="chevron">
          <a:avLst/>
        </a:prstGeom>
        <a:solidFill>
          <a:schemeClr val="accent1">
            <a:shade val="80000"/>
            <a:hueOff val="387876"/>
            <a:satOff val="-51320"/>
            <a:lumOff val="362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Start Service</a:t>
          </a:r>
        </a:p>
      </dsp:txBody>
      <dsp:txXfrm>
        <a:off x="9989034" y="723592"/>
        <a:ext cx="1576750" cy="10511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Notes Placeholder 9">
            <a:extLst>
              <a:ext uri="{FF2B5EF4-FFF2-40B4-BE49-F238E27FC236}">
                <a16:creationId xmlns:a16="http://schemas.microsoft.com/office/drawing/2014/main" id="{450C12C7-8ECE-4CFA-89DF-59DC20AAAD06}"/>
              </a:ext>
            </a:extLst>
          </p:cNvPr>
          <p:cNvSpPr>
            <a:spLocks noGrp="1"/>
          </p:cNvSpPr>
          <p:nvPr>
            <p:ph type="body" sz="quarter" idx="3"/>
          </p:nvPr>
        </p:nvSpPr>
        <p:spPr>
          <a:xfrm>
            <a:off x="701040" y="4473892"/>
            <a:ext cx="5608320" cy="3660459"/>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27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9"/>
          </a:xfrm>
          <a:prstGeom prst="rect">
            <a:avLst/>
          </a:prstGeom>
        </p:spPr>
        <p:txBody>
          <a:bodyPr/>
          <a:lstStyle/>
          <a:p>
            <a:endParaRPr lang="en-US"/>
          </a:p>
        </p:txBody>
      </p:sp>
      <p:sp>
        <p:nvSpPr>
          <p:cNvPr id="4" name="Slide Number Placeholder 3"/>
          <p:cNvSpPr>
            <a:spLocks noGrp="1"/>
          </p:cNvSpPr>
          <p:nvPr>
            <p:ph type="sldNum" sz="quarter" idx="5"/>
          </p:nvPr>
        </p:nvSpPr>
        <p:spPr>
          <a:xfrm>
            <a:off x="3970938" y="8829967"/>
            <a:ext cx="3037840" cy="466433"/>
          </a:xfrm>
          <a:prstGeom prst="rect">
            <a:avLst/>
          </a:prstGeom>
        </p:spPr>
        <p:txBody>
          <a:bodyPr lIns="93172" tIns="46586" rIns="93172" bIns="46586"/>
          <a:lstStyle/>
          <a:p>
            <a:fld id="{11EA0682-6680-430F-9691-3DC0DE43C8FE}" type="slidenum">
              <a:rPr lang="en-US" smtClean="0"/>
              <a:t>1</a:t>
            </a:fld>
            <a:endParaRPr lang="en-US"/>
          </a:p>
        </p:txBody>
      </p:sp>
    </p:spTree>
    <p:extLst>
      <p:ext uri="{BB962C8B-B14F-4D97-AF65-F5344CB8AC3E}">
        <p14:creationId xmlns:p14="http://schemas.microsoft.com/office/powerpoint/2010/main" val="745582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Image displayed is a sample of a street cross-section comparison from our engagement materials showing removal of parking in favor of adding a business access and transit (BAT) lane. </a:t>
            </a:r>
          </a:p>
        </p:txBody>
      </p:sp>
    </p:spTree>
    <p:extLst>
      <p:ext uri="{BB962C8B-B14F-4D97-AF65-F5344CB8AC3E}">
        <p14:creationId xmlns:p14="http://schemas.microsoft.com/office/powerpoint/2010/main" val="381446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evaluation tool utilizes three scenarios to evaluate benefit of access improvements.</a:t>
            </a:r>
            <a:endParaRPr lang="en-US" dirty="0"/>
          </a:p>
        </p:txBody>
      </p:sp>
    </p:spTree>
    <p:extLst>
      <p:ext uri="{BB962C8B-B14F-4D97-AF65-F5344CB8AC3E}">
        <p14:creationId xmlns:p14="http://schemas.microsoft.com/office/powerpoint/2010/main" val="169430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team used the following considerations to develop a methodology for generating potential access to transit improvement projects.</a:t>
            </a:r>
            <a:endParaRPr lang="en-US" dirty="0"/>
          </a:p>
        </p:txBody>
      </p:sp>
    </p:spTree>
    <p:extLst>
      <p:ext uri="{BB962C8B-B14F-4D97-AF65-F5344CB8AC3E}">
        <p14:creationId xmlns:p14="http://schemas.microsoft.com/office/powerpoint/2010/main" val="54935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team used the following considerations to develop a methodology for generating potential access to transit improvement projects.</a:t>
            </a:r>
            <a:endParaRPr lang="en-US" dirty="0"/>
          </a:p>
        </p:txBody>
      </p:sp>
    </p:spTree>
    <p:extLst>
      <p:ext uri="{BB962C8B-B14F-4D97-AF65-F5344CB8AC3E}">
        <p14:creationId xmlns:p14="http://schemas.microsoft.com/office/powerpoint/2010/main" val="366480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team used the following considerations to develop a methodology for generating potential access to transit improvement projects.</a:t>
            </a:r>
            <a:endParaRPr lang="en-US" dirty="0"/>
          </a:p>
        </p:txBody>
      </p:sp>
    </p:spTree>
    <p:extLst>
      <p:ext uri="{BB962C8B-B14F-4D97-AF65-F5344CB8AC3E}">
        <p14:creationId xmlns:p14="http://schemas.microsoft.com/office/powerpoint/2010/main" val="3318498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0185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902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915E4-78F4-4E75-AC59-3A3719FB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546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915E4-78F4-4E75-AC59-3A3719FB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285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915E4-78F4-4E75-AC59-3A3719FB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92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What is RapidRide R Line?</a:t>
            </a:r>
          </a:p>
        </p:txBody>
      </p:sp>
    </p:spTree>
    <p:extLst>
      <p:ext uri="{BB962C8B-B14F-4D97-AF65-F5344CB8AC3E}">
        <p14:creationId xmlns:p14="http://schemas.microsoft.com/office/powerpoint/2010/main" val="244657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915E4-78F4-4E75-AC59-3A3719FB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334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04800"/>
            <a:ext cx="6835775" cy="3844925"/>
          </a:xfrm>
        </p:spPr>
      </p:sp>
      <p:sp>
        <p:nvSpPr>
          <p:cNvPr id="3" name="Notes Placeholder 2"/>
          <p:cNvSpPr>
            <a:spLocks noGrp="1"/>
          </p:cNvSpPr>
          <p:nvPr>
            <p:ph type="body" idx="1"/>
          </p:nvPr>
        </p:nvSpPr>
        <p:spPr/>
        <p:txBody>
          <a:bodyPr/>
          <a:lstStyle/>
          <a:p>
            <a:r>
              <a:rPr lang="en-US" dirty="0"/>
              <a:t>RapidRide is Metro’s highest level of investment in service, amenities, speed and reliability, and innovation.</a:t>
            </a:r>
          </a:p>
          <a:p>
            <a:pPr lvl="1"/>
            <a:r>
              <a:rPr lang="en-US" dirty="0"/>
              <a:t>We’re building speed and reliability improvements to ensure the bus moves quickly and on-time. </a:t>
            </a:r>
          </a:p>
          <a:p>
            <a:pPr lvl="1"/>
            <a:endParaRPr lang="en-US" dirty="0"/>
          </a:p>
          <a:p>
            <a:pPr lvl="0"/>
            <a:r>
              <a:rPr lang="en-US" dirty="0"/>
              <a:t>Examples of speed and reliability improvements include:</a:t>
            </a:r>
          </a:p>
          <a:p>
            <a:pPr lvl="1"/>
            <a:r>
              <a:rPr lang="en-US" dirty="0"/>
              <a:t>A head start for buses and bus-only lanes so that buses move through traffic and intersections….</a:t>
            </a:r>
          </a:p>
        </p:txBody>
      </p:sp>
    </p:spTree>
    <p:extLst>
      <p:ext uri="{BB962C8B-B14F-4D97-AF65-F5344CB8AC3E}">
        <p14:creationId xmlns:p14="http://schemas.microsoft.com/office/powerpoint/2010/main" val="3564523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Timed traffic lights to give buses the green light. </a:t>
            </a:r>
          </a:p>
        </p:txBody>
      </p:sp>
    </p:spTree>
    <p:extLst>
      <p:ext uri="{BB962C8B-B14F-4D97-AF65-F5344CB8AC3E}">
        <p14:creationId xmlns:p14="http://schemas.microsoft.com/office/powerpoint/2010/main" val="3662639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04800"/>
            <a:ext cx="6835775" cy="38449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Station placement after intersections with traffic signals to help reduce traffic. </a:t>
            </a:r>
          </a:p>
        </p:txBody>
      </p:sp>
    </p:spTree>
    <p:extLst>
      <p:ext uri="{BB962C8B-B14F-4D97-AF65-F5344CB8AC3E}">
        <p14:creationId xmlns:p14="http://schemas.microsoft.com/office/powerpoint/2010/main" val="77733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As more people move to the region, we need to make it easier to get around. We know the community highly values Route 7 and uses it to access essential services, but we see areas for improvement. Buses frequently bunch together and are not reliable for getting to and from work, school, grocery stores, medical appointments, and more. RapidRide R Line will bring riders improvements to service quality, safety, and access.</a:t>
            </a:r>
          </a:p>
          <a:p>
            <a:endParaRPr lang="en-US" dirty="0"/>
          </a:p>
          <a:p>
            <a:r>
              <a:rPr lang="en-US" sz="1200" kern="1200" dirty="0">
                <a:solidFill>
                  <a:schemeClr val="tx1"/>
                </a:solidFill>
                <a:effectLst/>
                <a:latin typeface="+mn-lt"/>
                <a:ea typeface="+mn-ea"/>
                <a:cs typeface="+mn-cs"/>
              </a:rPr>
              <a:t>The graphic below shows Metro’s planned RapidRide R Line timeline from preliminary planning to service launch (the gold outline indicates our current stage).</a:t>
            </a:r>
            <a:endParaRPr lang="en-US" dirty="0"/>
          </a:p>
        </p:txBody>
      </p:sp>
    </p:spTree>
    <p:extLst>
      <p:ext uri="{BB962C8B-B14F-4D97-AF65-F5344CB8AC3E}">
        <p14:creationId xmlns:p14="http://schemas.microsoft.com/office/powerpoint/2010/main" val="286378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863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436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graphic includes an overview of previous and current engagement phases. Community engagement will continue through service launch.</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most recent engagement will be used to inform the </a:t>
            </a:r>
            <a:r>
              <a:rPr lang="en-US" b="0" dirty="0"/>
              <a:t>preferred alternative of capital investments for the corridor.</a:t>
            </a:r>
            <a:endParaRPr lang="en-US" dirty="0"/>
          </a:p>
          <a:p>
            <a:endParaRPr lang="en-US" baseline="0" dirty="0"/>
          </a:p>
          <a:p>
            <a:endParaRPr lang="en-US" dirty="0"/>
          </a:p>
        </p:txBody>
      </p:sp>
    </p:spTree>
    <p:extLst>
      <p:ext uri="{BB962C8B-B14F-4D97-AF65-F5344CB8AC3E}">
        <p14:creationId xmlns:p14="http://schemas.microsoft.com/office/powerpoint/2010/main" val="209796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The communities around Route 7 and Rainier Avenue S are among the most diverse in Seattle, with higher rates of racial, cultural, and language diversity than the city-wide averages. Throughout this project, we seek to hear from people from groups who have been historically underrepresented or overlooked when it comes to transportation planning.</a:t>
            </a:r>
          </a:p>
          <a:p>
            <a:endParaRPr lang="en-US" dirty="0"/>
          </a:p>
          <a:p>
            <a:r>
              <a:rPr lang="en-US" sz="1200" kern="1200" dirty="0">
                <a:solidFill>
                  <a:schemeClr val="tx1"/>
                </a:solidFill>
                <a:effectLst/>
                <a:latin typeface="+mn-lt"/>
                <a:ea typeface="+mn-ea"/>
                <a:cs typeface="+mn-cs"/>
              </a:rPr>
              <a:t>We continued to focus our engagement efforts on meeting people where they are at—through conducting drop-in visits, hosting events, attending regularly scheduled meetings, translating and transcreating materials, and providing interpreters. To meet the needs of the community, we developed an updated fact sheet in 12 languages: Amharic, Arabic, Braille, English, Oromo, Simplified Chinese, Somali, Spanish, Tagalog, Tigrinya, Traditional Chinese, and Vietnamese. We also created a mailer with text in all languages to promote upcoming engagement opportunities and share ways to learn more about RapidRide R Line. We hosted the online open house in the six most common languages in the area: English, Simplified Chinese, Somali, Spanish, Traditional Chinese, and Vietnamese. Based on community partner input, we brought interpreters to events and open houses when appropriate. We provided refreshments and activities for children at open houses and selected accessible venues to reduce the barriers for attendance.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a public online platform is a common way to quickly get feedback from many people, respondents are typically English-speaking and wealthier. To widen our engagement reach beyond typical respondents, we emailed our online open house links to community partners we have engaged with to date and asked them to help us spread the word through their community. We also focused our in-person engagement efforts on opportunities to hear from communities who would be less likely to participate online.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Throughout the Needs Assessment phase, we often heard about the importance of compensating CBOs and community members for their time and effort in coordinating events and providing feedback. That feedback helped us formalize an agreement with Ethiopian Community in Seattle to compensate them for their support. We will continue to look for opportunities to partner with CBOs throughout the rest of our engagement.</a:t>
            </a:r>
          </a:p>
          <a:p>
            <a:endParaRPr lang="en-US" dirty="0"/>
          </a:p>
        </p:txBody>
      </p:sp>
    </p:spTree>
    <p:extLst>
      <p:ext uri="{BB962C8B-B14F-4D97-AF65-F5344CB8AC3E}">
        <p14:creationId xmlns:p14="http://schemas.microsoft.com/office/powerpoint/2010/main" val="16422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Community partner engagement:</a:t>
            </a:r>
            <a:r>
              <a:rPr lang="en-US" sz="1200" kern="1200" dirty="0">
                <a:solidFill>
                  <a:schemeClr val="tx1"/>
                </a:solidFill>
                <a:effectLst/>
                <a:latin typeface="+mn-lt"/>
                <a:ea typeface="+mn-ea"/>
                <a:cs typeface="+mn-cs"/>
              </a:rPr>
              <a:t> We continued engaging with CBO partners and community groups to build and grow relationships. In addition to interviewing partner staff, we partnered with Asian Counseling and Referral Services (ACRS), Center Park, and Hillman City Neighborhood Association to host briefings. We also conducted neighborhood walking tours with Columbia City Business Association and The Lighthouse for the Blind.</a:t>
            </a:r>
          </a:p>
          <a:p>
            <a:endParaRPr lang="en-US" sz="1200" kern="1200" dirty="0">
              <a:solidFill>
                <a:schemeClr val="tx1"/>
              </a:solidFill>
              <a:effectLst/>
              <a:latin typeface="+mn-lt"/>
              <a:ea typeface="+mn-ea"/>
              <a:cs typeface="+mn-cs"/>
            </a:endParaRPr>
          </a:p>
          <a:p>
            <a:r>
              <a:rPr lang="en-US" b="1" dirty="0">
                <a:effectLst/>
              </a:rPr>
              <a:t>Open houses:</a:t>
            </a:r>
            <a:r>
              <a:rPr lang="en-US" dirty="0">
                <a:effectLst/>
              </a:rPr>
              <a:t> Metro held two open houses along the future RapidRide R Line route to share project information and gather feedback on the preferred concept. </a:t>
            </a:r>
            <a:r>
              <a:rPr lang="en-US" sz="1200" kern="1200" dirty="0">
                <a:solidFill>
                  <a:schemeClr val="tx1"/>
                </a:solidFill>
                <a:effectLst/>
                <a:latin typeface="+mn-lt"/>
                <a:ea typeface="+mn-ea"/>
                <a:cs typeface="+mn-cs"/>
              </a:rPr>
              <a:t>A Spanish interpreter participated in both events, and a Somali interpreter participated in the Rainier Beach event.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Tabling outreach:</a:t>
            </a:r>
            <a:r>
              <a:rPr lang="en-US" sz="1200" kern="1200" dirty="0">
                <a:solidFill>
                  <a:schemeClr val="tx1"/>
                </a:solidFill>
                <a:effectLst/>
                <a:latin typeface="+mn-lt"/>
                <a:ea typeface="+mn-ea"/>
                <a:cs typeface="+mn-cs"/>
              </a:rPr>
              <a:t> The project team hosted information tables at 12 gathering places, housing communities, and community events to build trust, raise awareness of the project, and gather feedback. When deciding on tabling event times and locations, our team considered nearby station locations and transit-dependency of community members.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Bus stop outreach: </a:t>
            </a:r>
            <a:r>
              <a:rPr lang="en-US" sz="1200" kern="1200" dirty="0">
                <a:solidFill>
                  <a:schemeClr val="tx1"/>
                </a:solidFill>
                <a:effectLst/>
                <a:latin typeface="+mn-lt"/>
                <a:ea typeface="+mn-ea"/>
                <a:cs typeface="+mn-cs"/>
              </a:rPr>
              <a:t>Metro’s team of transit educators engaged with Route 7 bus riders at various stops along the route to share RapidRide R Line upgrades and encourage participation in upcoming open houses.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Online engagement: </a:t>
            </a:r>
            <a:r>
              <a:rPr lang="en-US" sz="1200" kern="1200" dirty="0">
                <a:solidFill>
                  <a:schemeClr val="tx1"/>
                </a:solidFill>
                <a:effectLst/>
                <a:latin typeface="+mn-lt"/>
                <a:ea typeface="+mn-ea"/>
                <a:cs typeface="+mn-cs"/>
              </a:rPr>
              <a:t>Our online open house ran from February 19 through March 10. This online platform allowed community members to learn about the project and provide feedback on the preferred concept.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Route 7 operator engagement: </a:t>
            </a:r>
            <a:r>
              <a:rPr lang="en-US" sz="1200" kern="1200" dirty="0">
                <a:solidFill>
                  <a:schemeClr val="tx1"/>
                </a:solidFill>
                <a:effectLst/>
                <a:latin typeface="+mn-lt"/>
                <a:ea typeface="+mn-ea"/>
                <a:cs typeface="+mn-cs"/>
              </a:rPr>
              <a:t>We engaged with Route 7 operators directly and organized a guided tour of the current route for project planners to hear from veteran operators about areas for improvement and existing route features valued by the route riders.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Briefings with city and county councilmembers:</a:t>
            </a:r>
            <a:r>
              <a:rPr lang="en-US" sz="1200" kern="1200" dirty="0">
                <a:solidFill>
                  <a:schemeClr val="tx1"/>
                </a:solidFill>
                <a:effectLst/>
                <a:latin typeface="+mn-lt"/>
                <a:ea typeface="+mn-ea"/>
                <a:cs typeface="+mn-cs"/>
              </a:rPr>
              <a:t> Metro met with three local councilmembers and their staff: Councilmember Zahilay (King County), Councilmember Morales (Seattle), and Councilmember Lewis (Seattle). The team provided an overview of the RapidRide program, including RapidRide R Line-specific updates.</a:t>
            </a:r>
          </a:p>
          <a:p>
            <a:endParaRPr lang="en-US" dirty="0"/>
          </a:p>
        </p:txBody>
      </p:sp>
    </p:spTree>
    <p:extLst>
      <p:ext uri="{BB962C8B-B14F-4D97-AF65-F5344CB8AC3E}">
        <p14:creationId xmlns:p14="http://schemas.microsoft.com/office/powerpoint/2010/main" val="60938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Image features our community engagement staff sharing about the project with a community member at the Rainier Beach Pancake Breakfast on February 8, 2020.</a:t>
            </a:r>
          </a:p>
        </p:txBody>
      </p:sp>
    </p:spTree>
    <p:extLst>
      <p:ext uri="{BB962C8B-B14F-4D97-AF65-F5344CB8AC3E}">
        <p14:creationId xmlns:p14="http://schemas.microsoft.com/office/powerpoint/2010/main" val="143503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2205EE-8901-42E9-95ED-517CCE2CAA9B}"/>
              </a:ext>
            </a:extLst>
          </p:cNvPr>
          <p:cNvSpPr/>
          <p:nvPr userDrawn="1"/>
        </p:nvSpPr>
        <p:spPr>
          <a:xfrm>
            <a:off x="274320" y="274320"/>
            <a:ext cx="11640312" cy="6309360"/>
          </a:xfrm>
          <a:prstGeom prst="rect">
            <a:avLst/>
          </a:prstGeom>
          <a:solidFill>
            <a:srgbClr val="96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D89DDF4-18B3-42F6-BF8B-B1F45FD495F1}"/>
              </a:ext>
            </a:extLst>
          </p:cNvPr>
          <p:cNvSpPr/>
          <p:nvPr userDrawn="1"/>
        </p:nvSpPr>
        <p:spPr>
          <a:xfrm>
            <a:off x="2441448" y="274320"/>
            <a:ext cx="9473184" cy="18288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786B0BE-65AD-4718-947F-2D59AE450D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1448" y="786384"/>
            <a:ext cx="2743206" cy="321565"/>
          </a:xfrm>
          <a:prstGeom prst="rect">
            <a:avLst/>
          </a:prstGeom>
        </p:spPr>
      </p:pic>
      <p:pic>
        <p:nvPicPr>
          <p:cNvPr id="13" name="Picture 12">
            <a:extLst>
              <a:ext uri="{FF2B5EF4-FFF2-40B4-BE49-F238E27FC236}">
                <a16:creationId xmlns:a16="http://schemas.microsoft.com/office/drawing/2014/main" id="{5DB5A6EC-FBB1-437C-8007-99A7D08CA8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7000" y="5751576"/>
            <a:ext cx="1243587" cy="449581"/>
          </a:xfrm>
          <a:prstGeom prst="rect">
            <a:avLst/>
          </a:prstGeom>
        </p:spPr>
      </p:pic>
      <p:sp>
        <p:nvSpPr>
          <p:cNvPr id="2" name="Title 1">
            <a:extLst>
              <a:ext uri="{FF2B5EF4-FFF2-40B4-BE49-F238E27FC236}">
                <a16:creationId xmlns:a16="http://schemas.microsoft.com/office/drawing/2014/main" id="{412651F6-FEFE-4121-96DF-C9B75FAD107E}"/>
              </a:ext>
            </a:extLst>
          </p:cNvPr>
          <p:cNvSpPr>
            <a:spLocks noGrp="1"/>
          </p:cNvSpPr>
          <p:nvPr userDrawn="1">
            <p:ph type="ctrTitle"/>
          </p:nvPr>
        </p:nvSpPr>
        <p:spPr>
          <a:xfrm>
            <a:off x="2499360" y="2019305"/>
            <a:ext cx="7437120" cy="1409694"/>
          </a:xfrm>
        </p:spPr>
        <p:txBody>
          <a:bodyPr bIns="292608" anchor="b"/>
          <a:lstStyle>
            <a:lvl1pPr algn="l">
              <a:lnSpc>
                <a:spcPct val="100000"/>
              </a:lnSpc>
              <a:spcBef>
                <a:spcPts val="900"/>
              </a:spcBef>
              <a:defRPr sz="2600">
                <a:solidFill>
                  <a:srgbClr val="FFFFFF"/>
                </a:solidFill>
                <a:latin typeface="+mn-lt"/>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062795-780B-4495-AF77-D724346FC01C}"/>
              </a:ext>
            </a:extLst>
          </p:cNvPr>
          <p:cNvSpPr>
            <a:spLocks noGrp="1"/>
          </p:cNvSpPr>
          <p:nvPr userDrawn="1">
            <p:ph type="subTitle" idx="1"/>
          </p:nvPr>
        </p:nvSpPr>
        <p:spPr>
          <a:xfrm>
            <a:off x="2499360" y="3429000"/>
            <a:ext cx="7437120" cy="1646495"/>
          </a:xfrm>
        </p:spPr>
        <p:txBody>
          <a:bodyPr tIns="274320"/>
          <a:lstStyle>
            <a:lvl1pPr marL="0" indent="0" algn="l">
              <a:lnSpc>
                <a:spcPct val="100000"/>
              </a:lnSpc>
              <a:spcBef>
                <a:spcPts val="300"/>
              </a:spcBef>
              <a:buNone/>
              <a:defRPr sz="1600">
                <a:solidFill>
                  <a:schemeClr val="bg1"/>
                </a:solidFill>
              </a:defRPr>
            </a:lvl1pPr>
            <a:lvl2pPr marL="0" marR="0" indent="0" algn="l" defTabSz="685800" rtl="0" eaLnBrk="1" fontAlgn="auto" latinLnBrk="0" hangingPunct="1">
              <a:lnSpc>
                <a:spcPct val="100000"/>
              </a:lnSpc>
              <a:spcBef>
                <a:spcPts val="300"/>
              </a:spcBef>
              <a:spcAft>
                <a:spcPts val="0"/>
              </a:spcAft>
              <a:buClr>
                <a:srgbClr val="FCBA30"/>
              </a:buClr>
              <a:buSzPct val="120000"/>
              <a:buFont typeface="Wingdings" panose="05000000000000000000" pitchFamily="2" charset="2"/>
              <a:buNone/>
              <a:tabLst/>
              <a:defRPr sz="1400" b="1">
                <a:solidFill>
                  <a:srgbClr val="FCBA30"/>
                </a:solidFill>
              </a:defRPr>
            </a:lvl2pPr>
            <a:lvl3pPr marL="284163" indent="-173038" algn="l">
              <a:lnSpc>
                <a:spcPct val="100000"/>
              </a:lnSpc>
              <a:buClr>
                <a:srgbClr val="FCBA30"/>
              </a:buClr>
              <a:buFont typeface="Wingdings" panose="05000000000000000000" pitchFamily="2" charset="2"/>
              <a:buChar char="§"/>
              <a:tabLst>
                <a:tab pos="573088" algn="l"/>
              </a:tabLst>
              <a:defRPr sz="1400">
                <a:solidFill>
                  <a:schemeClr val="bg1"/>
                </a:solidFill>
              </a:defRPr>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6" name="Straight Connector 15">
            <a:extLst>
              <a:ext uri="{FF2B5EF4-FFF2-40B4-BE49-F238E27FC236}">
                <a16:creationId xmlns:a16="http://schemas.microsoft.com/office/drawing/2014/main" id="{1AF4CA96-11AD-4F9C-B43B-0B25E397C963}"/>
              </a:ext>
            </a:extLst>
          </p:cNvPr>
          <p:cNvCxnSpPr/>
          <p:nvPr userDrawn="1"/>
        </p:nvCxnSpPr>
        <p:spPr>
          <a:xfrm>
            <a:off x="2499360" y="3429000"/>
            <a:ext cx="3169920" cy="0"/>
          </a:xfrm>
          <a:prstGeom prst="line">
            <a:avLst/>
          </a:prstGeom>
          <a:ln>
            <a:solidFill>
              <a:srgbClr val="FCBA30"/>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D9439A24-346D-477F-9BA2-636D7CDB8BF1}"/>
              </a:ext>
            </a:extLst>
          </p:cNvPr>
          <p:cNvSpPr>
            <a:spLocks noGrp="1"/>
          </p:cNvSpPr>
          <p:nvPr userDrawn="1">
            <p:ph type="pic" sz="quarter" idx="10" hasCustomPrompt="1"/>
          </p:nvPr>
        </p:nvSpPr>
        <p:spPr>
          <a:xfrm>
            <a:off x="2432304" y="5561077"/>
            <a:ext cx="1508760" cy="640080"/>
          </a:xfrm>
        </p:spPr>
        <p:txBody>
          <a:bodyPr anchor="ctr" anchorCtr="0"/>
          <a:lstStyle>
            <a:lvl1pPr marL="0" indent="0">
              <a:buNone/>
              <a:defRPr sz="1200" b="0" i="1">
                <a:solidFill>
                  <a:srgbClr val="FFFFFF"/>
                </a:solidFill>
              </a:defRPr>
            </a:lvl1pPr>
          </a:lstStyle>
          <a:p>
            <a:r>
              <a:rPr lang="en-US" dirty="0"/>
              <a:t>Select icon to add line logo</a:t>
            </a:r>
          </a:p>
        </p:txBody>
      </p:sp>
    </p:spTree>
    <p:extLst>
      <p:ext uri="{BB962C8B-B14F-4D97-AF65-F5344CB8AC3E}">
        <p14:creationId xmlns:p14="http://schemas.microsoft.com/office/powerpoint/2010/main" val="403357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ck footer w image">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2D013AD-3989-4AF2-9769-9924E012860D}"/>
              </a:ext>
            </a:extLst>
          </p:cNvPr>
          <p:cNvSpPr>
            <a:spLocks noGrp="1"/>
          </p:cNvSpPr>
          <p:nvPr>
            <p:ph idx="1"/>
          </p:nvPr>
        </p:nvSpPr>
        <p:spPr>
          <a:xfrm>
            <a:off x="548640" y="1417320"/>
            <a:ext cx="3413760" cy="4178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9">
            <a:extLst>
              <a:ext uri="{FF2B5EF4-FFF2-40B4-BE49-F238E27FC236}">
                <a16:creationId xmlns:a16="http://schemas.microsoft.com/office/drawing/2014/main" id="{B0EEF567-BA49-46DD-9271-38EAAB4FD90F}"/>
              </a:ext>
            </a:extLst>
          </p:cNvPr>
          <p:cNvSpPr>
            <a:spLocks noGrp="1"/>
          </p:cNvSpPr>
          <p:nvPr>
            <p:ph type="pic" sz="quarter" idx="13"/>
          </p:nvPr>
        </p:nvSpPr>
        <p:spPr>
          <a:xfrm>
            <a:off x="4511040" y="1417638"/>
            <a:ext cx="7071360" cy="4178808"/>
          </a:xfrm>
          <a:noFill/>
        </p:spPr>
        <p:txBody>
          <a:bodyPr anchor="ctr"/>
          <a:lstStyle>
            <a:lvl1pPr marL="0" indent="0" algn="ctr">
              <a:lnSpc>
                <a:spcPct val="100000"/>
              </a:lnSpc>
              <a:buNone/>
              <a:defRPr sz="1200" b="0" i="1">
                <a:solidFill>
                  <a:srgbClr val="626568"/>
                </a:solidFill>
              </a:defRPr>
            </a:lvl1pPr>
          </a:lstStyle>
          <a:p>
            <a:r>
              <a:rPr lang="en-US"/>
              <a:t>Click icon to add picture</a:t>
            </a:r>
            <a:endParaRPr lang="en-US" dirty="0"/>
          </a:p>
        </p:txBody>
      </p:sp>
      <p:sp>
        <p:nvSpPr>
          <p:cNvPr id="24" name="Title 1">
            <a:extLst>
              <a:ext uri="{FF2B5EF4-FFF2-40B4-BE49-F238E27FC236}">
                <a16:creationId xmlns:a16="http://schemas.microsoft.com/office/drawing/2014/main" id="{D8F2B25D-B247-4B4A-80EE-51FAE22FEF52}"/>
              </a:ext>
            </a:extLst>
          </p:cNvPr>
          <p:cNvSpPr>
            <a:spLocks noGrp="1"/>
          </p:cNvSpPr>
          <p:nvPr>
            <p:ph type="title"/>
          </p:nvPr>
        </p:nvSpPr>
        <p:spPr>
          <a:xfrm>
            <a:off x="548640" y="365760"/>
            <a:ext cx="11033760" cy="749808"/>
          </a:xfrm>
        </p:spPr>
        <p:txBody>
          <a:bodyPr/>
          <a:lstStyle/>
          <a:p>
            <a:r>
              <a:rPr lang="en-US"/>
              <a:t>Click to edit Master title style</a:t>
            </a:r>
            <a:endParaRPr lang="en-US" dirty="0"/>
          </a:p>
        </p:txBody>
      </p:sp>
      <p:sp>
        <p:nvSpPr>
          <p:cNvPr id="11" name="Rectangle 10">
            <a:extLst>
              <a:ext uri="{FF2B5EF4-FFF2-40B4-BE49-F238E27FC236}">
                <a16:creationId xmlns:a16="http://schemas.microsoft.com/office/drawing/2014/main" id="{19A62376-54C7-45EB-BC9B-31B5F71525A3}"/>
              </a:ext>
            </a:extLst>
          </p:cNvPr>
          <p:cNvSpPr/>
          <p:nvPr userDrawn="1"/>
        </p:nvSpPr>
        <p:spPr>
          <a:xfrm>
            <a:off x="0" y="5971032"/>
            <a:ext cx="12192000" cy="8869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924A5E05-711F-4A6D-B513-A3B54DBFC1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5912" y="6272200"/>
            <a:ext cx="914400" cy="330573"/>
          </a:xfrm>
          <a:prstGeom prst="rect">
            <a:avLst/>
          </a:prstGeom>
        </p:spPr>
      </p:pic>
      <p:sp>
        <p:nvSpPr>
          <p:cNvPr id="16" name="Slide Number Placeholder 5">
            <a:extLst>
              <a:ext uri="{FF2B5EF4-FFF2-40B4-BE49-F238E27FC236}">
                <a16:creationId xmlns:a16="http://schemas.microsoft.com/office/drawing/2014/main" id="{81D2B114-09B6-4803-B76B-BDEDFD63E0D8}"/>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l">
              <a:defRPr sz="1200">
                <a:solidFill>
                  <a:srgbClr val="FCBA30"/>
                </a:solidFill>
              </a:defRPr>
            </a:lvl1pPr>
          </a:lstStyle>
          <a:p>
            <a:fld id="{3808C448-2B92-4E28-8794-DB124B0828FC}" type="slidenum">
              <a:rPr lang="en-US" smtClean="0"/>
              <a:pPr/>
              <a:t>‹#›</a:t>
            </a:fld>
            <a:endParaRPr lang="en-US" dirty="0"/>
          </a:p>
        </p:txBody>
      </p:sp>
      <p:sp>
        <p:nvSpPr>
          <p:cNvPr id="17" name="Footer Placeholder 4">
            <a:extLst>
              <a:ext uri="{FF2B5EF4-FFF2-40B4-BE49-F238E27FC236}">
                <a16:creationId xmlns:a16="http://schemas.microsoft.com/office/drawing/2014/main" id="{A0CA5F86-F29D-42AC-BE6B-7B4AC29D3F9C}"/>
              </a:ext>
            </a:extLst>
          </p:cNvPr>
          <p:cNvSpPr>
            <a:spLocks noGrp="1"/>
          </p:cNvSpPr>
          <p:nvPr>
            <p:ph type="ftr" sz="quarter" idx="3"/>
          </p:nvPr>
        </p:nvSpPr>
        <p:spPr>
          <a:xfrm>
            <a:off x="5013960" y="6309360"/>
            <a:ext cx="4730496" cy="274320"/>
          </a:xfrm>
          <a:prstGeom prst="rect">
            <a:avLst/>
          </a:prstGeom>
        </p:spPr>
        <p:txBody>
          <a:bodyPr vert="horz" lIns="0" tIns="0" rIns="0" bIns="0" rtlCol="0" anchor="ctr"/>
          <a:lstStyle>
            <a:lvl1pPr algn="l">
              <a:defRPr sz="900">
                <a:solidFill>
                  <a:srgbClr val="FFFFFF"/>
                </a:solidFill>
              </a:defRPr>
            </a:lvl1pPr>
          </a:lstStyle>
          <a:p>
            <a:endParaRPr lang="en-US" dirty="0"/>
          </a:p>
        </p:txBody>
      </p:sp>
      <p:sp>
        <p:nvSpPr>
          <p:cNvPr id="19" name="Picture Placeholder 5">
            <a:extLst>
              <a:ext uri="{FF2B5EF4-FFF2-40B4-BE49-F238E27FC236}">
                <a16:creationId xmlns:a16="http://schemas.microsoft.com/office/drawing/2014/main" id="{0CDE628B-48A5-46CC-8E90-FDD6CBF4D0D0}"/>
              </a:ext>
            </a:extLst>
          </p:cNvPr>
          <p:cNvSpPr>
            <a:spLocks noGrp="1"/>
          </p:cNvSpPr>
          <p:nvPr>
            <p:ph type="pic" sz="quarter" idx="11" hasCustomPrompt="1"/>
          </p:nvPr>
        </p:nvSpPr>
        <p:spPr>
          <a:xfrm>
            <a:off x="1124712" y="6217920"/>
            <a:ext cx="1005840" cy="429768"/>
          </a:xfrm>
        </p:spPr>
        <p:txBody>
          <a:bodyPr anchor="ctr" anchorCtr="0"/>
          <a:lstStyle>
            <a:lvl1pPr marL="0" indent="0">
              <a:buNone/>
              <a:defRPr sz="900" b="0" i="1">
                <a:solidFill>
                  <a:srgbClr val="FFFFFF"/>
                </a:solidFill>
              </a:defRPr>
            </a:lvl1pPr>
          </a:lstStyle>
          <a:p>
            <a:r>
              <a:rPr lang="en-US" dirty="0"/>
              <a:t>Select icon to add line logo</a:t>
            </a:r>
          </a:p>
        </p:txBody>
      </p:sp>
      <p:sp>
        <p:nvSpPr>
          <p:cNvPr id="25" name="Rectangle 24">
            <a:extLst>
              <a:ext uri="{FF2B5EF4-FFF2-40B4-BE49-F238E27FC236}">
                <a16:creationId xmlns:a16="http://schemas.microsoft.com/office/drawing/2014/main" id="{1B0A3412-4D70-491F-A0E3-3BE7F989BC06}"/>
              </a:ext>
            </a:extLst>
          </p:cNvPr>
          <p:cNvSpPr/>
          <p:nvPr userDrawn="1"/>
        </p:nvSpPr>
        <p:spPr>
          <a:xfrm>
            <a:off x="5013960" y="5971032"/>
            <a:ext cx="7178040" cy="13716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9A0CED2D-6373-44CE-B35C-8788414B9E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1448" y="6355080"/>
            <a:ext cx="1508760" cy="176861"/>
          </a:xfrm>
          <a:prstGeom prst="rect">
            <a:avLst/>
          </a:prstGeom>
        </p:spPr>
      </p:pic>
    </p:spTree>
    <p:extLst>
      <p:ext uri="{BB962C8B-B14F-4D97-AF65-F5344CB8AC3E}">
        <p14:creationId xmlns:p14="http://schemas.microsoft.com/office/powerpoint/2010/main" val="387015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6278880" cy="502920"/>
          </a:xfrm>
        </p:spPr>
        <p:txBody>
          <a:bodyPr/>
          <a:lstStyle>
            <a:lvl1pPr marL="0" indent="0">
              <a:buNone/>
              <a:defRPr/>
            </a:lvl1pPr>
          </a:lstStyle>
          <a:p>
            <a:pPr lvl="0"/>
            <a:r>
              <a:rPr lang="en-US"/>
              <a:t>Click to edit Master text styles</a:t>
            </a:r>
          </a:p>
        </p:txBody>
      </p:sp>
      <p:grpSp>
        <p:nvGrpSpPr>
          <p:cNvPr id="16" name="Group 4">
            <a:extLst>
              <a:ext uri="{FF2B5EF4-FFF2-40B4-BE49-F238E27FC236}">
                <a16:creationId xmlns:a16="http://schemas.microsoft.com/office/drawing/2014/main" id="{ECEE9EA2-3769-4C5B-ACBC-FCCD9C97221E}"/>
              </a:ext>
            </a:extLst>
          </p:cNvPr>
          <p:cNvGrpSpPr>
            <a:grpSpLocks noChangeAspect="1"/>
          </p:cNvGrpSpPr>
          <p:nvPr userDrawn="1"/>
        </p:nvGrpSpPr>
        <p:grpSpPr bwMode="auto">
          <a:xfrm>
            <a:off x="3600451" y="935039"/>
            <a:ext cx="4991100" cy="4987925"/>
            <a:chOff x="1701" y="589"/>
            <a:chExt cx="2358" cy="3142"/>
          </a:xfrm>
        </p:grpSpPr>
        <p:sp>
          <p:nvSpPr>
            <p:cNvPr id="19" name="Freeform 6">
              <a:extLst>
                <a:ext uri="{FF2B5EF4-FFF2-40B4-BE49-F238E27FC236}">
                  <a16:creationId xmlns:a16="http://schemas.microsoft.com/office/drawing/2014/main" id="{082E88CE-FBE0-4016-9646-95115E289FB6}"/>
                </a:ext>
              </a:extLst>
            </p:cNvPr>
            <p:cNvSpPr>
              <a:spLocks/>
            </p:cNvSpPr>
            <p:nvPr userDrawn="1"/>
          </p:nvSpPr>
          <p:spPr bwMode="auto">
            <a:xfrm>
              <a:off x="2079" y="879"/>
              <a:ext cx="1606" cy="2104"/>
            </a:xfrm>
            <a:custGeom>
              <a:avLst/>
              <a:gdLst>
                <a:gd name="T0" fmla="*/ 1412 w 1606"/>
                <a:gd name="T1" fmla="*/ 324 h 2104"/>
                <a:gd name="T2" fmla="*/ 1482 w 1606"/>
                <a:gd name="T3" fmla="*/ 444 h 2104"/>
                <a:gd name="T4" fmla="*/ 1536 w 1606"/>
                <a:gd name="T5" fmla="*/ 575 h 2104"/>
                <a:gd name="T6" fmla="*/ 1576 w 1606"/>
                <a:gd name="T7" fmla="*/ 721 h 2104"/>
                <a:gd name="T8" fmla="*/ 1598 w 1606"/>
                <a:gd name="T9" fmla="*/ 881 h 2104"/>
                <a:gd name="T10" fmla="*/ 1606 w 1606"/>
                <a:gd name="T11" fmla="*/ 1053 h 2104"/>
                <a:gd name="T12" fmla="*/ 1602 w 1606"/>
                <a:gd name="T13" fmla="*/ 1171 h 2104"/>
                <a:gd name="T14" fmla="*/ 1584 w 1606"/>
                <a:gd name="T15" fmla="*/ 1335 h 2104"/>
                <a:gd name="T16" fmla="*/ 1552 w 1606"/>
                <a:gd name="T17" fmla="*/ 1485 h 2104"/>
                <a:gd name="T18" fmla="*/ 1502 w 1606"/>
                <a:gd name="T19" fmla="*/ 1621 h 2104"/>
                <a:gd name="T20" fmla="*/ 1438 w 1606"/>
                <a:gd name="T21" fmla="*/ 1745 h 2104"/>
                <a:gd name="T22" fmla="*/ 1385 w 1606"/>
                <a:gd name="T23" fmla="*/ 1819 h 2104"/>
                <a:gd name="T24" fmla="*/ 1297 w 1606"/>
                <a:gd name="T25" fmla="*/ 1917 h 2104"/>
                <a:gd name="T26" fmla="*/ 1201 w 1606"/>
                <a:gd name="T27" fmla="*/ 1993 h 2104"/>
                <a:gd name="T28" fmla="*/ 1093 w 1606"/>
                <a:gd name="T29" fmla="*/ 2051 h 2104"/>
                <a:gd name="T30" fmla="*/ 975 w 1606"/>
                <a:gd name="T31" fmla="*/ 2086 h 2104"/>
                <a:gd name="T32" fmla="*/ 847 w 1606"/>
                <a:gd name="T33" fmla="*/ 2104 h 2104"/>
                <a:gd name="T34" fmla="*/ 757 w 1606"/>
                <a:gd name="T35" fmla="*/ 2104 h 2104"/>
                <a:gd name="T36" fmla="*/ 629 w 1606"/>
                <a:gd name="T37" fmla="*/ 2086 h 2104"/>
                <a:gd name="T38" fmla="*/ 513 w 1606"/>
                <a:gd name="T39" fmla="*/ 2051 h 2104"/>
                <a:gd name="T40" fmla="*/ 405 w 1606"/>
                <a:gd name="T41" fmla="*/ 1993 h 2104"/>
                <a:gd name="T42" fmla="*/ 307 w 1606"/>
                <a:gd name="T43" fmla="*/ 1917 h 2104"/>
                <a:gd name="T44" fmla="*/ 219 w 1606"/>
                <a:gd name="T45" fmla="*/ 1819 h 2104"/>
                <a:gd name="T46" fmla="*/ 168 w 1606"/>
                <a:gd name="T47" fmla="*/ 1745 h 2104"/>
                <a:gd name="T48" fmla="*/ 104 w 1606"/>
                <a:gd name="T49" fmla="*/ 1621 h 2104"/>
                <a:gd name="T50" fmla="*/ 54 w 1606"/>
                <a:gd name="T51" fmla="*/ 1485 h 2104"/>
                <a:gd name="T52" fmla="*/ 22 w 1606"/>
                <a:gd name="T53" fmla="*/ 1335 h 2104"/>
                <a:gd name="T54" fmla="*/ 4 w 1606"/>
                <a:gd name="T55" fmla="*/ 1171 h 2104"/>
                <a:gd name="T56" fmla="*/ 0 w 1606"/>
                <a:gd name="T57" fmla="*/ 1053 h 2104"/>
                <a:gd name="T58" fmla="*/ 8 w 1606"/>
                <a:gd name="T59" fmla="*/ 881 h 2104"/>
                <a:gd name="T60" fmla="*/ 30 w 1606"/>
                <a:gd name="T61" fmla="*/ 721 h 2104"/>
                <a:gd name="T62" fmla="*/ 70 w 1606"/>
                <a:gd name="T63" fmla="*/ 575 h 2104"/>
                <a:gd name="T64" fmla="*/ 124 w 1606"/>
                <a:gd name="T65" fmla="*/ 444 h 2104"/>
                <a:gd name="T66" fmla="*/ 192 w 1606"/>
                <a:gd name="T67" fmla="*/ 324 h 2104"/>
                <a:gd name="T68" fmla="*/ 247 w 1606"/>
                <a:gd name="T69" fmla="*/ 252 h 2104"/>
                <a:gd name="T70" fmla="*/ 339 w 1606"/>
                <a:gd name="T71" fmla="*/ 162 h 2104"/>
                <a:gd name="T72" fmla="*/ 439 w 1606"/>
                <a:gd name="T73" fmla="*/ 90 h 2104"/>
                <a:gd name="T74" fmla="*/ 551 w 1606"/>
                <a:gd name="T75" fmla="*/ 40 h 2104"/>
                <a:gd name="T76" fmla="*/ 671 w 1606"/>
                <a:gd name="T77" fmla="*/ 10 h 2104"/>
                <a:gd name="T78" fmla="*/ 803 w 1606"/>
                <a:gd name="T79" fmla="*/ 0 h 2104"/>
                <a:gd name="T80" fmla="*/ 891 w 1606"/>
                <a:gd name="T81" fmla="*/ 4 h 2104"/>
                <a:gd name="T82" fmla="*/ 1015 w 1606"/>
                <a:gd name="T83" fmla="*/ 28 h 2104"/>
                <a:gd name="T84" fmla="*/ 1129 w 1606"/>
                <a:gd name="T85" fmla="*/ 72 h 2104"/>
                <a:gd name="T86" fmla="*/ 1233 w 1606"/>
                <a:gd name="T87" fmla="*/ 136 h 2104"/>
                <a:gd name="T88" fmla="*/ 1327 w 1606"/>
                <a:gd name="T89" fmla="*/ 22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6" h="2104">
                  <a:moveTo>
                    <a:pt x="1385" y="288"/>
                  </a:moveTo>
                  <a:lnTo>
                    <a:pt x="1385" y="288"/>
                  </a:lnTo>
                  <a:lnTo>
                    <a:pt x="1412" y="324"/>
                  </a:lnTo>
                  <a:lnTo>
                    <a:pt x="1438" y="362"/>
                  </a:lnTo>
                  <a:lnTo>
                    <a:pt x="1460" y="402"/>
                  </a:lnTo>
                  <a:lnTo>
                    <a:pt x="1482" y="444"/>
                  </a:lnTo>
                  <a:lnTo>
                    <a:pt x="1502" y="486"/>
                  </a:lnTo>
                  <a:lnTo>
                    <a:pt x="1520" y="529"/>
                  </a:lnTo>
                  <a:lnTo>
                    <a:pt x="1536" y="575"/>
                  </a:lnTo>
                  <a:lnTo>
                    <a:pt x="1552" y="621"/>
                  </a:lnTo>
                  <a:lnTo>
                    <a:pt x="1564" y="671"/>
                  </a:lnTo>
                  <a:lnTo>
                    <a:pt x="1576" y="721"/>
                  </a:lnTo>
                  <a:lnTo>
                    <a:pt x="1584" y="773"/>
                  </a:lnTo>
                  <a:lnTo>
                    <a:pt x="1592" y="825"/>
                  </a:lnTo>
                  <a:lnTo>
                    <a:pt x="1598" y="881"/>
                  </a:lnTo>
                  <a:lnTo>
                    <a:pt x="1602" y="937"/>
                  </a:lnTo>
                  <a:lnTo>
                    <a:pt x="1606" y="993"/>
                  </a:lnTo>
                  <a:lnTo>
                    <a:pt x="1606" y="1053"/>
                  </a:lnTo>
                  <a:lnTo>
                    <a:pt x="1606" y="1053"/>
                  </a:lnTo>
                  <a:lnTo>
                    <a:pt x="1606" y="1113"/>
                  </a:lnTo>
                  <a:lnTo>
                    <a:pt x="1602" y="1171"/>
                  </a:lnTo>
                  <a:lnTo>
                    <a:pt x="1598" y="1227"/>
                  </a:lnTo>
                  <a:lnTo>
                    <a:pt x="1592" y="1281"/>
                  </a:lnTo>
                  <a:lnTo>
                    <a:pt x="1584" y="1335"/>
                  </a:lnTo>
                  <a:lnTo>
                    <a:pt x="1576" y="1385"/>
                  </a:lnTo>
                  <a:lnTo>
                    <a:pt x="1564" y="1437"/>
                  </a:lnTo>
                  <a:lnTo>
                    <a:pt x="1552" y="1485"/>
                  </a:lnTo>
                  <a:lnTo>
                    <a:pt x="1536" y="1533"/>
                  </a:lnTo>
                  <a:lnTo>
                    <a:pt x="1520" y="1577"/>
                  </a:lnTo>
                  <a:lnTo>
                    <a:pt x="1502" y="1621"/>
                  </a:lnTo>
                  <a:lnTo>
                    <a:pt x="1482" y="1665"/>
                  </a:lnTo>
                  <a:lnTo>
                    <a:pt x="1462" y="1705"/>
                  </a:lnTo>
                  <a:lnTo>
                    <a:pt x="1438" y="1745"/>
                  </a:lnTo>
                  <a:lnTo>
                    <a:pt x="1414" y="1783"/>
                  </a:lnTo>
                  <a:lnTo>
                    <a:pt x="1385" y="1819"/>
                  </a:lnTo>
                  <a:lnTo>
                    <a:pt x="1385" y="1819"/>
                  </a:lnTo>
                  <a:lnTo>
                    <a:pt x="1357" y="1855"/>
                  </a:lnTo>
                  <a:lnTo>
                    <a:pt x="1329" y="1887"/>
                  </a:lnTo>
                  <a:lnTo>
                    <a:pt x="1297" y="1917"/>
                  </a:lnTo>
                  <a:lnTo>
                    <a:pt x="1267" y="1945"/>
                  </a:lnTo>
                  <a:lnTo>
                    <a:pt x="1233" y="1971"/>
                  </a:lnTo>
                  <a:lnTo>
                    <a:pt x="1201" y="1993"/>
                  </a:lnTo>
                  <a:lnTo>
                    <a:pt x="1165" y="2015"/>
                  </a:lnTo>
                  <a:lnTo>
                    <a:pt x="1129" y="2033"/>
                  </a:lnTo>
                  <a:lnTo>
                    <a:pt x="1093" y="2051"/>
                  </a:lnTo>
                  <a:lnTo>
                    <a:pt x="1055" y="2065"/>
                  </a:lnTo>
                  <a:lnTo>
                    <a:pt x="1015" y="2076"/>
                  </a:lnTo>
                  <a:lnTo>
                    <a:pt x="975" y="2086"/>
                  </a:lnTo>
                  <a:lnTo>
                    <a:pt x="933" y="2094"/>
                  </a:lnTo>
                  <a:lnTo>
                    <a:pt x="891" y="2100"/>
                  </a:lnTo>
                  <a:lnTo>
                    <a:pt x="847" y="2104"/>
                  </a:lnTo>
                  <a:lnTo>
                    <a:pt x="803" y="2104"/>
                  </a:lnTo>
                  <a:lnTo>
                    <a:pt x="803" y="2104"/>
                  </a:lnTo>
                  <a:lnTo>
                    <a:pt x="757" y="2104"/>
                  </a:lnTo>
                  <a:lnTo>
                    <a:pt x="713" y="2100"/>
                  </a:lnTo>
                  <a:lnTo>
                    <a:pt x="671" y="2094"/>
                  </a:lnTo>
                  <a:lnTo>
                    <a:pt x="629" y="2086"/>
                  </a:lnTo>
                  <a:lnTo>
                    <a:pt x="589" y="2076"/>
                  </a:lnTo>
                  <a:lnTo>
                    <a:pt x="551" y="2065"/>
                  </a:lnTo>
                  <a:lnTo>
                    <a:pt x="513" y="2051"/>
                  </a:lnTo>
                  <a:lnTo>
                    <a:pt x="475" y="2033"/>
                  </a:lnTo>
                  <a:lnTo>
                    <a:pt x="439" y="2015"/>
                  </a:lnTo>
                  <a:lnTo>
                    <a:pt x="405" y="1993"/>
                  </a:lnTo>
                  <a:lnTo>
                    <a:pt x="371" y="1971"/>
                  </a:lnTo>
                  <a:lnTo>
                    <a:pt x="339" y="1945"/>
                  </a:lnTo>
                  <a:lnTo>
                    <a:pt x="307" y="1917"/>
                  </a:lnTo>
                  <a:lnTo>
                    <a:pt x="277" y="1887"/>
                  </a:lnTo>
                  <a:lnTo>
                    <a:pt x="247" y="1855"/>
                  </a:lnTo>
                  <a:lnTo>
                    <a:pt x="219" y="1819"/>
                  </a:lnTo>
                  <a:lnTo>
                    <a:pt x="219" y="1819"/>
                  </a:lnTo>
                  <a:lnTo>
                    <a:pt x="192" y="1783"/>
                  </a:lnTo>
                  <a:lnTo>
                    <a:pt x="168" y="1745"/>
                  </a:lnTo>
                  <a:lnTo>
                    <a:pt x="144" y="1705"/>
                  </a:lnTo>
                  <a:lnTo>
                    <a:pt x="124" y="1665"/>
                  </a:lnTo>
                  <a:lnTo>
                    <a:pt x="104" y="1621"/>
                  </a:lnTo>
                  <a:lnTo>
                    <a:pt x="86" y="1577"/>
                  </a:lnTo>
                  <a:lnTo>
                    <a:pt x="70" y="1533"/>
                  </a:lnTo>
                  <a:lnTo>
                    <a:pt x="54" y="1485"/>
                  </a:lnTo>
                  <a:lnTo>
                    <a:pt x="42" y="1437"/>
                  </a:lnTo>
                  <a:lnTo>
                    <a:pt x="30" y="1385"/>
                  </a:lnTo>
                  <a:lnTo>
                    <a:pt x="22" y="1335"/>
                  </a:lnTo>
                  <a:lnTo>
                    <a:pt x="14" y="1281"/>
                  </a:lnTo>
                  <a:lnTo>
                    <a:pt x="8" y="1227"/>
                  </a:lnTo>
                  <a:lnTo>
                    <a:pt x="4" y="1171"/>
                  </a:lnTo>
                  <a:lnTo>
                    <a:pt x="0" y="1113"/>
                  </a:lnTo>
                  <a:lnTo>
                    <a:pt x="0" y="1053"/>
                  </a:lnTo>
                  <a:lnTo>
                    <a:pt x="0" y="1053"/>
                  </a:lnTo>
                  <a:lnTo>
                    <a:pt x="0" y="993"/>
                  </a:lnTo>
                  <a:lnTo>
                    <a:pt x="4" y="937"/>
                  </a:lnTo>
                  <a:lnTo>
                    <a:pt x="8" y="881"/>
                  </a:lnTo>
                  <a:lnTo>
                    <a:pt x="14" y="825"/>
                  </a:lnTo>
                  <a:lnTo>
                    <a:pt x="22" y="773"/>
                  </a:lnTo>
                  <a:lnTo>
                    <a:pt x="30" y="721"/>
                  </a:lnTo>
                  <a:lnTo>
                    <a:pt x="42" y="671"/>
                  </a:lnTo>
                  <a:lnTo>
                    <a:pt x="54" y="621"/>
                  </a:lnTo>
                  <a:lnTo>
                    <a:pt x="70" y="575"/>
                  </a:lnTo>
                  <a:lnTo>
                    <a:pt x="86" y="529"/>
                  </a:lnTo>
                  <a:lnTo>
                    <a:pt x="104" y="486"/>
                  </a:lnTo>
                  <a:lnTo>
                    <a:pt x="124" y="444"/>
                  </a:lnTo>
                  <a:lnTo>
                    <a:pt x="144" y="402"/>
                  </a:lnTo>
                  <a:lnTo>
                    <a:pt x="168" y="362"/>
                  </a:lnTo>
                  <a:lnTo>
                    <a:pt x="192" y="324"/>
                  </a:lnTo>
                  <a:lnTo>
                    <a:pt x="219" y="288"/>
                  </a:lnTo>
                  <a:lnTo>
                    <a:pt x="219" y="288"/>
                  </a:lnTo>
                  <a:lnTo>
                    <a:pt x="247" y="252"/>
                  </a:lnTo>
                  <a:lnTo>
                    <a:pt x="277" y="220"/>
                  </a:lnTo>
                  <a:lnTo>
                    <a:pt x="307" y="190"/>
                  </a:lnTo>
                  <a:lnTo>
                    <a:pt x="339" y="162"/>
                  </a:lnTo>
                  <a:lnTo>
                    <a:pt x="371" y="136"/>
                  </a:lnTo>
                  <a:lnTo>
                    <a:pt x="405" y="112"/>
                  </a:lnTo>
                  <a:lnTo>
                    <a:pt x="439" y="90"/>
                  </a:lnTo>
                  <a:lnTo>
                    <a:pt x="475" y="72"/>
                  </a:lnTo>
                  <a:lnTo>
                    <a:pt x="513" y="54"/>
                  </a:lnTo>
                  <a:lnTo>
                    <a:pt x="551" y="40"/>
                  </a:lnTo>
                  <a:lnTo>
                    <a:pt x="589" y="28"/>
                  </a:lnTo>
                  <a:lnTo>
                    <a:pt x="629" y="18"/>
                  </a:lnTo>
                  <a:lnTo>
                    <a:pt x="671" y="10"/>
                  </a:lnTo>
                  <a:lnTo>
                    <a:pt x="713" y="4"/>
                  </a:lnTo>
                  <a:lnTo>
                    <a:pt x="757" y="0"/>
                  </a:lnTo>
                  <a:lnTo>
                    <a:pt x="803" y="0"/>
                  </a:lnTo>
                  <a:lnTo>
                    <a:pt x="803" y="0"/>
                  </a:lnTo>
                  <a:lnTo>
                    <a:pt x="847" y="0"/>
                  </a:lnTo>
                  <a:lnTo>
                    <a:pt x="891" y="4"/>
                  </a:lnTo>
                  <a:lnTo>
                    <a:pt x="933" y="10"/>
                  </a:lnTo>
                  <a:lnTo>
                    <a:pt x="975" y="18"/>
                  </a:lnTo>
                  <a:lnTo>
                    <a:pt x="1015" y="28"/>
                  </a:lnTo>
                  <a:lnTo>
                    <a:pt x="1053" y="40"/>
                  </a:lnTo>
                  <a:lnTo>
                    <a:pt x="1091" y="54"/>
                  </a:lnTo>
                  <a:lnTo>
                    <a:pt x="1129" y="72"/>
                  </a:lnTo>
                  <a:lnTo>
                    <a:pt x="1165" y="90"/>
                  </a:lnTo>
                  <a:lnTo>
                    <a:pt x="1199" y="112"/>
                  </a:lnTo>
                  <a:lnTo>
                    <a:pt x="1233" y="136"/>
                  </a:lnTo>
                  <a:lnTo>
                    <a:pt x="1265" y="162"/>
                  </a:lnTo>
                  <a:lnTo>
                    <a:pt x="1297" y="190"/>
                  </a:lnTo>
                  <a:lnTo>
                    <a:pt x="1327" y="220"/>
                  </a:lnTo>
                  <a:lnTo>
                    <a:pt x="1357" y="252"/>
                  </a:lnTo>
                  <a:lnTo>
                    <a:pt x="1385" y="2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7">
              <a:extLst>
                <a:ext uri="{FF2B5EF4-FFF2-40B4-BE49-F238E27FC236}">
                  <a16:creationId xmlns:a16="http://schemas.microsoft.com/office/drawing/2014/main" id="{16FE56B9-9AFA-4ED1-9B0C-4F1209CF5EAA}"/>
                </a:ext>
              </a:extLst>
            </p:cNvPr>
            <p:cNvSpPr>
              <a:spLocks/>
            </p:cNvSpPr>
            <p:nvPr userDrawn="1"/>
          </p:nvSpPr>
          <p:spPr bwMode="auto">
            <a:xfrm>
              <a:off x="1701" y="589"/>
              <a:ext cx="2358" cy="3142"/>
            </a:xfrm>
            <a:custGeom>
              <a:avLst/>
              <a:gdLst>
                <a:gd name="T0" fmla="*/ 2210 w 2358"/>
                <a:gd name="T1" fmla="*/ 2075 h 3142"/>
                <a:gd name="T2" fmla="*/ 2264 w 2358"/>
                <a:gd name="T3" fmla="*/ 1951 h 3142"/>
                <a:gd name="T4" fmla="*/ 2306 w 2358"/>
                <a:gd name="T5" fmla="*/ 1815 h 3142"/>
                <a:gd name="T6" fmla="*/ 2336 w 2358"/>
                <a:gd name="T7" fmla="*/ 1669 h 3142"/>
                <a:gd name="T8" fmla="*/ 2354 w 2358"/>
                <a:gd name="T9" fmla="*/ 1513 h 3142"/>
                <a:gd name="T10" fmla="*/ 2358 w 2358"/>
                <a:gd name="T11" fmla="*/ 1347 h 3142"/>
                <a:gd name="T12" fmla="*/ 2354 w 2358"/>
                <a:gd name="T13" fmla="*/ 1195 h 3142"/>
                <a:gd name="T14" fmla="*/ 2328 w 2358"/>
                <a:gd name="T15" fmla="*/ 981 h 3142"/>
                <a:gd name="T16" fmla="*/ 2280 w 2358"/>
                <a:gd name="T17" fmla="*/ 787 h 3142"/>
                <a:gd name="T18" fmla="*/ 2210 w 2358"/>
                <a:gd name="T19" fmla="*/ 614 h 3142"/>
                <a:gd name="T20" fmla="*/ 2116 w 2358"/>
                <a:gd name="T21" fmla="*/ 456 h 3142"/>
                <a:gd name="T22" fmla="*/ 2042 w 2358"/>
                <a:gd name="T23" fmla="*/ 362 h 3142"/>
                <a:gd name="T24" fmla="*/ 1916 w 2358"/>
                <a:gd name="T25" fmla="*/ 240 h 3142"/>
                <a:gd name="T26" fmla="*/ 1772 w 2358"/>
                <a:gd name="T27" fmla="*/ 142 h 3142"/>
                <a:gd name="T28" fmla="*/ 1613 w 2358"/>
                <a:gd name="T29" fmla="*/ 70 h 3142"/>
                <a:gd name="T30" fmla="*/ 1439 w 2358"/>
                <a:gd name="T31" fmla="*/ 24 h 3142"/>
                <a:gd name="T32" fmla="*/ 1247 w 2358"/>
                <a:gd name="T33" fmla="*/ 2 h 3142"/>
                <a:gd name="T34" fmla="*/ 1113 w 2358"/>
                <a:gd name="T35" fmla="*/ 2 h 3142"/>
                <a:gd name="T36" fmla="*/ 923 w 2358"/>
                <a:gd name="T37" fmla="*/ 24 h 3142"/>
                <a:gd name="T38" fmla="*/ 747 w 2358"/>
                <a:gd name="T39" fmla="*/ 70 h 3142"/>
                <a:gd name="T40" fmla="*/ 588 w 2358"/>
                <a:gd name="T41" fmla="*/ 142 h 3142"/>
                <a:gd name="T42" fmla="*/ 444 w 2358"/>
                <a:gd name="T43" fmla="*/ 240 h 3142"/>
                <a:gd name="T44" fmla="*/ 318 w 2358"/>
                <a:gd name="T45" fmla="*/ 362 h 3142"/>
                <a:gd name="T46" fmla="*/ 242 w 2358"/>
                <a:gd name="T47" fmla="*/ 456 h 3142"/>
                <a:gd name="T48" fmla="*/ 150 w 2358"/>
                <a:gd name="T49" fmla="*/ 614 h 3142"/>
                <a:gd name="T50" fmla="*/ 80 w 2358"/>
                <a:gd name="T51" fmla="*/ 787 h 3142"/>
                <a:gd name="T52" fmla="*/ 30 w 2358"/>
                <a:gd name="T53" fmla="*/ 981 h 3142"/>
                <a:gd name="T54" fmla="*/ 4 w 2358"/>
                <a:gd name="T55" fmla="*/ 1195 h 3142"/>
                <a:gd name="T56" fmla="*/ 0 w 2358"/>
                <a:gd name="T57" fmla="*/ 1347 h 3142"/>
                <a:gd name="T58" fmla="*/ 10 w 2358"/>
                <a:gd name="T59" fmla="*/ 1573 h 3142"/>
                <a:gd name="T60" fmla="*/ 44 w 2358"/>
                <a:gd name="T61" fmla="*/ 1781 h 3142"/>
                <a:gd name="T62" fmla="*/ 100 w 2358"/>
                <a:gd name="T63" fmla="*/ 1969 h 3142"/>
                <a:gd name="T64" fmla="*/ 178 w 2358"/>
                <a:gd name="T65" fmla="*/ 2139 h 3142"/>
                <a:gd name="T66" fmla="*/ 278 w 2358"/>
                <a:gd name="T67" fmla="*/ 2289 h 3142"/>
                <a:gd name="T68" fmla="*/ 356 w 2358"/>
                <a:gd name="T69" fmla="*/ 2376 h 3142"/>
                <a:gd name="T70" fmla="*/ 490 w 2358"/>
                <a:gd name="T71" fmla="*/ 2490 h 3142"/>
                <a:gd name="T72" fmla="*/ 641 w 2358"/>
                <a:gd name="T73" fmla="*/ 2578 h 3142"/>
                <a:gd name="T74" fmla="*/ 809 w 2358"/>
                <a:gd name="T75" fmla="*/ 2640 h 3142"/>
                <a:gd name="T76" fmla="*/ 993 w 2358"/>
                <a:gd name="T77" fmla="*/ 2678 h 3142"/>
                <a:gd name="T78" fmla="*/ 1195 w 2358"/>
                <a:gd name="T79" fmla="*/ 2690 h 3142"/>
                <a:gd name="T80" fmla="*/ 1255 w 2358"/>
                <a:gd name="T81" fmla="*/ 2688 h 3142"/>
                <a:gd name="T82" fmla="*/ 2256 w 2358"/>
                <a:gd name="T83" fmla="*/ 3142 h 3142"/>
                <a:gd name="T84" fmla="*/ 1721 w 2358"/>
                <a:gd name="T85" fmla="*/ 2570 h 3142"/>
                <a:gd name="T86" fmla="*/ 1840 w 2358"/>
                <a:gd name="T87" fmla="*/ 2498 h 3142"/>
                <a:gd name="T88" fmla="*/ 1946 w 2358"/>
                <a:gd name="T89" fmla="*/ 2418 h 3142"/>
                <a:gd name="T90" fmla="*/ 2040 w 2358"/>
                <a:gd name="T91" fmla="*/ 2327 h 3142"/>
                <a:gd name="T92" fmla="*/ 2120 w 2358"/>
                <a:gd name="T93" fmla="*/ 2227 h 3142"/>
                <a:gd name="T94" fmla="*/ 2190 w 2358"/>
                <a:gd name="T95" fmla="*/ 2115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58" h="3142">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itle 1">
            <a:extLst>
              <a:ext uri="{FF2B5EF4-FFF2-40B4-BE49-F238E27FC236}">
                <a16:creationId xmlns:a16="http://schemas.microsoft.com/office/drawing/2014/main" id="{45B0364D-CADF-4EDB-A5A8-B6ADC9B5B48F}"/>
              </a:ext>
            </a:extLst>
          </p:cNvPr>
          <p:cNvSpPr>
            <a:spLocks noGrp="1"/>
          </p:cNvSpPr>
          <p:nvPr>
            <p:ph type="title"/>
          </p:nvPr>
        </p:nvSpPr>
        <p:spPr>
          <a:xfrm>
            <a:off x="548640" y="365760"/>
            <a:ext cx="11091672" cy="749808"/>
          </a:xfrm>
        </p:spPr>
        <p:txBody>
          <a:bodyPr/>
          <a:lstStyle/>
          <a:p>
            <a:r>
              <a:rPr lang="en-US"/>
              <a:t>Click to edit Master title style</a:t>
            </a:r>
            <a:endParaRPr lang="en-US" dirty="0"/>
          </a:p>
        </p:txBody>
      </p:sp>
      <p:sp>
        <p:nvSpPr>
          <p:cNvPr id="24" name="Date Placeholder 3">
            <a:extLst>
              <a:ext uri="{FF2B5EF4-FFF2-40B4-BE49-F238E27FC236}">
                <a16:creationId xmlns:a16="http://schemas.microsoft.com/office/drawing/2014/main" id="{94447212-FB43-4017-8651-2E5BE914722C}"/>
              </a:ext>
            </a:extLst>
          </p:cNvPr>
          <p:cNvSpPr>
            <a:spLocks noGrp="1"/>
          </p:cNvSpPr>
          <p:nvPr>
            <p:ph type="dt" sz="half" idx="10"/>
          </p:nvPr>
        </p:nvSpPr>
        <p:spPr>
          <a:xfrm>
            <a:off x="8897112" y="365761"/>
            <a:ext cx="2743200" cy="365125"/>
          </a:xfrm>
        </p:spPr>
        <p:txBody>
          <a:bodyPr/>
          <a:lstStyle/>
          <a:p>
            <a:endParaRPr lang="en-US"/>
          </a:p>
        </p:txBody>
      </p:sp>
      <p:sp>
        <p:nvSpPr>
          <p:cNvPr id="25" name="Freeform 5">
            <a:extLst>
              <a:ext uri="{FF2B5EF4-FFF2-40B4-BE49-F238E27FC236}">
                <a16:creationId xmlns:a16="http://schemas.microsoft.com/office/drawing/2014/main" id="{65BF50FC-22F8-4BB0-A5F4-8F7D0CB11CD4}"/>
              </a:ext>
            </a:extLst>
          </p:cNvPr>
          <p:cNvSpPr>
            <a:spLocks noEditPoints="1"/>
          </p:cNvSpPr>
          <p:nvPr userDrawn="1"/>
        </p:nvSpPr>
        <p:spPr bwMode="auto">
          <a:xfrm>
            <a:off x="8007668" y="1021715"/>
            <a:ext cx="3743325" cy="4987925"/>
          </a:xfrm>
          <a:custGeom>
            <a:avLst/>
            <a:gdLst>
              <a:gd name="T0" fmla="*/ 1838 w 2358"/>
              <a:gd name="T1" fmla="*/ 692 h 3142"/>
              <a:gd name="T2" fmla="*/ 1930 w 2358"/>
              <a:gd name="T3" fmla="*/ 911 h 3142"/>
              <a:gd name="T4" fmla="*/ 1976 w 2358"/>
              <a:gd name="T5" fmla="*/ 1171 h 3142"/>
              <a:gd name="T6" fmla="*/ 1984 w 2358"/>
              <a:gd name="T7" fmla="*/ 1403 h 3142"/>
              <a:gd name="T8" fmla="*/ 1954 w 2358"/>
              <a:gd name="T9" fmla="*/ 1675 h 3142"/>
              <a:gd name="T10" fmla="*/ 1880 w 2358"/>
              <a:gd name="T11" fmla="*/ 1911 h 3142"/>
              <a:gd name="T12" fmla="*/ 1763 w 2358"/>
              <a:gd name="T13" fmla="*/ 2109 h 3142"/>
              <a:gd name="T14" fmla="*/ 1645 w 2358"/>
              <a:gd name="T15" fmla="*/ 2235 h 3142"/>
              <a:gd name="T16" fmla="*/ 1471 w 2358"/>
              <a:gd name="T17" fmla="*/ 2341 h 3142"/>
              <a:gd name="T18" fmla="*/ 1269 w 2358"/>
              <a:gd name="T19" fmla="*/ 2390 h 3142"/>
              <a:gd name="T20" fmla="*/ 1091 w 2358"/>
              <a:gd name="T21" fmla="*/ 2390 h 3142"/>
              <a:gd name="T22" fmla="*/ 891 w 2358"/>
              <a:gd name="T23" fmla="*/ 2341 h 3142"/>
              <a:gd name="T24" fmla="*/ 717 w 2358"/>
              <a:gd name="T25" fmla="*/ 2235 h 3142"/>
              <a:gd name="T26" fmla="*/ 597 w 2358"/>
              <a:gd name="T27" fmla="*/ 2109 h 3142"/>
              <a:gd name="T28" fmla="*/ 482 w 2358"/>
              <a:gd name="T29" fmla="*/ 1911 h 3142"/>
              <a:gd name="T30" fmla="*/ 408 w 2358"/>
              <a:gd name="T31" fmla="*/ 1675 h 3142"/>
              <a:gd name="T32" fmla="*/ 378 w 2358"/>
              <a:gd name="T33" fmla="*/ 1403 h 3142"/>
              <a:gd name="T34" fmla="*/ 386 w 2358"/>
              <a:gd name="T35" fmla="*/ 1171 h 3142"/>
              <a:gd name="T36" fmla="*/ 432 w 2358"/>
              <a:gd name="T37" fmla="*/ 911 h 3142"/>
              <a:gd name="T38" fmla="*/ 522 w 2358"/>
              <a:gd name="T39" fmla="*/ 692 h 3142"/>
              <a:gd name="T40" fmla="*/ 625 w 2358"/>
              <a:gd name="T41" fmla="*/ 542 h 3142"/>
              <a:gd name="T42" fmla="*/ 783 w 2358"/>
              <a:gd name="T43" fmla="*/ 402 h 3142"/>
              <a:gd name="T44" fmla="*/ 967 w 2358"/>
              <a:gd name="T45" fmla="*/ 318 h 3142"/>
              <a:gd name="T46" fmla="*/ 1181 w 2358"/>
              <a:gd name="T47" fmla="*/ 290 h 3142"/>
              <a:gd name="T48" fmla="*/ 1353 w 2358"/>
              <a:gd name="T49" fmla="*/ 308 h 3142"/>
              <a:gd name="T50" fmla="*/ 1543 w 2358"/>
              <a:gd name="T51" fmla="*/ 380 h 3142"/>
              <a:gd name="T52" fmla="*/ 1705 w 2358"/>
              <a:gd name="T53" fmla="*/ 510 h 3142"/>
              <a:gd name="T54" fmla="*/ 2210 w 2358"/>
              <a:gd name="T55" fmla="*/ 2075 h 3142"/>
              <a:gd name="T56" fmla="*/ 2292 w 2358"/>
              <a:gd name="T57" fmla="*/ 1861 h 3142"/>
              <a:gd name="T58" fmla="*/ 2342 w 2358"/>
              <a:gd name="T59" fmla="*/ 1619 h 3142"/>
              <a:gd name="T60" fmla="*/ 2358 w 2358"/>
              <a:gd name="T61" fmla="*/ 1347 h 3142"/>
              <a:gd name="T62" fmla="*/ 2340 w 2358"/>
              <a:gd name="T63" fmla="*/ 1051 h 3142"/>
              <a:gd name="T64" fmla="*/ 2258 w 2358"/>
              <a:gd name="T65" fmla="*/ 728 h 3142"/>
              <a:gd name="T66" fmla="*/ 2116 w 2358"/>
              <a:gd name="T67" fmla="*/ 456 h 3142"/>
              <a:gd name="T68" fmla="*/ 1960 w 2358"/>
              <a:gd name="T69" fmla="*/ 278 h 3142"/>
              <a:gd name="T70" fmla="*/ 1721 w 2358"/>
              <a:gd name="T71" fmla="*/ 116 h 3142"/>
              <a:gd name="T72" fmla="*/ 1439 w 2358"/>
              <a:gd name="T73" fmla="*/ 24 h 3142"/>
              <a:gd name="T74" fmla="*/ 1181 w 2358"/>
              <a:gd name="T75" fmla="*/ 0 h 3142"/>
              <a:gd name="T76" fmla="*/ 863 w 2358"/>
              <a:gd name="T77" fmla="*/ 36 h 3142"/>
              <a:gd name="T78" fmla="*/ 588 w 2358"/>
              <a:gd name="T79" fmla="*/ 142 h 3142"/>
              <a:gd name="T80" fmla="*/ 358 w 2358"/>
              <a:gd name="T81" fmla="*/ 318 h 3142"/>
              <a:gd name="T82" fmla="*/ 210 w 2358"/>
              <a:gd name="T83" fmla="*/ 506 h 3142"/>
              <a:gd name="T84" fmla="*/ 80 w 2358"/>
              <a:gd name="T85" fmla="*/ 787 h 3142"/>
              <a:gd name="T86" fmla="*/ 10 w 2358"/>
              <a:gd name="T87" fmla="*/ 1121 h 3142"/>
              <a:gd name="T88" fmla="*/ 0 w 2358"/>
              <a:gd name="T89" fmla="*/ 1425 h 3142"/>
              <a:gd name="T90" fmla="*/ 44 w 2358"/>
              <a:gd name="T91" fmla="*/ 1781 h 3142"/>
              <a:gd name="T92" fmla="*/ 150 w 2358"/>
              <a:gd name="T93" fmla="*/ 2085 h 3142"/>
              <a:gd name="T94" fmla="*/ 316 w 2358"/>
              <a:gd name="T95" fmla="*/ 2335 h 3142"/>
              <a:gd name="T96" fmla="*/ 490 w 2358"/>
              <a:gd name="T97" fmla="*/ 2490 h 3142"/>
              <a:gd name="T98" fmla="*/ 751 w 2358"/>
              <a:gd name="T99" fmla="*/ 2622 h 3142"/>
              <a:gd name="T100" fmla="*/ 1059 w 2358"/>
              <a:gd name="T101" fmla="*/ 2684 h 3142"/>
              <a:gd name="T102" fmla="*/ 1255 w 2358"/>
              <a:gd name="T103" fmla="*/ 2688 h 3142"/>
              <a:gd name="T104" fmla="*/ 1681 w 2358"/>
              <a:gd name="T105" fmla="*/ 2592 h 3142"/>
              <a:gd name="T106" fmla="*/ 1876 w 2358"/>
              <a:gd name="T107" fmla="*/ 2472 h 3142"/>
              <a:gd name="T108" fmla="*/ 2040 w 2358"/>
              <a:gd name="T109" fmla="*/ 2327 h 3142"/>
              <a:gd name="T110" fmla="*/ 2168 w 2358"/>
              <a:gd name="T111" fmla="*/ 2153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8" h="3142">
                <a:moveTo>
                  <a:pt x="1763" y="578"/>
                </a:moveTo>
                <a:lnTo>
                  <a:pt x="1763" y="578"/>
                </a:lnTo>
                <a:lnTo>
                  <a:pt x="1790" y="614"/>
                </a:lnTo>
                <a:lnTo>
                  <a:pt x="1816" y="652"/>
                </a:lnTo>
                <a:lnTo>
                  <a:pt x="1838" y="692"/>
                </a:lnTo>
                <a:lnTo>
                  <a:pt x="1860" y="734"/>
                </a:lnTo>
                <a:lnTo>
                  <a:pt x="1880" y="776"/>
                </a:lnTo>
                <a:lnTo>
                  <a:pt x="1898" y="819"/>
                </a:lnTo>
                <a:lnTo>
                  <a:pt x="1914" y="865"/>
                </a:lnTo>
                <a:lnTo>
                  <a:pt x="1930" y="911"/>
                </a:lnTo>
                <a:lnTo>
                  <a:pt x="1942" y="961"/>
                </a:lnTo>
                <a:lnTo>
                  <a:pt x="1954" y="1011"/>
                </a:lnTo>
                <a:lnTo>
                  <a:pt x="1962" y="1063"/>
                </a:lnTo>
                <a:lnTo>
                  <a:pt x="1970" y="1115"/>
                </a:lnTo>
                <a:lnTo>
                  <a:pt x="1976" y="1171"/>
                </a:lnTo>
                <a:lnTo>
                  <a:pt x="1980" y="1227"/>
                </a:lnTo>
                <a:lnTo>
                  <a:pt x="1984" y="1283"/>
                </a:lnTo>
                <a:lnTo>
                  <a:pt x="1984" y="1343"/>
                </a:lnTo>
                <a:lnTo>
                  <a:pt x="1984" y="1343"/>
                </a:lnTo>
                <a:lnTo>
                  <a:pt x="1984" y="1403"/>
                </a:lnTo>
                <a:lnTo>
                  <a:pt x="1980" y="1461"/>
                </a:lnTo>
                <a:lnTo>
                  <a:pt x="1976" y="1517"/>
                </a:lnTo>
                <a:lnTo>
                  <a:pt x="1970" y="1571"/>
                </a:lnTo>
                <a:lnTo>
                  <a:pt x="1962" y="1625"/>
                </a:lnTo>
                <a:lnTo>
                  <a:pt x="1954" y="1675"/>
                </a:lnTo>
                <a:lnTo>
                  <a:pt x="1942" y="1727"/>
                </a:lnTo>
                <a:lnTo>
                  <a:pt x="1930" y="1775"/>
                </a:lnTo>
                <a:lnTo>
                  <a:pt x="1914" y="1823"/>
                </a:lnTo>
                <a:lnTo>
                  <a:pt x="1898" y="1867"/>
                </a:lnTo>
                <a:lnTo>
                  <a:pt x="1880" y="1911"/>
                </a:lnTo>
                <a:lnTo>
                  <a:pt x="1860" y="1955"/>
                </a:lnTo>
                <a:lnTo>
                  <a:pt x="1840" y="1995"/>
                </a:lnTo>
                <a:lnTo>
                  <a:pt x="1816" y="2035"/>
                </a:lnTo>
                <a:lnTo>
                  <a:pt x="1792" y="2073"/>
                </a:lnTo>
                <a:lnTo>
                  <a:pt x="1763" y="2109"/>
                </a:lnTo>
                <a:lnTo>
                  <a:pt x="1763" y="2109"/>
                </a:lnTo>
                <a:lnTo>
                  <a:pt x="1735" y="2145"/>
                </a:lnTo>
                <a:lnTo>
                  <a:pt x="1707" y="2177"/>
                </a:lnTo>
                <a:lnTo>
                  <a:pt x="1675" y="2207"/>
                </a:lnTo>
                <a:lnTo>
                  <a:pt x="1645" y="2235"/>
                </a:lnTo>
                <a:lnTo>
                  <a:pt x="1611" y="2261"/>
                </a:lnTo>
                <a:lnTo>
                  <a:pt x="1579" y="2283"/>
                </a:lnTo>
                <a:lnTo>
                  <a:pt x="1543" y="2305"/>
                </a:lnTo>
                <a:lnTo>
                  <a:pt x="1507" y="2323"/>
                </a:lnTo>
                <a:lnTo>
                  <a:pt x="1471" y="2341"/>
                </a:lnTo>
                <a:lnTo>
                  <a:pt x="1433" y="2355"/>
                </a:lnTo>
                <a:lnTo>
                  <a:pt x="1393" y="2366"/>
                </a:lnTo>
                <a:lnTo>
                  <a:pt x="1353" y="2376"/>
                </a:lnTo>
                <a:lnTo>
                  <a:pt x="1311" y="2384"/>
                </a:lnTo>
                <a:lnTo>
                  <a:pt x="1269" y="2390"/>
                </a:lnTo>
                <a:lnTo>
                  <a:pt x="1225" y="2394"/>
                </a:lnTo>
                <a:lnTo>
                  <a:pt x="1181" y="2394"/>
                </a:lnTo>
                <a:lnTo>
                  <a:pt x="1181" y="2394"/>
                </a:lnTo>
                <a:lnTo>
                  <a:pt x="1135" y="2394"/>
                </a:lnTo>
                <a:lnTo>
                  <a:pt x="1091" y="2390"/>
                </a:lnTo>
                <a:lnTo>
                  <a:pt x="1049" y="2384"/>
                </a:lnTo>
                <a:lnTo>
                  <a:pt x="1007" y="2376"/>
                </a:lnTo>
                <a:lnTo>
                  <a:pt x="967" y="2366"/>
                </a:lnTo>
                <a:lnTo>
                  <a:pt x="929" y="2355"/>
                </a:lnTo>
                <a:lnTo>
                  <a:pt x="891" y="2341"/>
                </a:lnTo>
                <a:lnTo>
                  <a:pt x="853" y="2323"/>
                </a:lnTo>
                <a:lnTo>
                  <a:pt x="817" y="2305"/>
                </a:lnTo>
                <a:lnTo>
                  <a:pt x="783" y="2283"/>
                </a:lnTo>
                <a:lnTo>
                  <a:pt x="749" y="2261"/>
                </a:lnTo>
                <a:lnTo>
                  <a:pt x="717" y="2235"/>
                </a:lnTo>
                <a:lnTo>
                  <a:pt x="685" y="2207"/>
                </a:lnTo>
                <a:lnTo>
                  <a:pt x="655" y="2177"/>
                </a:lnTo>
                <a:lnTo>
                  <a:pt x="625" y="2145"/>
                </a:lnTo>
                <a:lnTo>
                  <a:pt x="597" y="2109"/>
                </a:lnTo>
                <a:lnTo>
                  <a:pt x="597" y="2109"/>
                </a:lnTo>
                <a:lnTo>
                  <a:pt x="570" y="2073"/>
                </a:lnTo>
                <a:lnTo>
                  <a:pt x="546" y="2035"/>
                </a:lnTo>
                <a:lnTo>
                  <a:pt x="522" y="1995"/>
                </a:lnTo>
                <a:lnTo>
                  <a:pt x="502" y="1955"/>
                </a:lnTo>
                <a:lnTo>
                  <a:pt x="482" y="1911"/>
                </a:lnTo>
                <a:lnTo>
                  <a:pt x="464" y="1867"/>
                </a:lnTo>
                <a:lnTo>
                  <a:pt x="448" y="1823"/>
                </a:lnTo>
                <a:lnTo>
                  <a:pt x="432" y="1775"/>
                </a:lnTo>
                <a:lnTo>
                  <a:pt x="420" y="1727"/>
                </a:lnTo>
                <a:lnTo>
                  <a:pt x="408" y="1675"/>
                </a:lnTo>
                <a:lnTo>
                  <a:pt x="400" y="1625"/>
                </a:lnTo>
                <a:lnTo>
                  <a:pt x="392" y="1571"/>
                </a:lnTo>
                <a:lnTo>
                  <a:pt x="386" y="1517"/>
                </a:lnTo>
                <a:lnTo>
                  <a:pt x="382" y="1461"/>
                </a:lnTo>
                <a:lnTo>
                  <a:pt x="378" y="1403"/>
                </a:lnTo>
                <a:lnTo>
                  <a:pt x="378" y="1343"/>
                </a:lnTo>
                <a:lnTo>
                  <a:pt x="378" y="1343"/>
                </a:lnTo>
                <a:lnTo>
                  <a:pt x="378" y="1283"/>
                </a:lnTo>
                <a:lnTo>
                  <a:pt x="382" y="1227"/>
                </a:lnTo>
                <a:lnTo>
                  <a:pt x="386" y="1171"/>
                </a:lnTo>
                <a:lnTo>
                  <a:pt x="392" y="1115"/>
                </a:lnTo>
                <a:lnTo>
                  <a:pt x="400" y="1063"/>
                </a:lnTo>
                <a:lnTo>
                  <a:pt x="408" y="1011"/>
                </a:lnTo>
                <a:lnTo>
                  <a:pt x="420" y="961"/>
                </a:lnTo>
                <a:lnTo>
                  <a:pt x="432" y="911"/>
                </a:lnTo>
                <a:lnTo>
                  <a:pt x="448" y="865"/>
                </a:lnTo>
                <a:lnTo>
                  <a:pt x="464" y="819"/>
                </a:lnTo>
                <a:lnTo>
                  <a:pt x="482" y="776"/>
                </a:lnTo>
                <a:lnTo>
                  <a:pt x="502" y="734"/>
                </a:lnTo>
                <a:lnTo>
                  <a:pt x="522" y="692"/>
                </a:lnTo>
                <a:lnTo>
                  <a:pt x="546" y="652"/>
                </a:lnTo>
                <a:lnTo>
                  <a:pt x="570" y="614"/>
                </a:lnTo>
                <a:lnTo>
                  <a:pt x="597" y="578"/>
                </a:lnTo>
                <a:lnTo>
                  <a:pt x="597" y="578"/>
                </a:lnTo>
                <a:lnTo>
                  <a:pt x="625" y="542"/>
                </a:lnTo>
                <a:lnTo>
                  <a:pt x="655" y="510"/>
                </a:lnTo>
                <a:lnTo>
                  <a:pt x="685" y="480"/>
                </a:lnTo>
                <a:lnTo>
                  <a:pt x="717" y="452"/>
                </a:lnTo>
                <a:lnTo>
                  <a:pt x="749" y="426"/>
                </a:lnTo>
                <a:lnTo>
                  <a:pt x="783" y="402"/>
                </a:lnTo>
                <a:lnTo>
                  <a:pt x="817" y="380"/>
                </a:lnTo>
                <a:lnTo>
                  <a:pt x="853" y="362"/>
                </a:lnTo>
                <a:lnTo>
                  <a:pt x="891" y="344"/>
                </a:lnTo>
                <a:lnTo>
                  <a:pt x="929" y="330"/>
                </a:lnTo>
                <a:lnTo>
                  <a:pt x="967" y="318"/>
                </a:lnTo>
                <a:lnTo>
                  <a:pt x="1007" y="308"/>
                </a:lnTo>
                <a:lnTo>
                  <a:pt x="1049" y="300"/>
                </a:lnTo>
                <a:lnTo>
                  <a:pt x="1091" y="294"/>
                </a:lnTo>
                <a:lnTo>
                  <a:pt x="1135" y="290"/>
                </a:lnTo>
                <a:lnTo>
                  <a:pt x="1181" y="290"/>
                </a:lnTo>
                <a:lnTo>
                  <a:pt x="1181" y="290"/>
                </a:lnTo>
                <a:lnTo>
                  <a:pt x="1225" y="290"/>
                </a:lnTo>
                <a:lnTo>
                  <a:pt x="1269" y="294"/>
                </a:lnTo>
                <a:lnTo>
                  <a:pt x="1311" y="300"/>
                </a:lnTo>
                <a:lnTo>
                  <a:pt x="1353" y="308"/>
                </a:lnTo>
                <a:lnTo>
                  <a:pt x="1393" y="318"/>
                </a:lnTo>
                <a:lnTo>
                  <a:pt x="1431" y="330"/>
                </a:lnTo>
                <a:lnTo>
                  <a:pt x="1469" y="344"/>
                </a:lnTo>
                <a:lnTo>
                  <a:pt x="1507" y="362"/>
                </a:lnTo>
                <a:lnTo>
                  <a:pt x="1543" y="380"/>
                </a:lnTo>
                <a:lnTo>
                  <a:pt x="1577" y="402"/>
                </a:lnTo>
                <a:lnTo>
                  <a:pt x="1611" y="426"/>
                </a:lnTo>
                <a:lnTo>
                  <a:pt x="1643" y="452"/>
                </a:lnTo>
                <a:lnTo>
                  <a:pt x="1675" y="480"/>
                </a:lnTo>
                <a:lnTo>
                  <a:pt x="1705" y="510"/>
                </a:lnTo>
                <a:lnTo>
                  <a:pt x="1735" y="542"/>
                </a:lnTo>
                <a:lnTo>
                  <a:pt x="1763" y="578"/>
                </a:lnTo>
                <a:close/>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close/>
              </a:path>
            </a:pathLst>
          </a:custGeom>
          <a:solidFill>
            <a:srgbClr val="FCBA30">
              <a:alpha val="1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 Placeholder 10">
            <a:extLst>
              <a:ext uri="{FF2B5EF4-FFF2-40B4-BE49-F238E27FC236}">
                <a16:creationId xmlns:a16="http://schemas.microsoft.com/office/drawing/2014/main" id="{EFC98209-9865-4C44-9998-72A3C66AEC29}"/>
              </a:ext>
            </a:extLst>
          </p:cNvPr>
          <p:cNvSpPr>
            <a:spLocks noGrp="1"/>
          </p:cNvSpPr>
          <p:nvPr>
            <p:ph type="body" sz="quarter" idx="13" hasCustomPrompt="1"/>
          </p:nvPr>
        </p:nvSpPr>
        <p:spPr>
          <a:xfrm>
            <a:off x="548640" y="1920240"/>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0" name="Picture Placeholder 9">
            <a:extLst>
              <a:ext uri="{FF2B5EF4-FFF2-40B4-BE49-F238E27FC236}">
                <a16:creationId xmlns:a16="http://schemas.microsoft.com/office/drawing/2014/main" id="{235A8BA2-DC19-4425-B437-C06772CD40ED}"/>
              </a:ext>
            </a:extLst>
          </p:cNvPr>
          <p:cNvSpPr>
            <a:spLocks noGrp="1"/>
          </p:cNvSpPr>
          <p:nvPr>
            <p:ph type="pic" sz="quarter" idx="15"/>
          </p:nvPr>
        </p:nvSpPr>
        <p:spPr>
          <a:xfrm>
            <a:off x="3887899" y="2147882"/>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1" name="Text Placeholder 10">
            <a:extLst>
              <a:ext uri="{FF2B5EF4-FFF2-40B4-BE49-F238E27FC236}">
                <a16:creationId xmlns:a16="http://schemas.microsoft.com/office/drawing/2014/main" id="{BFE2A2F1-82F0-4E1A-9DB0-7CEE57EE7FBD}"/>
              </a:ext>
            </a:extLst>
          </p:cNvPr>
          <p:cNvSpPr>
            <a:spLocks noGrp="1"/>
          </p:cNvSpPr>
          <p:nvPr>
            <p:ph type="body" sz="quarter" idx="16" hasCustomPrompt="1"/>
          </p:nvPr>
        </p:nvSpPr>
        <p:spPr>
          <a:xfrm>
            <a:off x="548640" y="3740753"/>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2" name="Picture Placeholder 9">
            <a:extLst>
              <a:ext uri="{FF2B5EF4-FFF2-40B4-BE49-F238E27FC236}">
                <a16:creationId xmlns:a16="http://schemas.microsoft.com/office/drawing/2014/main" id="{EA83266D-6EC1-4EE8-B374-3F16D2222442}"/>
              </a:ext>
            </a:extLst>
          </p:cNvPr>
          <p:cNvSpPr>
            <a:spLocks noGrp="1"/>
          </p:cNvSpPr>
          <p:nvPr>
            <p:ph type="pic" sz="quarter" idx="17"/>
          </p:nvPr>
        </p:nvSpPr>
        <p:spPr>
          <a:xfrm>
            <a:off x="3887899" y="396839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3" name="Text Placeholder 10">
            <a:extLst>
              <a:ext uri="{FF2B5EF4-FFF2-40B4-BE49-F238E27FC236}">
                <a16:creationId xmlns:a16="http://schemas.microsoft.com/office/drawing/2014/main" id="{2DB3113E-E2A9-4CD6-91CB-B7B4619DCABD}"/>
              </a:ext>
            </a:extLst>
          </p:cNvPr>
          <p:cNvSpPr>
            <a:spLocks noGrp="1"/>
          </p:cNvSpPr>
          <p:nvPr>
            <p:ph type="body" sz="quarter" idx="18" hasCustomPrompt="1"/>
          </p:nvPr>
        </p:nvSpPr>
        <p:spPr>
          <a:xfrm>
            <a:off x="5535175" y="1914586"/>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4" name="Picture Placeholder 9">
            <a:extLst>
              <a:ext uri="{FF2B5EF4-FFF2-40B4-BE49-F238E27FC236}">
                <a16:creationId xmlns:a16="http://schemas.microsoft.com/office/drawing/2014/main" id="{7D0B306C-F60B-4804-87E9-4398A60F67B7}"/>
              </a:ext>
            </a:extLst>
          </p:cNvPr>
          <p:cNvSpPr>
            <a:spLocks noGrp="1"/>
          </p:cNvSpPr>
          <p:nvPr>
            <p:ph type="pic" sz="quarter" idx="19"/>
          </p:nvPr>
        </p:nvSpPr>
        <p:spPr>
          <a:xfrm>
            <a:off x="8874434" y="2142228"/>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5" name="Text Placeholder 10">
            <a:extLst>
              <a:ext uri="{FF2B5EF4-FFF2-40B4-BE49-F238E27FC236}">
                <a16:creationId xmlns:a16="http://schemas.microsoft.com/office/drawing/2014/main" id="{AB3133AF-375E-44D3-9CF3-7999A2D8C843}"/>
              </a:ext>
            </a:extLst>
          </p:cNvPr>
          <p:cNvSpPr>
            <a:spLocks noGrp="1"/>
          </p:cNvSpPr>
          <p:nvPr>
            <p:ph type="body" sz="quarter" idx="20" hasCustomPrompt="1"/>
          </p:nvPr>
        </p:nvSpPr>
        <p:spPr>
          <a:xfrm>
            <a:off x="5535175" y="3740753"/>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6" name="Picture Placeholder 9">
            <a:extLst>
              <a:ext uri="{FF2B5EF4-FFF2-40B4-BE49-F238E27FC236}">
                <a16:creationId xmlns:a16="http://schemas.microsoft.com/office/drawing/2014/main" id="{B938B0D3-B936-476A-BE3E-C08E94CDDA9F}"/>
              </a:ext>
            </a:extLst>
          </p:cNvPr>
          <p:cNvSpPr>
            <a:spLocks noGrp="1"/>
          </p:cNvSpPr>
          <p:nvPr>
            <p:ph type="pic" sz="quarter" idx="21"/>
          </p:nvPr>
        </p:nvSpPr>
        <p:spPr>
          <a:xfrm>
            <a:off x="8874434" y="396839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21" name="Slide Number Placeholder 5">
            <a:extLst>
              <a:ext uri="{FF2B5EF4-FFF2-40B4-BE49-F238E27FC236}">
                <a16:creationId xmlns:a16="http://schemas.microsoft.com/office/drawing/2014/main" id="{7F2E8993-3B2D-4714-AE95-CA9A16D95A87}"/>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l">
              <a:defRPr sz="1200">
                <a:solidFill>
                  <a:srgbClr val="FCBA30"/>
                </a:solidFill>
              </a:defRPr>
            </a:lvl1pPr>
          </a:lstStyle>
          <a:p>
            <a:fld id="{3808C448-2B92-4E28-8794-DB124B0828FC}" type="slidenum">
              <a:rPr lang="en-US" smtClean="0"/>
              <a:pPr/>
              <a:t>‹#›</a:t>
            </a:fld>
            <a:endParaRPr lang="en-US" dirty="0"/>
          </a:p>
        </p:txBody>
      </p:sp>
      <p:sp>
        <p:nvSpPr>
          <p:cNvPr id="26" name="Footer Placeholder 4">
            <a:extLst>
              <a:ext uri="{FF2B5EF4-FFF2-40B4-BE49-F238E27FC236}">
                <a16:creationId xmlns:a16="http://schemas.microsoft.com/office/drawing/2014/main" id="{A672CE08-B344-4CA3-80DF-A6B2BC8F75B8}"/>
              </a:ext>
            </a:extLst>
          </p:cNvPr>
          <p:cNvSpPr>
            <a:spLocks noGrp="1"/>
          </p:cNvSpPr>
          <p:nvPr>
            <p:ph type="ftr" sz="quarter" idx="3"/>
          </p:nvPr>
        </p:nvSpPr>
        <p:spPr>
          <a:xfrm>
            <a:off x="5013960" y="6309360"/>
            <a:ext cx="4730496" cy="274320"/>
          </a:xfrm>
          <a:prstGeom prst="rect">
            <a:avLst/>
          </a:prstGeom>
        </p:spPr>
        <p:txBody>
          <a:bodyPr vert="horz" lIns="0" tIns="0" rIns="0" bIns="0" rtlCol="0" anchor="ctr"/>
          <a:lstStyle>
            <a:lvl1pPr algn="l">
              <a:defRPr sz="900">
                <a:solidFill>
                  <a:srgbClr val="FFFFFF"/>
                </a:solidFill>
              </a:defRPr>
            </a:lvl1pPr>
          </a:lstStyle>
          <a:p>
            <a:r>
              <a:rPr lang="en-US" dirty="0"/>
              <a:t>Seattle Pedestrian Advisory Board – April 8, 2020</a:t>
            </a:r>
          </a:p>
        </p:txBody>
      </p:sp>
      <p:sp>
        <p:nvSpPr>
          <p:cNvPr id="27" name="Picture Placeholder 5">
            <a:extLst>
              <a:ext uri="{FF2B5EF4-FFF2-40B4-BE49-F238E27FC236}">
                <a16:creationId xmlns:a16="http://schemas.microsoft.com/office/drawing/2014/main" id="{57E23C4A-A0DA-429C-BDA0-84694D7A7C06}"/>
              </a:ext>
            </a:extLst>
          </p:cNvPr>
          <p:cNvSpPr>
            <a:spLocks noGrp="1"/>
          </p:cNvSpPr>
          <p:nvPr>
            <p:ph type="pic" sz="quarter" idx="11" hasCustomPrompt="1"/>
          </p:nvPr>
        </p:nvSpPr>
        <p:spPr>
          <a:xfrm>
            <a:off x="1124712" y="6217920"/>
            <a:ext cx="1005840" cy="429768"/>
          </a:xfrm>
        </p:spPr>
        <p:txBody>
          <a:bodyPr anchor="ctr" anchorCtr="0"/>
          <a:lstStyle>
            <a:lvl1pPr marL="0" indent="0">
              <a:buNone/>
              <a:defRPr sz="900" b="0" i="1">
                <a:solidFill>
                  <a:srgbClr val="FFFFFF"/>
                </a:solidFill>
              </a:defRPr>
            </a:lvl1pPr>
          </a:lstStyle>
          <a:p>
            <a:r>
              <a:rPr lang="en-US" dirty="0"/>
              <a:t>Select icon to add line logo</a:t>
            </a:r>
          </a:p>
        </p:txBody>
      </p:sp>
    </p:spTree>
    <p:extLst>
      <p:ext uri="{BB962C8B-B14F-4D97-AF65-F5344CB8AC3E}">
        <p14:creationId xmlns:p14="http://schemas.microsoft.com/office/powerpoint/2010/main" val="329878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ac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6278880" cy="502920"/>
          </a:xfrm>
        </p:spPr>
        <p:txBody>
          <a:bodyPr/>
          <a:lstStyle>
            <a:lvl1pPr marL="0" indent="0">
              <a:buNone/>
              <a:defRPr/>
            </a:lvl1pPr>
          </a:lstStyle>
          <a:p>
            <a:pPr lvl="0"/>
            <a:r>
              <a:rPr lang="en-US"/>
              <a:t>Click to edit Master text styles</a:t>
            </a:r>
          </a:p>
        </p:txBody>
      </p:sp>
      <p:grpSp>
        <p:nvGrpSpPr>
          <p:cNvPr id="16" name="Group 4">
            <a:extLst>
              <a:ext uri="{FF2B5EF4-FFF2-40B4-BE49-F238E27FC236}">
                <a16:creationId xmlns:a16="http://schemas.microsoft.com/office/drawing/2014/main" id="{ECEE9EA2-3769-4C5B-ACBC-FCCD9C97221E}"/>
              </a:ext>
            </a:extLst>
          </p:cNvPr>
          <p:cNvGrpSpPr>
            <a:grpSpLocks noChangeAspect="1"/>
          </p:cNvGrpSpPr>
          <p:nvPr userDrawn="1"/>
        </p:nvGrpSpPr>
        <p:grpSpPr bwMode="auto">
          <a:xfrm>
            <a:off x="3600451" y="935039"/>
            <a:ext cx="4991100" cy="4987925"/>
            <a:chOff x="1701" y="589"/>
            <a:chExt cx="2358" cy="3142"/>
          </a:xfrm>
        </p:grpSpPr>
        <p:sp>
          <p:nvSpPr>
            <p:cNvPr id="19" name="Freeform 6">
              <a:extLst>
                <a:ext uri="{FF2B5EF4-FFF2-40B4-BE49-F238E27FC236}">
                  <a16:creationId xmlns:a16="http://schemas.microsoft.com/office/drawing/2014/main" id="{082E88CE-FBE0-4016-9646-95115E289FB6}"/>
                </a:ext>
              </a:extLst>
            </p:cNvPr>
            <p:cNvSpPr>
              <a:spLocks/>
            </p:cNvSpPr>
            <p:nvPr userDrawn="1"/>
          </p:nvSpPr>
          <p:spPr bwMode="auto">
            <a:xfrm>
              <a:off x="2079" y="879"/>
              <a:ext cx="1606" cy="2104"/>
            </a:xfrm>
            <a:custGeom>
              <a:avLst/>
              <a:gdLst>
                <a:gd name="T0" fmla="*/ 1412 w 1606"/>
                <a:gd name="T1" fmla="*/ 324 h 2104"/>
                <a:gd name="T2" fmla="*/ 1482 w 1606"/>
                <a:gd name="T3" fmla="*/ 444 h 2104"/>
                <a:gd name="T4" fmla="*/ 1536 w 1606"/>
                <a:gd name="T5" fmla="*/ 575 h 2104"/>
                <a:gd name="T6" fmla="*/ 1576 w 1606"/>
                <a:gd name="T7" fmla="*/ 721 h 2104"/>
                <a:gd name="T8" fmla="*/ 1598 w 1606"/>
                <a:gd name="T9" fmla="*/ 881 h 2104"/>
                <a:gd name="T10" fmla="*/ 1606 w 1606"/>
                <a:gd name="T11" fmla="*/ 1053 h 2104"/>
                <a:gd name="T12" fmla="*/ 1602 w 1606"/>
                <a:gd name="T13" fmla="*/ 1171 h 2104"/>
                <a:gd name="T14" fmla="*/ 1584 w 1606"/>
                <a:gd name="T15" fmla="*/ 1335 h 2104"/>
                <a:gd name="T16" fmla="*/ 1552 w 1606"/>
                <a:gd name="T17" fmla="*/ 1485 h 2104"/>
                <a:gd name="T18" fmla="*/ 1502 w 1606"/>
                <a:gd name="T19" fmla="*/ 1621 h 2104"/>
                <a:gd name="T20" fmla="*/ 1438 w 1606"/>
                <a:gd name="T21" fmla="*/ 1745 h 2104"/>
                <a:gd name="T22" fmla="*/ 1385 w 1606"/>
                <a:gd name="T23" fmla="*/ 1819 h 2104"/>
                <a:gd name="T24" fmla="*/ 1297 w 1606"/>
                <a:gd name="T25" fmla="*/ 1917 h 2104"/>
                <a:gd name="T26" fmla="*/ 1201 w 1606"/>
                <a:gd name="T27" fmla="*/ 1993 h 2104"/>
                <a:gd name="T28" fmla="*/ 1093 w 1606"/>
                <a:gd name="T29" fmla="*/ 2051 h 2104"/>
                <a:gd name="T30" fmla="*/ 975 w 1606"/>
                <a:gd name="T31" fmla="*/ 2086 h 2104"/>
                <a:gd name="T32" fmla="*/ 847 w 1606"/>
                <a:gd name="T33" fmla="*/ 2104 h 2104"/>
                <a:gd name="T34" fmla="*/ 757 w 1606"/>
                <a:gd name="T35" fmla="*/ 2104 h 2104"/>
                <a:gd name="T36" fmla="*/ 629 w 1606"/>
                <a:gd name="T37" fmla="*/ 2086 h 2104"/>
                <a:gd name="T38" fmla="*/ 513 w 1606"/>
                <a:gd name="T39" fmla="*/ 2051 h 2104"/>
                <a:gd name="T40" fmla="*/ 405 w 1606"/>
                <a:gd name="T41" fmla="*/ 1993 h 2104"/>
                <a:gd name="T42" fmla="*/ 307 w 1606"/>
                <a:gd name="T43" fmla="*/ 1917 h 2104"/>
                <a:gd name="T44" fmla="*/ 219 w 1606"/>
                <a:gd name="T45" fmla="*/ 1819 h 2104"/>
                <a:gd name="T46" fmla="*/ 168 w 1606"/>
                <a:gd name="T47" fmla="*/ 1745 h 2104"/>
                <a:gd name="T48" fmla="*/ 104 w 1606"/>
                <a:gd name="T49" fmla="*/ 1621 h 2104"/>
                <a:gd name="T50" fmla="*/ 54 w 1606"/>
                <a:gd name="T51" fmla="*/ 1485 h 2104"/>
                <a:gd name="T52" fmla="*/ 22 w 1606"/>
                <a:gd name="T53" fmla="*/ 1335 h 2104"/>
                <a:gd name="T54" fmla="*/ 4 w 1606"/>
                <a:gd name="T55" fmla="*/ 1171 h 2104"/>
                <a:gd name="T56" fmla="*/ 0 w 1606"/>
                <a:gd name="T57" fmla="*/ 1053 h 2104"/>
                <a:gd name="T58" fmla="*/ 8 w 1606"/>
                <a:gd name="T59" fmla="*/ 881 h 2104"/>
                <a:gd name="T60" fmla="*/ 30 w 1606"/>
                <a:gd name="T61" fmla="*/ 721 h 2104"/>
                <a:gd name="T62" fmla="*/ 70 w 1606"/>
                <a:gd name="T63" fmla="*/ 575 h 2104"/>
                <a:gd name="T64" fmla="*/ 124 w 1606"/>
                <a:gd name="T65" fmla="*/ 444 h 2104"/>
                <a:gd name="T66" fmla="*/ 192 w 1606"/>
                <a:gd name="T67" fmla="*/ 324 h 2104"/>
                <a:gd name="T68" fmla="*/ 247 w 1606"/>
                <a:gd name="T69" fmla="*/ 252 h 2104"/>
                <a:gd name="T70" fmla="*/ 339 w 1606"/>
                <a:gd name="T71" fmla="*/ 162 h 2104"/>
                <a:gd name="T72" fmla="*/ 439 w 1606"/>
                <a:gd name="T73" fmla="*/ 90 h 2104"/>
                <a:gd name="T74" fmla="*/ 551 w 1606"/>
                <a:gd name="T75" fmla="*/ 40 h 2104"/>
                <a:gd name="T76" fmla="*/ 671 w 1606"/>
                <a:gd name="T77" fmla="*/ 10 h 2104"/>
                <a:gd name="T78" fmla="*/ 803 w 1606"/>
                <a:gd name="T79" fmla="*/ 0 h 2104"/>
                <a:gd name="T80" fmla="*/ 891 w 1606"/>
                <a:gd name="T81" fmla="*/ 4 h 2104"/>
                <a:gd name="T82" fmla="*/ 1015 w 1606"/>
                <a:gd name="T83" fmla="*/ 28 h 2104"/>
                <a:gd name="T84" fmla="*/ 1129 w 1606"/>
                <a:gd name="T85" fmla="*/ 72 h 2104"/>
                <a:gd name="T86" fmla="*/ 1233 w 1606"/>
                <a:gd name="T87" fmla="*/ 136 h 2104"/>
                <a:gd name="T88" fmla="*/ 1327 w 1606"/>
                <a:gd name="T89" fmla="*/ 22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6" h="2104">
                  <a:moveTo>
                    <a:pt x="1385" y="288"/>
                  </a:moveTo>
                  <a:lnTo>
                    <a:pt x="1385" y="288"/>
                  </a:lnTo>
                  <a:lnTo>
                    <a:pt x="1412" y="324"/>
                  </a:lnTo>
                  <a:lnTo>
                    <a:pt x="1438" y="362"/>
                  </a:lnTo>
                  <a:lnTo>
                    <a:pt x="1460" y="402"/>
                  </a:lnTo>
                  <a:lnTo>
                    <a:pt x="1482" y="444"/>
                  </a:lnTo>
                  <a:lnTo>
                    <a:pt x="1502" y="486"/>
                  </a:lnTo>
                  <a:lnTo>
                    <a:pt x="1520" y="529"/>
                  </a:lnTo>
                  <a:lnTo>
                    <a:pt x="1536" y="575"/>
                  </a:lnTo>
                  <a:lnTo>
                    <a:pt x="1552" y="621"/>
                  </a:lnTo>
                  <a:lnTo>
                    <a:pt x="1564" y="671"/>
                  </a:lnTo>
                  <a:lnTo>
                    <a:pt x="1576" y="721"/>
                  </a:lnTo>
                  <a:lnTo>
                    <a:pt x="1584" y="773"/>
                  </a:lnTo>
                  <a:lnTo>
                    <a:pt x="1592" y="825"/>
                  </a:lnTo>
                  <a:lnTo>
                    <a:pt x="1598" y="881"/>
                  </a:lnTo>
                  <a:lnTo>
                    <a:pt x="1602" y="937"/>
                  </a:lnTo>
                  <a:lnTo>
                    <a:pt x="1606" y="993"/>
                  </a:lnTo>
                  <a:lnTo>
                    <a:pt x="1606" y="1053"/>
                  </a:lnTo>
                  <a:lnTo>
                    <a:pt x="1606" y="1053"/>
                  </a:lnTo>
                  <a:lnTo>
                    <a:pt x="1606" y="1113"/>
                  </a:lnTo>
                  <a:lnTo>
                    <a:pt x="1602" y="1171"/>
                  </a:lnTo>
                  <a:lnTo>
                    <a:pt x="1598" y="1227"/>
                  </a:lnTo>
                  <a:lnTo>
                    <a:pt x="1592" y="1281"/>
                  </a:lnTo>
                  <a:lnTo>
                    <a:pt x="1584" y="1335"/>
                  </a:lnTo>
                  <a:lnTo>
                    <a:pt x="1576" y="1385"/>
                  </a:lnTo>
                  <a:lnTo>
                    <a:pt x="1564" y="1437"/>
                  </a:lnTo>
                  <a:lnTo>
                    <a:pt x="1552" y="1485"/>
                  </a:lnTo>
                  <a:lnTo>
                    <a:pt x="1536" y="1533"/>
                  </a:lnTo>
                  <a:lnTo>
                    <a:pt x="1520" y="1577"/>
                  </a:lnTo>
                  <a:lnTo>
                    <a:pt x="1502" y="1621"/>
                  </a:lnTo>
                  <a:lnTo>
                    <a:pt x="1482" y="1665"/>
                  </a:lnTo>
                  <a:lnTo>
                    <a:pt x="1462" y="1705"/>
                  </a:lnTo>
                  <a:lnTo>
                    <a:pt x="1438" y="1745"/>
                  </a:lnTo>
                  <a:lnTo>
                    <a:pt x="1414" y="1783"/>
                  </a:lnTo>
                  <a:lnTo>
                    <a:pt x="1385" y="1819"/>
                  </a:lnTo>
                  <a:lnTo>
                    <a:pt x="1385" y="1819"/>
                  </a:lnTo>
                  <a:lnTo>
                    <a:pt x="1357" y="1855"/>
                  </a:lnTo>
                  <a:lnTo>
                    <a:pt x="1329" y="1887"/>
                  </a:lnTo>
                  <a:lnTo>
                    <a:pt x="1297" y="1917"/>
                  </a:lnTo>
                  <a:lnTo>
                    <a:pt x="1267" y="1945"/>
                  </a:lnTo>
                  <a:lnTo>
                    <a:pt x="1233" y="1971"/>
                  </a:lnTo>
                  <a:lnTo>
                    <a:pt x="1201" y="1993"/>
                  </a:lnTo>
                  <a:lnTo>
                    <a:pt x="1165" y="2015"/>
                  </a:lnTo>
                  <a:lnTo>
                    <a:pt x="1129" y="2033"/>
                  </a:lnTo>
                  <a:lnTo>
                    <a:pt x="1093" y="2051"/>
                  </a:lnTo>
                  <a:lnTo>
                    <a:pt x="1055" y="2065"/>
                  </a:lnTo>
                  <a:lnTo>
                    <a:pt x="1015" y="2076"/>
                  </a:lnTo>
                  <a:lnTo>
                    <a:pt x="975" y="2086"/>
                  </a:lnTo>
                  <a:lnTo>
                    <a:pt x="933" y="2094"/>
                  </a:lnTo>
                  <a:lnTo>
                    <a:pt x="891" y="2100"/>
                  </a:lnTo>
                  <a:lnTo>
                    <a:pt x="847" y="2104"/>
                  </a:lnTo>
                  <a:lnTo>
                    <a:pt x="803" y="2104"/>
                  </a:lnTo>
                  <a:lnTo>
                    <a:pt x="803" y="2104"/>
                  </a:lnTo>
                  <a:lnTo>
                    <a:pt x="757" y="2104"/>
                  </a:lnTo>
                  <a:lnTo>
                    <a:pt x="713" y="2100"/>
                  </a:lnTo>
                  <a:lnTo>
                    <a:pt x="671" y="2094"/>
                  </a:lnTo>
                  <a:lnTo>
                    <a:pt x="629" y="2086"/>
                  </a:lnTo>
                  <a:lnTo>
                    <a:pt x="589" y="2076"/>
                  </a:lnTo>
                  <a:lnTo>
                    <a:pt x="551" y="2065"/>
                  </a:lnTo>
                  <a:lnTo>
                    <a:pt x="513" y="2051"/>
                  </a:lnTo>
                  <a:lnTo>
                    <a:pt x="475" y="2033"/>
                  </a:lnTo>
                  <a:lnTo>
                    <a:pt x="439" y="2015"/>
                  </a:lnTo>
                  <a:lnTo>
                    <a:pt x="405" y="1993"/>
                  </a:lnTo>
                  <a:lnTo>
                    <a:pt x="371" y="1971"/>
                  </a:lnTo>
                  <a:lnTo>
                    <a:pt x="339" y="1945"/>
                  </a:lnTo>
                  <a:lnTo>
                    <a:pt x="307" y="1917"/>
                  </a:lnTo>
                  <a:lnTo>
                    <a:pt x="277" y="1887"/>
                  </a:lnTo>
                  <a:lnTo>
                    <a:pt x="247" y="1855"/>
                  </a:lnTo>
                  <a:lnTo>
                    <a:pt x="219" y="1819"/>
                  </a:lnTo>
                  <a:lnTo>
                    <a:pt x="219" y="1819"/>
                  </a:lnTo>
                  <a:lnTo>
                    <a:pt x="192" y="1783"/>
                  </a:lnTo>
                  <a:lnTo>
                    <a:pt x="168" y="1745"/>
                  </a:lnTo>
                  <a:lnTo>
                    <a:pt x="144" y="1705"/>
                  </a:lnTo>
                  <a:lnTo>
                    <a:pt x="124" y="1665"/>
                  </a:lnTo>
                  <a:lnTo>
                    <a:pt x="104" y="1621"/>
                  </a:lnTo>
                  <a:lnTo>
                    <a:pt x="86" y="1577"/>
                  </a:lnTo>
                  <a:lnTo>
                    <a:pt x="70" y="1533"/>
                  </a:lnTo>
                  <a:lnTo>
                    <a:pt x="54" y="1485"/>
                  </a:lnTo>
                  <a:lnTo>
                    <a:pt x="42" y="1437"/>
                  </a:lnTo>
                  <a:lnTo>
                    <a:pt x="30" y="1385"/>
                  </a:lnTo>
                  <a:lnTo>
                    <a:pt x="22" y="1335"/>
                  </a:lnTo>
                  <a:lnTo>
                    <a:pt x="14" y="1281"/>
                  </a:lnTo>
                  <a:lnTo>
                    <a:pt x="8" y="1227"/>
                  </a:lnTo>
                  <a:lnTo>
                    <a:pt x="4" y="1171"/>
                  </a:lnTo>
                  <a:lnTo>
                    <a:pt x="0" y="1113"/>
                  </a:lnTo>
                  <a:lnTo>
                    <a:pt x="0" y="1053"/>
                  </a:lnTo>
                  <a:lnTo>
                    <a:pt x="0" y="1053"/>
                  </a:lnTo>
                  <a:lnTo>
                    <a:pt x="0" y="993"/>
                  </a:lnTo>
                  <a:lnTo>
                    <a:pt x="4" y="937"/>
                  </a:lnTo>
                  <a:lnTo>
                    <a:pt x="8" y="881"/>
                  </a:lnTo>
                  <a:lnTo>
                    <a:pt x="14" y="825"/>
                  </a:lnTo>
                  <a:lnTo>
                    <a:pt x="22" y="773"/>
                  </a:lnTo>
                  <a:lnTo>
                    <a:pt x="30" y="721"/>
                  </a:lnTo>
                  <a:lnTo>
                    <a:pt x="42" y="671"/>
                  </a:lnTo>
                  <a:lnTo>
                    <a:pt x="54" y="621"/>
                  </a:lnTo>
                  <a:lnTo>
                    <a:pt x="70" y="575"/>
                  </a:lnTo>
                  <a:lnTo>
                    <a:pt x="86" y="529"/>
                  </a:lnTo>
                  <a:lnTo>
                    <a:pt x="104" y="486"/>
                  </a:lnTo>
                  <a:lnTo>
                    <a:pt x="124" y="444"/>
                  </a:lnTo>
                  <a:lnTo>
                    <a:pt x="144" y="402"/>
                  </a:lnTo>
                  <a:lnTo>
                    <a:pt x="168" y="362"/>
                  </a:lnTo>
                  <a:lnTo>
                    <a:pt x="192" y="324"/>
                  </a:lnTo>
                  <a:lnTo>
                    <a:pt x="219" y="288"/>
                  </a:lnTo>
                  <a:lnTo>
                    <a:pt x="219" y="288"/>
                  </a:lnTo>
                  <a:lnTo>
                    <a:pt x="247" y="252"/>
                  </a:lnTo>
                  <a:lnTo>
                    <a:pt x="277" y="220"/>
                  </a:lnTo>
                  <a:lnTo>
                    <a:pt x="307" y="190"/>
                  </a:lnTo>
                  <a:lnTo>
                    <a:pt x="339" y="162"/>
                  </a:lnTo>
                  <a:lnTo>
                    <a:pt x="371" y="136"/>
                  </a:lnTo>
                  <a:lnTo>
                    <a:pt x="405" y="112"/>
                  </a:lnTo>
                  <a:lnTo>
                    <a:pt x="439" y="90"/>
                  </a:lnTo>
                  <a:lnTo>
                    <a:pt x="475" y="72"/>
                  </a:lnTo>
                  <a:lnTo>
                    <a:pt x="513" y="54"/>
                  </a:lnTo>
                  <a:lnTo>
                    <a:pt x="551" y="40"/>
                  </a:lnTo>
                  <a:lnTo>
                    <a:pt x="589" y="28"/>
                  </a:lnTo>
                  <a:lnTo>
                    <a:pt x="629" y="18"/>
                  </a:lnTo>
                  <a:lnTo>
                    <a:pt x="671" y="10"/>
                  </a:lnTo>
                  <a:lnTo>
                    <a:pt x="713" y="4"/>
                  </a:lnTo>
                  <a:lnTo>
                    <a:pt x="757" y="0"/>
                  </a:lnTo>
                  <a:lnTo>
                    <a:pt x="803" y="0"/>
                  </a:lnTo>
                  <a:lnTo>
                    <a:pt x="803" y="0"/>
                  </a:lnTo>
                  <a:lnTo>
                    <a:pt x="847" y="0"/>
                  </a:lnTo>
                  <a:lnTo>
                    <a:pt x="891" y="4"/>
                  </a:lnTo>
                  <a:lnTo>
                    <a:pt x="933" y="10"/>
                  </a:lnTo>
                  <a:lnTo>
                    <a:pt x="975" y="18"/>
                  </a:lnTo>
                  <a:lnTo>
                    <a:pt x="1015" y="28"/>
                  </a:lnTo>
                  <a:lnTo>
                    <a:pt x="1053" y="40"/>
                  </a:lnTo>
                  <a:lnTo>
                    <a:pt x="1091" y="54"/>
                  </a:lnTo>
                  <a:lnTo>
                    <a:pt x="1129" y="72"/>
                  </a:lnTo>
                  <a:lnTo>
                    <a:pt x="1165" y="90"/>
                  </a:lnTo>
                  <a:lnTo>
                    <a:pt x="1199" y="112"/>
                  </a:lnTo>
                  <a:lnTo>
                    <a:pt x="1233" y="136"/>
                  </a:lnTo>
                  <a:lnTo>
                    <a:pt x="1265" y="162"/>
                  </a:lnTo>
                  <a:lnTo>
                    <a:pt x="1297" y="190"/>
                  </a:lnTo>
                  <a:lnTo>
                    <a:pt x="1327" y="220"/>
                  </a:lnTo>
                  <a:lnTo>
                    <a:pt x="1357" y="252"/>
                  </a:lnTo>
                  <a:lnTo>
                    <a:pt x="1385" y="2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7">
              <a:extLst>
                <a:ext uri="{FF2B5EF4-FFF2-40B4-BE49-F238E27FC236}">
                  <a16:creationId xmlns:a16="http://schemas.microsoft.com/office/drawing/2014/main" id="{16FE56B9-9AFA-4ED1-9B0C-4F1209CF5EAA}"/>
                </a:ext>
              </a:extLst>
            </p:cNvPr>
            <p:cNvSpPr>
              <a:spLocks/>
            </p:cNvSpPr>
            <p:nvPr userDrawn="1"/>
          </p:nvSpPr>
          <p:spPr bwMode="auto">
            <a:xfrm>
              <a:off x="1701" y="589"/>
              <a:ext cx="2358" cy="3142"/>
            </a:xfrm>
            <a:custGeom>
              <a:avLst/>
              <a:gdLst>
                <a:gd name="T0" fmla="*/ 2210 w 2358"/>
                <a:gd name="T1" fmla="*/ 2075 h 3142"/>
                <a:gd name="T2" fmla="*/ 2264 w 2358"/>
                <a:gd name="T3" fmla="*/ 1951 h 3142"/>
                <a:gd name="T4" fmla="*/ 2306 w 2358"/>
                <a:gd name="T5" fmla="*/ 1815 h 3142"/>
                <a:gd name="T6" fmla="*/ 2336 w 2358"/>
                <a:gd name="T7" fmla="*/ 1669 h 3142"/>
                <a:gd name="T8" fmla="*/ 2354 w 2358"/>
                <a:gd name="T9" fmla="*/ 1513 h 3142"/>
                <a:gd name="T10" fmla="*/ 2358 w 2358"/>
                <a:gd name="T11" fmla="*/ 1347 h 3142"/>
                <a:gd name="T12" fmla="*/ 2354 w 2358"/>
                <a:gd name="T13" fmla="*/ 1195 h 3142"/>
                <a:gd name="T14" fmla="*/ 2328 w 2358"/>
                <a:gd name="T15" fmla="*/ 981 h 3142"/>
                <a:gd name="T16" fmla="*/ 2280 w 2358"/>
                <a:gd name="T17" fmla="*/ 787 h 3142"/>
                <a:gd name="T18" fmla="*/ 2210 w 2358"/>
                <a:gd name="T19" fmla="*/ 614 h 3142"/>
                <a:gd name="T20" fmla="*/ 2116 w 2358"/>
                <a:gd name="T21" fmla="*/ 456 h 3142"/>
                <a:gd name="T22" fmla="*/ 2042 w 2358"/>
                <a:gd name="T23" fmla="*/ 362 h 3142"/>
                <a:gd name="T24" fmla="*/ 1916 w 2358"/>
                <a:gd name="T25" fmla="*/ 240 h 3142"/>
                <a:gd name="T26" fmla="*/ 1772 w 2358"/>
                <a:gd name="T27" fmla="*/ 142 h 3142"/>
                <a:gd name="T28" fmla="*/ 1613 w 2358"/>
                <a:gd name="T29" fmla="*/ 70 h 3142"/>
                <a:gd name="T30" fmla="*/ 1439 w 2358"/>
                <a:gd name="T31" fmla="*/ 24 h 3142"/>
                <a:gd name="T32" fmla="*/ 1247 w 2358"/>
                <a:gd name="T33" fmla="*/ 2 h 3142"/>
                <a:gd name="T34" fmla="*/ 1113 w 2358"/>
                <a:gd name="T35" fmla="*/ 2 h 3142"/>
                <a:gd name="T36" fmla="*/ 923 w 2358"/>
                <a:gd name="T37" fmla="*/ 24 h 3142"/>
                <a:gd name="T38" fmla="*/ 747 w 2358"/>
                <a:gd name="T39" fmla="*/ 70 h 3142"/>
                <a:gd name="T40" fmla="*/ 588 w 2358"/>
                <a:gd name="T41" fmla="*/ 142 h 3142"/>
                <a:gd name="T42" fmla="*/ 444 w 2358"/>
                <a:gd name="T43" fmla="*/ 240 h 3142"/>
                <a:gd name="T44" fmla="*/ 318 w 2358"/>
                <a:gd name="T45" fmla="*/ 362 h 3142"/>
                <a:gd name="T46" fmla="*/ 242 w 2358"/>
                <a:gd name="T47" fmla="*/ 456 h 3142"/>
                <a:gd name="T48" fmla="*/ 150 w 2358"/>
                <a:gd name="T49" fmla="*/ 614 h 3142"/>
                <a:gd name="T50" fmla="*/ 80 w 2358"/>
                <a:gd name="T51" fmla="*/ 787 h 3142"/>
                <a:gd name="T52" fmla="*/ 30 w 2358"/>
                <a:gd name="T53" fmla="*/ 981 h 3142"/>
                <a:gd name="T54" fmla="*/ 4 w 2358"/>
                <a:gd name="T55" fmla="*/ 1195 h 3142"/>
                <a:gd name="T56" fmla="*/ 0 w 2358"/>
                <a:gd name="T57" fmla="*/ 1347 h 3142"/>
                <a:gd name="T58" fmla="*/ 10 w 2358"/>
                <a:gd name="T59" fmla="*/ 1573 h 3142"/>
                <a:gd name="T60" fmla="*/ 44 w 2358"/>
                <a:gd name="T61" fmla="*/ 1781 h 3142"/>
                <a:gd name="T62" fmla="*/ 100 w 2358"/>
                <a:gd name="T63" fmla="*/ 1969 h 3142"/>
                <a:gd name="T64" fmla="*/ 178 w 2358"/>
                <a:gd name="T65" fmla="*/ 2139 h 3142"/>
                <a:gd name="T66" fmla="*/ 278 w 2358"/>
                <a:gd name="T67" fmla="*/ 2289 h 3142"/>
                <a:gd name="T68" fmla="*/ 356 w 2358"/>
                <a:gd name="T69" fmla="*/ 2376 h 3142"/>
                <a:gd name="T70" fmla="*/ 490 w 2358"/>
                <a:gd name="T71" fmla="*/ 2490 h 3142"/>
                <a:gd name="T72" fmla="*/ 641 w 2358"/>
                <a:gd name="T73" fmla="*/ 2578 h 3142"/>
                <a:gd name="T74" fmla="*/ 809 w 2358"/>
                <a:gd name="T75" fmla="*/ 2640 h 3142"/>
                <a:gd name="T76" fmla="*/ 993 w 2358"/>
                <a:gd name="T77" fmla="*/ 2678 h 3142"/>
                <a:gd name="T78" fmla="*/ 1195 w 2358"/>
                <a:gd name="T79" fmla="*/ 2690 h 3142"/>
                <a:gd name="T80" fmla="*/ 1255 w 2358"/>
                <a:gd name="T81" fmla="*/ 2688 h 3142"/>
                <a:gd name="T82" fmla="*/ 2256 w 2358"/>
                <a:gd name="T83" fmla="*/ 3142 h 3142"/>
                <a:gd name="T84" fmla="*/ 1721 w 2358"/>
                <a:gd name="T85" fmla="*/ 2570 h 3142"/>
                <a:gd name="T86" fmla="*/ 1840 w 2358"/>
                <a:gd name="T87" fmla="*/ 2498 h 3142"/>
                <a:gd name="T88" fmla="*/ 1946 w 2358"/>
                <a:gd name="T89" fmla="*/ 2418 h 3142"/>
                <a:gd name="T90" fmla="*/ 2040 w 2358"/>
                <a:gd name="T91" fmla="*/ 2327 h 3142"/>
                <a:gd name="T92" fmla="*/ 2120 w 2358"/>
                <a:gd name="T93" fmla="*/ 2227 h 3142"/>
                <a:gd name="T94" fmla="*/ 2190 w 2358"/>
                <a:gd name="T95" fmla="*/ 2115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58" h="3142">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8" name="Footer Placeholder 4">
            <a:extLst>
              <a:ext uri="{FF2B5EF4-FFF2-40B4-BE49-F238E27FC236}">
                <a16:creationId xmlns:a16="http://schemas.microsoft.com/office/drawing/2014/main" id="{345C7AA3-574D-4C7A-8F29-60D9392F8108}"/>
              </a:ext>
            </a:extLst>
          </p:cNvPr>
          <p:cNvSpPr>
            <a:spLocks noGrp="1"/>
          </p:cNvSpPr>
          <p:nvPr>
            <p:ph type="ftr" sz="quarter" idx="3"/>
          </p:nvPr>
        </p:nvSpPr>
        <p:spPr>
          <a:xfrm>
            <a:off x="5008698" y="6297613"/>
            <a:ext cx="4730496" cy="274320"/>
          </a:xfrm>
          <a:prstGeom prst="rect">
            <a:avLst/>
          </a:prstGeom>
        </p:spPr>
        <p:txBody>
          <a:bodyPr vert="horz" lIns="0" tIns="0" rIns="0" bIns="0" rtlCol="0" anchor="ctr"/>
          <a:lstStyle>
            <a:lvl1pPr algn="l">
              <a:defRPr sz="900">
                <a:solidFill>
                  <a:srgbClr val="FFFFFF"/>
                </a:solidFill>
              </a:defRPr>
            </a:lvl1pPr>
          </a:lstStyle>
          <a:p>
            <a:endParaRPr lang="en-US" dirty="0"/>
          </a:p>
        </p:txBody>
      </p:sp>
      <p:sp>
        <p:nvSpPr>
          <p:cNvPr id="22" name="Slide Number Placeholder 5">
            <a:extLst>
              <a:ext uri="{FF2B5EF4-FFF2-40B4-BE49-F238E27FC236}">
                <a16:creationId xmlns:a16="http://schemas.microsoft.com/office/drawing/2014/main" id="{004B51FB-06EF-46DB-86B3-D051CDEE668E}"/>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ctr">
              <a:defRPr sz="1200">
                <a:solidFill>
                  <a:srgbClr val="FCBA30"/>
                </a:solidFill>
              </a:defRPr>
            </a:lvl1pPr>
          </a:lstStyle>
          <a:p>
            <a:fld id="{3808C448-2B92-4E28-8794-DB124B0828FC}" type="slidenum">
              <a:rPr lang="en-US" smtClean="0"/>
              <a:pPr/>
              <a:t>‹#›</a:t>
            </a:fld>
            <a:endParaRPr lang="en-US" dirty="0"/>
          </a:p>
        </p:txBody>
      </p:sp>
      <p:sp>
        <p:nvSpPr>
          <p:cNvPr id="23" name="Title 1">
            <a:extLst>
              <a:ext uri="{FF2B5EF4-FFF2-40B4-BE49-F238E27FC236}">
                <a16:creationId xmlns:a16="http://schemas.microsoft.com/office/drawing/2014/main" id="{45B0364D-CADF-4EDB-A5A8-B6ADC9B5B48F}"/>
              </a:ext>
            </a:extLst>
          </p:cNvPr>
          <p:cNvSpPr>
            <a:spLocks noGrp="1"/>
          </p:cNvSpPr>
          <p:nvPr>
            <p:ph type="title"/>
          </p:nvPr>
        </p:nvSpPr>
        <p:spPr>
          <a:xfrm>
            <a:off x="548640" y="365760"/>
            <a:ext cx="11091672" cy="749808"/>
          </a:xfrm>
        </p:spPr>
        <p:txBody>
          <a:bodyPr/>
          <a:lstStyle/>
          <a:p>
            <a:r>
              <a:rPr lang="en-US"/>
              <a:t>Click to edit Master title style</a:t>
            </a:r>
            <a:endParaRPr lang="en-US" dirty="0"/>
          </a:p>
        </p:txBody>
      </p:sp>
      <p:sp>
        <p:nvSpPr>
          <p:cNvPr id="24" name="Date Placeholder 3">
            <a:extLst>
              <a:ext uri="{FF2B5EF4-FFF2-40B4-BE49-F238E27FC236}">
                <a16:creationId xmlns:a16="http://schemas.microsoft.com/office/drawing/2014/main" id="{94447212-FB43-4017-8651-2E5BE914722C}"/>
              </a:ext>
            </a:extLst>
          </p:cNvPr>
          <p:cNvSpPr>
            <a:spLocks noGrp="1"/>
          </p:cNvSpPr>
          <p:nvPr>
            <p:ph type="dt" sz="half" idx="10"/>
          </p:nvPr>
        </p:nvSpPr>
        <p:spPr>
          <a:xfrm>
            <a:off x="8897112" y="365761"/>
            <a:ext cx="2743200" cy="365125"/>
          </a:xfrm>
        </p:spPr>
        <p:txBody>
          <a:bodyPr/>
          <a:lstStyle/>
          <a:p>
            <a:endParaRPr lang="en-US"/>
          </a:p>
        </p:txBody>
      </p:sp>
      <p:sp>
        <p:nvSpPr>
          <p:cNvPr id="25" name="Freeform 5">
            <a:extLst>
              <a:ext uri="{FF2B5EF4-FFF2-40B4-BE49-F238E27FC236}">
                <a16:creationId xmlns:a16="http://schemas.microsoft.com/office/drawing/2014/main" id="{65BF50FC-22F8-4BB0-A5F4-8F7D0CB11CD4}"/>
              </a:ext>
            </a:extLst>
          </p:cNvPr>
          <p:cNvSpPr>
            <a:spLocks noEditPoints="1"/>
          </p:cNvSpPr>
          <p:nvPr userDrawn="1"/>
        </p:nvSpPr>
        <p:spPr bwMode="auto">
          <a:xfrm>
            <a:off x="8007668" y="1021715"/>
            <a:ext cx="3743325" cy="4987925"/>
          </a:xfrm>
          <a:custGeom>
            <a:avLst/>
            <a:gdLst>
              <a:gd name="T0" fmla="*/ 1838 w 2358"/>
              <a:gd name="T1" fmla="*/ 692 h 3142"/>
              <a:gd name="T2" fmla="*/ 1930 w 2358"/>
              <a:gd name="T3" fmla="*/ 911 h 3142"/>
              <a:gd name="T4" fmla="*/ 1976 w 2358"/>
              <a:gd name="T5" fmla="*/ 1171 h 3142"/>
              <a:gd name="T6" fmla="*/ 1984 w 2358"/>
              <a:gd name="T7" fmla="*/ 1403 h 3142"/>
              <a:gd name="T8" fmla="*/ 1954 w 2358"/>
              <a:gd name="T9" fmla="*/ 1675 h 3142"/>
              <a:gd name="T10" fmla="*/ 1880 w 2358"/>
              <a:gd name="T11" fmla="*/ 1911 h 3142"/>
              <a:gd name="T12" fmla="*/ 1763 w 2358"/>
              <a:gd name="T13" fmla="*/ 2109 h 3142"/>
              <a:gd name="T14" fmla="*/ 1645 w 2358"/>
              <a:gd name="T15" fmla="*/ 2235 h 3142"/>
              <a:gd name="T16" fmla="*/ 1471 w 2358"/>
              <a:gd name="T17" fmla="*/ 2341 h 3142"/>
              <a:gd name="T18" fmla="*/ 1269 w 2358"/>
              <a:gd name="T19" fmla="*/ 2390 h 3142"/>
              <a:gd name="T20" fmla="*/ 1091 w 2358"/>
              <a:gd name="T21" fmla="*/ 2390 h 3142"/>
              <a:gd name="T22" fmla="*/ 891 w 2358"/>
              <a:gd name="T23" fmla="*/ 2341 h 3142"/>
              <a:gd name="T24" fmla="*/ 717 w 2358"/>
              <a:gd name="T25" fmla="*/ 2235 h 3142"/>
              <a:gd name="T26" fmla="*/ 597 w 2358"/>
              <a:gd name="T27" fmla="*/ 2109 h 3142"/>
              <a:gd name="T28" fmla="*/ 482 w 2358"/>
              <a:gd name="T29" fmla="*/ 1911 h 3142"/>
              <a:gd name="T30" fmla="*/ 408 w 2358"/>
              <a:gd name="T31" fmla="*/ 1675 h 3142"/>
              <a:gd name="T32" fmla="*/ 378 w 2358"/>
              <a:gd name="T33" fmla="*/ 1403 h 3142"/>
              <a:gd name="T34" fmla="*/ 386 w 2358"/>
              <a:gd name="T35" fmla="*/ 1171 h 3142"/>
              <a:gd name="T36" fmla="*/ 432 w 2358"/>
              <a:gd name="T37" fmla="*/ 911 h 3142"/>
              <a:gd name="T38" fmla="*/ 522 w 2358"/>
              <a:gd name="T39" fmla="*/ 692 h 3142"/>
              <a:gd name="T40" fmla="*/ 625 w 2358"/>
              <a:gd name="T41" fmla="*/ 542 h 3142"/>
              <a:gd name="T42" fmla="*/ 783 w 2358"/>
              <a:gd name="T43" fmla="*/ 402 h 3142"/>
              <a:gd name="T44" fmla="*/ 967 w 2358"/>
              <a:gd name="T45" fmla="*/ 318 h 3142"/>
              <a:gd name="T46" fmla="*/ 1181 w 2358"/>
              <a:gd name="T47" fmla="*/ 290 h 3142"/>
              <a:gd name="T48" fmla="*/ 1353 w 2358"/>
              <a:gd name="T49" fmla="*/ 308 h 3142"/>
              <a:gd name="T50" fmla="*/ 1543 w 2358"/>
              <a:gd name="T51" fmla="*/ 380 h 3142"/>
              <a:gd name="T52" fmla="*/ 1705 w 2358"/>
              <a:gd name="T53" fmla="*/ 510 h 3142"/>
              <a:gd name="T54" fmla="*/ 2210 w 2358"/>
              <a:gd name="T55" fmla="*/ 2075 h 3142"/>
              <a:gd name="T56" fmla="*/ 2292 w 2358"/>
              <a:gd name="T57" fmla="*/ 1861 h 3142"/>
              <a:gd name="T58" fmla="*/ 2342 w 2358"/>
              <a:gd name="T59" fmla="*/ 1619 h 3142"/>
              <a:gd name="T60" fmla="*/ 2358 w 2358"/>
              <a:gd name="T61" fmla="*/ 1347 h 3142"/>
              <a:gd name="T62" fmla="*/ 2340 w 2358"/>
              <a:gd name="T63" fmla="*/ 1051 h 3142"/>
              <a:gd name="T64" fmla="*/ 2258 w 2358"/>
              <a:gd name="T65" fmla="*/ 728 h 3142"/>
              <a:gd name="T66" fmla="*/ 2116 w 2358"/>
              <a:gd name="T67" fmla="*/ 456 h 3142"/>
              <a:gd name="T68" fmla="*/ 1960 w 2358"/>
              <a:gd name="T69" fmla="*/ 278 h 3142"/>
              <a:gd name="T70" fmla="*/ 1721 w 2358"/>
              <a:gd name="T71" fmla="*/ 116 h 3142"/>
              <a:gd name="T72" fmla="*/ 1439 w 2358"/>
              <a:gd name="T73" fmla="*/ 24 h 3142"/>
              <a:gd name="T74" fmla="*/ 1181 w 2358"/>
              <a:gd name="T75" fmla="*/ 0 h 3142"/>
              <a:gd name="T76" fmla="*/ 863 w 2358"/>
              <a:gd name="T77" fmla="*/ 36 h 3142"/>
              <a:gd name="T78" fmla="*/ 588 w 2358"/>
              <a:gd name="T79" fmla="*/ 142 h 3142"/>
              <a:gd name="T80" fmla="*/ 358 w 2358"/>
              <a:gd name="T81" fmla="*/ 318 h 3142"/>
              <a:gd name="T82" fmla="*/ 210 w 2358"/>
              <a:gd name="T83" fmla="*/ 506 h 3142"/>
              <a:gd name="T84" fmla="*/ 80 w 2358"/>
              <a:gd name="T85" fmla="*/ 787 h 3142"/>
              <a:gd name="T86" fmla="*/ 10 w 2358"/>
              <a:gd name="T87" fmla="*/ 1121 h 3142"/>
              <a:gd name="T88" fmla="*/ 0 w 2358"/>
              <a:gd name="T89" fmla="*/ 1425 h 3142"/>
              <a:gd name="T90" fmla="*/ 44 w 2358"/>
              <a:gd name="T91" fmla="*/ 1781 h 3142"/>
              <a:gd name="T92" fmla="*/ 150 w 2358"/>
              <a:gd name="T93" fmla="*/ 2085 h 3142"/>
              <a:gd name="T94" fmla="*/ 316 w 2358"/>
              <a:gd name="T95" fmla="*/ 2335 h 3142"/>
              <a:gd name="T96" fmla="*/ 490 w 2358"/>
              <a:gd name="T97" fmla="*/ 2490 h 3142"/>
              <a:gd name="T98" fmla="*/ 751 w 2358"/>
              <a:gd name="T99" fmla="*/ 2622 h 3142"/>
              <a:gd name="T100" fmla="*/ 1059 w 2358"/>
              <a:gd name="T101" fmla="*/ 2684 h 3142"/>
              <a:gd name="T102" fmla="*/ 1255 w 2358"/>
              <a:gd name="T103" fmla="*/ 2688 h 3142"/>
              <a:gd name="T104" fmla="*/ 1681 w 2358"/>
              <a:gd name="T105" fmla="*/ 2592 h 3142"/>
              <a:gd name="T106" fmla="*/ 1876 w 2358"/>
              <a:gd name="T107" fmla="*/ 2472 h 3142"/>
              <a:gd name="T108" fmla="*/ 2040 w 2358"/>
              <a:gd name="T109" fmla="*/ 2327 h 3142"/>
              <a:gd name="T110" fmla="*/ 2168 w 2358"/>
              <a:gd name="T111" fmla="*/ 2153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8" h="3142">
                <a:moveTo>
                  <a:pt x="1763" y="578"/>
                </a:moveTo>
                <a:lnTo>
                  <a:pt x="1763" y="578"/>
                </a:lnTo>
                <a:lnTo>
                  <a:pt x="1790" y="614"/>
                </a:lnTo>
                <a:lnTo>
                  <a:pt x="1816" y="652"/>
                </a:lnTo>
                <a:lnTo>
                  <a:pt x="1838" y="692"/>
                </a:lnTo>
                <a:lnTo>
                  <a:pt x="1860" y="734"/>
                </a:lnTo>
                <a:lnTo>
                  <a:pt x="1880" y="776"/>
                </a:lnTo>
                <a:lnTo>
                  <a:pt x="1898" y="819"/>
                </a:lnTo>
                <a:lnTo>
                  <a:pt x="1914" y="865"/>
                </a:lnTo>
                <a:lnTo>
                  <a:pt x="1930" y="911"/>
                </a:lnTo>
                <a:lnTo>
                  <a:pt x="1942" y="961"/>
                </a:lnTo>
                <a:lnTo>
                  <a:pt x="1954" y="1011"/>
                </a:lnTo>
                <a:lnTo>
                  <a:pt x="1962" y="1063"/>
                </a:lnTo>
                <a:lnTo>
                  <a:pt x="1970" y="1115"/>
                </a:lnTo>
                <a:lnTo>
                  <a:pt x="1976" y="1171"/>
                </a:lnTo>
                <a:lnTo>
                  <a:pt x="1980" y="1227"/>
                </a:lnTo>
                <a:lnTo>
                  <a:pt x="1984" y="1283"/>
                </a:lnTo>
                <a:lnTo>
                  <a:pt x="1984" y="1343"/>
                </a:lnTo>
                <a:lnTo>
                  <a:pt x="1984" y="1343"/>
                </a:lnTo>
                <a:lnTo>
                  <a:pt x="1984" y="1403"/>
                </a:lnTo>
                <a:lnTo>
                  <a:pt x="1980" y="1461"/>
                </a:lnTo>
                <a:lnTo>
                  <a:pt x="1976" y="1517"/>
                </a:lnTo>
                <a:lnTo>
                  <a:pt x="1970" y="1571"/>
                </a:lnTo>
                <a:lnTo>
                  <a:pt x="1962" y="1625"/>
                </a:lnTo>
                <a:lnTo>
                  <a:pt x="1954" y="1675"/>
                </a:lnTo>
                <a:lnTo>
                  <a:pt x="1942" y="1727"/>
                </a:lnTo>
                <a:lnTo>
                  <a:pt x="1930" y="1775"/>
                </a:lnTo>
                <a:lnTo>
                  <a:pt x="1914" y="1823"/>
                </a:lnTo>
                <a:lnTo>
                  <a:pt x="1898" y="1867"/>
                </a:lnTo>
                <a:lnTo>
                  <a:pt x="1880" y="1911"/>
                </a:lnTo>
                <a:lnTo>
                  <a:pt x="1860" y="1955"/>
                </a:lnTo>
                <a:lnTo>
                  <a:pt x="1840" y="1995"/>
                </a:lnTo>
                <a:lnTo>
                  <a:pt x="1816" y="2035"/>
                </a:lnTo>
                <a:lnTo>
                  <a:pt x="1792" y="2073"/>
                </a:lnTo>
                <a:lnTo>
                  <a:pt x="1763" y="2109"/>
                </a:lnTo>
                <a:lnTo>
                  <a:pt x="1763" y="2109"/>
                </a:lnTo>
                <a:lnTo>
                  <a:pt x="1735" y="2145"/>
                </a:lnTo>
                <a:lnTo>
                  <a:pt x="1707" y="2177"/>
                </a:lnTo>
                <a:lnTo>
                  <a:pt x="1675" y="2207"/>
                </a:lnTo>
                <a:lnTo>
                  <a:pt x="1645" y="2235"/>
                </a:lnTo>
                <a:lnTo>
                  <a:pt x="1611" y="2261"/>
                </a:lnTo>
                <a:lnTo>
                  <a:pt x="1579" y="2283"/>
                </a:lnTo>
                <a:lnTo>
                  <a:pt x="1543" y="2305"/>
                </a:lnTo>
                <a:lnTo>
                  <a:pt x="1507" y="2323"/>
                </a:lnTo>
                <a:lnTo>
                  <a:pt x="1471" y="2341"/>
                </a:lnTo>
                <a:lnTo>
                  <a:pt x="1433" y="2355"/>
                </a:lnTo>
                <a:lnTo>
                  <a:pt x="1393" y="2366"/>
                </a:lnTo>
                <a:lnTo>
                  <a:pt x="1353" y="2376"/>
                </a:lnTo>
                <a:lnTo>
                  <a:pt x="1311" y="2384"/>
                </a:lnTo>
                <a:lnTo>
                  <a:pt x="1269" y="2390"/>
                </a:lnTo>
                <a:lnTo>
                  <a:pt x="1225" y="2394"/>
                </a:lnTo>
                <a:lnTo>
                  <a:pt x="1181" y="2394"/>
                </a:lnTo>
                <a:lnTo>
                  <a:pt x="1181" y="2394"/>
                </a:lnTo>
                <a:lnTo>
                  <a:pt x="1135" y="2394"/>
                </a:lnTo>
                <a:lnTo>
                  <a:pt x="1091" y="2390"/>
                </a:lnTo>
                <a:lnTo>
                  <a:pt x="1049" y="2384"/>
                </a:lnTo>
                <a:lnTo>
                  <a:pt x="1007" y="2376"/>
                </a:lnTo>
                <a:lnTo>
                  <a:pt x="967" y="2366"/>
                </a:lnTo>
                <a:lnTo>
                  <a:pt x="929" y="2355"/>
                </a:lnTo>
                <a:lnTo>
                  <a:pt x="891" y="2341"/>
                </a:lnTo>
                <a:lnTo>
                  <a:pt x="853" y="2323"/>
                </a:lnTo>
                <a:lnTo>
                  <a:pt x="817" y="2305"/>
                </a:lnTo>
                <a:lnTo>
                  <a:pt x="783" y="2283"/>
                </a:lnTo>
                <a:lnTo>
                  <a:pt x="749" y="2261"/>
                </a:lnTo>
                <a:lnTo>
                  <a:pt x="717" y="2235"/>
                </a:lnTo>
                <a:lnTo>
                  <a:pt x="685" y="2207"/>
                </a:lnTo>
                <a:lnTo>
                  <a:pt x="655" y="2177"/>
                </a:lnTo>
                <a:lnTo>
                  <a:pt x="625" y="2145"/>
                </a:lnTo>
                <a:lnTo>
                  <a:pt x="597" y="2109"/>
                </a:lnTo>
                <a:lnTo>
                  <a:pt x="597" y="2109"/>
                </a:lnTo>
                <a:lnTo>
                  <a:pt x="570" y="2073"/>
                </a:lnTo>
                <a:lnTo>
                  <a:pt x="546" y="2035"/>
                </a:lnTo>
                <a:lnTo>
                  <a:pt x="522" y="1995"/>
                </a:lnTo>
                <a:lnTo>
                  <a:pt x="502" y="1955"/>
                </a:lnTo>
                <a:lnTo>
                  <a:pt x="482" y="1911"/>
                </a:lnTo>
                <a:lnTo>
                  <a:pt x="464" y="1867"/>
                </a:lnTo>
                <a:lnTo>
                  <a:pt x="448" y="1823"/>
                </a:lnTo>
                <a:lnTo>
                  <a:pt x="432" y="1775"/>
                </a:lnTo>
                <a:lnTo>
                  <a:pt x="420" y="1727"/>
                </a:lnTo>
                <a:lnTo>
                  <a:pt x="408" y="1675"/>
                </a:lnTo>
                <a:lnTo>
                  <a:pt x="400" y="1625"/>
                </a:lnTo>
                <a:lnTo>
                  <a:pt x="392" y="1571"/>
                </a:lnTo>
                <a:lnTo>
                  <a:pt x="386" y="1517"/>
                </a:lnTo>
                <a:lnTo>
                  <a:pt x="382" y="1461"/>
                </a:lnTo>
                <a:lnTo>
                  <a:pt x="378" y="1403"/>
                </a:lnTo>
                <a:lnTo>
                  <a:pt x="378" y="1343"/>
                </a:lnTo>
                <a:lnTo>
                  <a:pt x="378" y="1343"/>
                </a:lnTo>
                <a:lnTo>
                  <a:pt x="378" y="1283"/>
                </a:lnTo>
                <a:lnTo>
                  <a:pt x="382" y="1227"/>
                </a:lnTo>
                <a:lnTo>
                  <a:pt x="386" y="1171"/>
                </a:lnTo>
                <a:lnTo>
                  <a:pt x="392" y="1115"/>
                </a:lnTo>
                <a:lnTo>
                  <a:pt x="400" y="1063"/>
                </a:lnTo>
                <a:lnTo>
                  <a:pt x="408" y="1011"/>
                </a:lnTo>
                <a:lnTo>
                  <a:pt x="420" y="961"/>
                </a:lnTo>
                <a:lnTo>
                  <a:pt x="432" y="911"/>
                </a:lnTo>
                <a:lnTo>
                  <a:pt x="448" y="865"/>
                </a:lnTo>
                <a:lnTo>
                  <a:pt x="464" y="819"/>
                </a:lnTo>
                <a:lnTo>
                  <a:pt x="482" y="776"/>
                </a:lnTo>
                <a:lnTo>
                  <a:pt x="502" y="734"/>
                </a:lnTo>
                <a:lnTo>
                  <a:pt x="522" y="692"/>
                </a:lnTo>
                <a:lnTo>
                  <a:pt x="546" y="652"/>
                </a:lnTo>
                <a:lnTo>
                  <a:pt x="570" y="614"/>
                </a:lnTo>
                <a:lnTo>
                  <a:pt x="597" y="578"/>
                </a:lnTo>
                <a:lnTo>
                  <a:pt x="597" y="578"/>
                </a:lnTo>
                <a:lnTo>
                  <a:pt x="625" y="542"/>
                </a:lnTo>
                <a:lnTo>
                  <a:pt x="655" y="510"/>
                </a:lnTo>
                <a:lnTo>
                  <a:pt x="685" y="480"/>
                </a:lnTo>
                <a:lnTo>
                  <a:pt x="717" y="452"/>
                </a:lnTo>
                <a:lnTo>
                  <a:pt x="749" y="426"/>
                </a:lnTo>
                <a:lnTo>
                  <a:pt x="783" y="402"/>
                </a:lnTo>
                <a:lnTo>
                  <a:pt x="817" y="380"/>
                </a:lnTo>
                <a:lnTo>
                  <a:pt x="853" y="362"/>
                </a:lnTo>
                <a:lnTo>
                  <a:pt x="891" y="344"/>
                </a:lnTo>
                <a:lnTo>
                  <a:pt x="929" y="330"/>
                </a:lnTo>
                <a:lnTo>
                  <a:pt x="967" y="318"/>
                </a:lnTo>
                <a:lnTo>
                  <a:pt x="1007" y="308"/>
                </a:lnTo>
                <a:lnTo>
                  <a:pt x="1049" y="300"/>
                </a:lnTo>
                <a:lnTo>
                  <a:pt x="1091" y="294"/>
                </a:lnTo>
                <a:lnTo>
                  <a:pt x="1135" y="290"/>
                </a:lnTo>
                <a:lnTo>
                  <a:pt x="1181" y="290"/>
                </a:lnTo>
                <a:lnTo>
                  <a:pt x="1181" y="290"/>
                </a:lnTo>
                <a:lnTo>
                  <a:pt x="1225" y="290"/>
                </a:lnTo>
                <a:lnTo>
                  <a:pt x="1269" y="294"/>
                </a:lnTo>
                <a:lnTo>
                  <a:pt x="1311" y="300"/>
                </a:lnTo>
                <a:lnTo>
                  <a:pt x="1353" y="308"/>
                </a:lnTo>
                <a:lnTo>
                  <a:pt x="1393" y="318"/>
                </a:lnTo>
                <a:lnTo>
                  <a:pt x="1431" y="330"/>
                </a:lnTo>
                <a:lnTo>
                  <a:pt x="1469" y="344"/>
                </a:lnTo>
                <a:lnTo>
                  <a:pt x="1507" y="362"/>
                </a:lnTo>
                <a:lnTo>
                  <a:pt x="1543" y="380"/>
                </a:lnTo>
                <a:lnTo>
                  <a:pt x="1577" y="402"/>
                </a:lnTo>
                <a:lnTo>
                  <a:pt x="1611" y="426"/>
                </a:lnTo>
                <a:lnTo>
                  <a:pt x="1643" y="452"/>
                </a:lnTo>
                <a:lnTo>
                  <a:pt x="1675" y="480"/>
                </a:lnTo>
                <a:lnTo>
                  <a:pt x="1705" y="510"/>
                </a:lnTo>
                <a:lnTo>
                  <a:pt x="1735" y="542"/>
                </a:lnTo>
                <a:lnTo>
                  <a:pt x="1763" y="578"/>
                </a:lnTo>
                <a:close/>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close/>
              </a:path>
            </a:pathLst>
          </a:custGeom>
          <a:solidFill>
            <a:srgbClr val="FCBA30">
              <a:alpha val="1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 Placeholder 10">
            <a:extLst>
              <a:ext uri="{FF2B5EF4-FFF2-40B4-BE49-F238E27FC236}">
                <a16:creationId xmlns:a16="http://schemas.microsoft.com/office/drawing/2014/main" id="{EFC98209-9865-4C44-9998-72A3C66AEC29}"/>
              </a:ext>
            </a:extLst>
          </p:cNvPr>
          <p:cNvSpPr>
            <a:spLocks noGrp="1"/>
          </p:cNvSpPr>
          <p:nvPr>
            <p:ph type="body" sz="quarter" idx="13" hasCustomPrompt="1"/>
          </p:nvPr>
        </p:nvSpPr>
        <p:spPr>
          <a:xfrm>
            <a:off x="548640" y="1920240"/>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0" name="Picture Placeholder 9">
            <a:extLst>
              <a:ext uri="{FF2B5EF4-FFF2-40B4-BE49-F238E27FC236}">
                <a16:creationId xmlns:a16="http://schemas.microsoft.com/office/drawing/2014/main" id="{235A8BA2-DC19-4425-B437-C06772CD40ED}"/>
              </a:ext>
            </a:extLst>
          </p:cNvPr>
          <p:cNvSpPr>
            <a:spLocks noGrp="1"/>
          </p:cNvSpPr>
          <p:nvPr>
            <p:ph type="pic" sz="quarter" idx="15"/>
          </p:nvPr>
        </p:nvSpPr>
        <p:spPr>
          <a:xfrm>
            <a:off x="3887899" y="2147882"/>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1" name="Text Placeholder 10">
            <a:extLst>
              <a:ext uri="{FF2B5EF4-FFF2-40B4-BE49-F238E27FC236}">
                <a16:creationId xmlns:a16="http://schemas.microsoft.com/office/drawing/2014/main" id="{BFE2A2F1-82F0-4E1A-9DB0-7CEE57EE7FBD}"/>
              </a:ext>
            </a:extLst>
          </p:cNvPr>
          <p:cNvSpPr>
            <a:spLocks noGrp="1"/>
          </p:cNvSpPr>
          <p:nvPr>
            <p:ph type="body" sz="quarter" idx="16" hasCustomPrompt="1"/>
          </p:nvPr>
        </p:nvSpPr>
        <p:spPr>
          <a:xfrm>
            <a:off x="548640" y="3740753"/>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2" name="Picture Placeholder 9">
            <a:extLst>
              <a:ext uri="{FF2B5EF4-FFF2-40B4-BE49-F238E27FC236}">
                <a16:creationId xmlns:a16="http://schemas.microsoft.com/office/drawing/2014/main" id="{EA83266D-6EC1-4EE8-B374-3F16D2222442}"/>
              </a:ext>
            </a:extLst>
          </p:cNvPr>
          <p:cNvSpPr>
            <a:spLocks noGrp="1"/>
          </p:cNvSpPr>
          <p:nvPr>
            <p:ph type="pic" sz="quarter" idx="17"/>
          </p:nvPr>
        </p:nvSpPr>
        <p:spPr>
          <a:xfrm>
            <a:off x="3887899" y="396839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3" name="Text Placeholder 10">
            <a:extLst>
              <a:ext uri="{FF2B5EF4-FFF2-40B4-BE49-F238E27FC236}">
                <a16:creationId xmlns:a16="http://schemas.microsoft.com/office/drawing/2014/main" id="{2DB3113E-E2A9-4CD6-91CB-B7B4619DCABD}"/>
              </a:ext>
            </a:extLst>
          </p:cNvPr>
          <p:cNvSpPr>
            <a:spLocks noGrp="1"/>
          </p:cNvSpPr>
          <p:nvPr>
            <p:ph type="body" sz="quarter" idx="18" hasCustomPrompt="1"/>
          </p:nvPr>
        </p:nvSpPr>
        <p:spPr>
          <a:xfrm>
            <a:off x="5535175" y="1914586"/>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4" name="Picture Placeholder 9">
            <a:extLst>
              <a:ext uri="{FF2B5EF4-FFF2-40B4-BE49-F238E27FC236}">
                <a16:creationId xmlns:a16="http://schemas.microsoft.com/office/drawing/2014/main" id="{7D0B306C-F60B-4804-87E9-4398A60F67B7}"/>
              </a:ext>
            </a:extLst>
          </p:cNvPr>
          <p:cNvSpPr>
            <a:spLocks noGrp="1"/>
          </p:cNvSpPr>
          <p:nvPr>
            <p:ph type="pic" sz="quarter" idx="19"/>
          </p:nvPr>
        </p:nvSpPr>
        <p:spPr>
          <a:xfrm>
            <a:off x="8874434" y="2142228"/>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5" name="Text Placeholder 10">
            <a:extLst>
              <a:ext uri="{FF2B5EF4-FFF2-40B4-BE49-F238E27FC236}">
                <a16:creationId xmlns:a16="http://schemas.microsoft.com/office/drawing/2014/main" id="{AB3133AF-375E-44D3-9CF3-7999A2D8C843}"/>
              </a:ext>
            </a:extLst>
          </p:cNvPr>
          <p:cNvSpPr>
            <a:spLocks noGrp="1"/>
          </p:cNvSpPr>
          <p:nvPr>
            <p:ph type="body" sz="quarter" idx="20" hasCustomPrompt="1"/>
          </p:nvPr>
        </p:nvSpPr>
        <p:spPr>
          <a:xfrm>
            <a:off x="5535175" y="3740753"/>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6" name="Picture Placeholder 9">
            <a:extLst>
              <a:ext uri="{FF2B5EF4-FFF2-40B4-BE49-F238E27FC236}">
                <a16:creationId xmlns:a16="http://schemas.microsoft.com/office/drawing/2014/main" id="{B938B0D3-B936-476A-BE3E-C08E94CDDA9F}"/>
              </a:ext>
            </a:extLst>
          </p:cNvPr>
          <p:cNvSpPr>
            <a:spLocks noGrp="1"/>
          </p:cNvSpPr>
          <p:nvPr>
            <p:ph type="pic" sz="quarter" idx="21"/>
          </p:nvPr>
        </p:nvSpPr>
        <p:spPr>
          <a:xfrm>
            <a:off x="8874434" y="396839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Tree>
    <p:extLst>
      <p:ext uri="{BB962C8B-B14F-4D97-AF65-F5344CB8AC3E}">
        <p14:creationId xmlns:p14="http://schemas.microsoft.com/office/powerpoint/2010/main" val="458345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Shape 88">
            <a:extLst>
              <a:ext uri="{FF2B5EF4-FFF2-40B4-BE49-F238E27FC236}">
                <a16:creationId xmlns:a16="http://schemas.microsoft.com/office/drawing/2014/main" id="{0AC49FDB-9065-40C0-A909-67E66AFA4F4B}"/>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5054" y="0"/>
            <a:ext cx="12217054" cy="6936656"/>
          </a:xfrm>
          <a:prstGeom prst="rect">
            <a:avLst/>
          </a:prstGeom>
          <a:noFill/>
          <a:ln>
            <a:noFill/>
          </a:ln>
        </p:spPr>
      </p:pic>
      <p:pic>
        <p:nvPicPr>
          <p:cNvPr id="6" name="Picture 5">
            <a:extLst>
              <a:ext uri="{FF2B5EF4-FFF2-40B4-BE49-F238E27FC236}">
                <a16:creationId xmlns:a16="http://schemas.microsoft.com/office/drawing/2014/main" id="{0F12F8D7-7114-4278-A8C6-262B2635CD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54" y="0"/>
            <a:ext cx="12217054" cy="6936656"/>
          </a:xfrm>
          <a:prstGeom prst="rect">
            <a:avLst/>
          </a:prstGeom>
        </p:spPr>
      </p:pic>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540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0" name="Picture 9">
            <a:extLst>
              <a:ext uri="{FF2B5EF4-FFF2-40B4-BE49-F238E27FC236}">
                <a16:creationId xmlns:a16="http://schemas.microsoft.com/office/drawing/2014/main" id="{B4A7E2E5-B5A7-494A-ADB5-BD542C1378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89720" y="6000978"/>
            <a:ext cx="3002280" cy="935678"/>
          </a:xfrm>
          <a:prstGeom prst="rect">
            <a:avLst/>
          </a:prstGeom>
        </p:spPr>
      </p:pic>
      <p:sp>
        <p:nvSpPr>
          <p:cNvPr id="15" name="Date Placeholder 3">
            <a:extLst>
              <a:ext uri="{FF2B5EF4-FFF2-40B4-BE49-F238E27FC236}">
                <a16:creationId xmlns:a16="http://schemas.microsoft.com/office/drawing/2014/main" id="{138633C0-2225-4203-8672-BE1FF8F3CB26}"/>
              </a:ext>
            </a:extLst>
          </p:cNvPr>
          <p:cNvSpPr txBox="1">
            <a:spLocks/>
          </p:cNvSpPr>
          <p:nvPr userDrawn="1"/>
        </p:nvSpPr>
        <p:spPr>
          <a:xfrm>
            <a:off x="152399" y="6248282"/>
            <a:ext cx="1498947" cy="3651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April 8, 2020</a:t>
            </a:r>
          </a:p>
        </p:txBody>
      </p:sp>
      <p:sp>
        <p:nvSpPr>
          <p:cNvPr id="16" name="Footer Placeholder 4">
            <a:extLst>
              <a:ext uri="{FF2B5EF4-FFF2-40B4-BE49-F238E27FC236}">
                <a16:creationId xmlns:a16="http://schemas.microsoft.com/office/drawing/2014/main" id="{DA9AFD60-3737-4450-BE19-5CF0B1965CC6}"/>
              </a:ext>
            </a:extLst>
          </p:cNvPr>
          <p:cNvSpPr txBox="1">
            <a:spLocks/>
          </p:cNvSpPr>
          <p:nvPr userDrawn="1"/>
        </p:nvSpPr>
        <p:spPr>
          <a:xfrm>
            <a:off x="1709535" y="6248284"/>
            <a:ext cx="250354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Seattle Department of Transportation </a:t>
            </a:r>
          </a:p>
        </p:txBody>
      </p:sp>
    </p:spTree>
    <p:extLst>
      <p:ext uri="{BB962C8B-B14F-4D97-AF65-F5344CB8AC3E}">
        <p14:creationId xmlns:p14="http://schemas.microsoft.com/office/powerpoint/2010/main" val="79427069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471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0" y="4589464"/>
            <a:ext cx="10515600" cy="1332860"/>
          </a:xfrm>
        </p:spPr>
        <p:txBody>
          <a:bodyPr/>
          <a:lstStyle>
            <a:lvl1pPr marL="0" indent="0">
              <a:buNone/>
              <a:defRPr sz="2400">
                <a:solidFill>
                  <a:schemeClr val="tx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840783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474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5"/>
            <a:ext cx="10515600" cy="1325563"/>
          </a:xfrm>
        </p:spPr>
        <p:txBody>
          <a:bodyPr/>
          <a:lstStyle>
            <a:lvl1pPr>
              <a:defRPr/>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8" y="1681163"/>
            <a:ext cx="5157787" cy="823912"/>
          </a:xfrm>
        </p:spPr>
        <p:txBody>
          <a:bodyPr anchor="b"/>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8"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0"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8269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dirty="0"/>
              <a:t>Title</a:t>
            </a:r>
          </a:p>
        </p:txBody>
      </p:sp>
    </p:spTree>
    <p:extLst>
      <p:ext uri="{BB962C8B-B14F-4D97-AF65-F5344CB8AC3E}">
        <p14:creationId xmlns:p14="http://schemas.microsoft.com/office/powerpoint/2010/main" val="379042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13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with imag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39CFEB-8195-4C11-9C2C-3A997041B232}"/>
              </a:ext>
            </a:extLst>
          </p:cNvPr>
          <p:cNvGrpSpPr/>
          <p:nvPr userDrawn="1"/>
        </p:nvGrpSpPr>
        <p:grpSpPr>
          <a:xfrm>
            <a:off x="274320" y="2103118"/>
            <a:ext cx="11640312" cy="4480561"/>
            <a:chOff x="274320" y="2103118"/>
            <a:chExt cx="11640312" cy="4480561"/>
          </a:xfrm>
        </p:grpSpPr>
        <p:sp>
          <p:nvSpPr>
            <p:cNvPr id="11" name="Rectangle 10">
              <a:extLst>
                <a:ext uri="{FF2B5EF4-FFF2-40B4-BE49-F238E27FC236}">
                  <a16:creationId xmlns:a16="http://schemas.microsoft.com/office/drawing/2014/main" id="{1BC1E47B-E5F6-482B-8132-7E5D0FAA5DD9}"/>
                </a:ext>
              </a:extLst>
            </p:cNvPr>
            <p:cNvSpPr/>
            <p:nvPr userDrawn="1"/>
          </p:nvSpPr>
          <p:spPr>
            <a:xfrm>
              <a:off x="274320" y="2103118"/>
              <a:ext cx="11640312" cy="4480561"/>
            </a:xfrm>
            <a:prstGeom prst="rect">
              <a:avLst/>
            </a:prstGeom>
            <a:solidFill>
              <a:srgbClr val="96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B3EE6A1C-0B07-4C1E-BC9D-9DC8561C9728}"/>
                </a:ext>
              </a:extLst>
            </p:cNvPr>
            <p:cNvSpPr/>
            <p:nvPr userDrawn="1"/>
          </p:nvSpPr>
          <p:spPr>
            <a:xfrm>
              <a:off x="2441448" y="2103118"/>
              <a:ext cx="9473184" cy="18288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D7625F5B-5C34-441C-95C3-9B92E00E57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1448" y="2606040"/>
              <a:ext cx="2743206" cy="321565"/>
            </a:xfrm>
            <a:prstGeom prst="rect">
              <a:avLst/>
            </a:prstGeom>
          </p:spPr>
        </p:pic>
        <p:pic>
          <p:nvPicPr>
            <p:cNvPr id="15" name="Picture 14">
              <a:extLst>
                <a:ext uri="{FF2B5EF4-FFF2-40B4-BE49-F238E27FC236}">
                  <a16:creationId xmlns:a16="http://schemas.microsoft.com/office/drawing/2014/main" id="{88B9289A-4AE9-452E-8F7D-6A587F2431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7000" y="5751576"/>
              <a:ext cx="1243587" cy="449581"/>
            </a:xfrm>
            <a:prstGeom prst="rect">
              <a:avLst/>
            </a:prstGeom>
          </p:spPr>
        </p:pic>
      </p:grpSp>
      <p:sp>
        <p:nvSpPr>
          <p:cNvPr id="2" name="Title 1">
            <a:extLst>
              <a:ext uri="{FF2B5EF4-FFF2-40B4-BE49-F238E27FC236}">
                <a16:creationId xmlns:a16="http://schemas.microsoft.com/office/drawing/2014/main" id="{412651F6-FEFE-4121-96DF-C9B75FAD107E}"/>
              </a:ext>
            </a:extLst>
          </p:cNvPr>
          <p:cNvSpPr>
            <a:spLocks noGrp="1"/>
          </p:cNvSpPr>
          <p:nvPr userDrawn="1">
            <p:ph type="ctrTitle"/>
          </p:nvPr>
        </p:nvSpPr>
        <p:spPr>
          <a:xfrm>
            <a:off x="2441448" y="3282696"/>
            <a:ext cx="8144256" cy="1207008"/>
          </a:xfrm>
        </p:spPr>
        <p:txBody>
          <a:bodyPr bIns="201168" anchor="b"/>
          <a:lstStyle>
            <a:lvl1pPr algn="l">
              <a:lnSpc>
                <a:spcPct val="100000"/>
              </a:lnSpc>
              <a:spcBef>
                <a:spcPts val="900"/>
              </a:spcBef>
              <a:defRPr sz="2600">
                <a:solidFill>
                  <a:srgbClr val="FFFFFF"/>
                </a:solidFill>
                <a:latin typeface="+mn-lt"/>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062795-780B-4495-AF77-D724346FC01C}"/>
              </a:ext>
            </a:extLst>
          </p:cNvPr>
          <p:cNvSpPr>
            <a:spLocks noGrp="1"/>
          </p:cNvSpPr>
          <p:nvPr userDrawn="1">
            <p:ph type="subTitle" idx="1"/>
          </p:nvPr>
        </p:nvSpPr>
        <p:spPr>
          <a:xfrm>
            <a:off x="2441448" y="4489705"/>
            <a:ext cx="8144256" cy="996692"/>
          </a:xfrm>
        </p:spPr>
        <p:txBody>
          <a:bodyPr tIns="228600"/>
          <a:lstStyle>
            <a:lvl1pPr marL="0" indent="0" algn="l">
              <a:lnSpc>
                <a:spcPct val="100000"/>
              </a:lnSpc>
              <a:spcBef>
                <a:spcPts val="300"/>
              </a:spcBef>
              <a:buNone/>
              <a:defRPr sz="1600">
                <a:solidFill>
                  <a:schemeClr val="bg1"/>
                </a:solidFill>
              </a:defRPr>
            </a:lvl1pPr>
            <a:lvl2pPr marL="0" marR="0" indent="0" algn="l" defTabSz="685800" rtl="0" eaLnBrk="1" fontAlgn="auto" latinLnBrk="0" hangingPunct="1">
              <a:lnSpc>
                <a:spcPct val="100000"/>
              </a:lnSpc>
              <a:spcBef>
                <a:spcPts val="300"/>
              </a:spcBef>
              <a:spcAft>
                <a:spcPts val="0"/>
              </a:spcAft>
              <a:buClr>
                <a:srgbClr val="FCBA30"/>
              </a:buClr>
              <a:buSzPct val="120000"/>
              <a:buFont typeface="Wingdings" panose="05000000000000000000" pitchFamily="2" charset="2"/>
              <a:buNone/>
              <a:tabLst/>
              <a:defRPr sz="1400" b="1">
                <a:solidFill>
                  <a:srgbClr val="FCBA30"/>
                </a:solidFill>
              </a:defRPr>
            </a:lvl2pPr>
            <a:lvl3pPr marL="400050" indent="-225425" algn="l">
              <a:lnSpc>
                <a:spcPct val="100000"/>
              </a:lnSpc>
              <a:spcBef>
                <a:spcPts val="300"/>
              </a:spcBef>
              <a:buClr>
                <a:srgbClr val="FCBA30"/>
              </a:buClr>
              <a:buFont typeface="Wingdings" panose="05000000000000000000" pitchFamily="2" charset="2"/>
              <a:buChar char="§"/>
              <a:tabLst>
                <a:tab pos="573088" algn="l"/>
              </a:tabLst>
              <a:defRPr sz="1400">
                <a:solidFill>
                  <a:schemeClr val="bg1"/>
                </a:solidFill>
              </a:defRPr>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6" name="Straight Connector 15">
            <a:extLst>
              <a:ext uri="{FF2B5EF4-FFF2-40B4-BE49-F238E27FC236}">
                <a16:creationId xmlns:a16="http://schemas.microsoft.com/office/drawing/2014/main" id="{1AF4CA96-11AD-4F9C-B43B-0B25E397C963}"/>
              </a:ext>
            </a:extLst>
          </p:cNvPr>
          <p:cNvCxnSpPr/>
          <p:nvPr userDrawn="1"/>
        </p:nvCxnSpPr>
        <p:spPr>
          <a:xfrm>
            <a:off x="2499360" y="4489704"/>
            <a:ext cx="3169920" cy="0"/>
          </a:xfrm>
          <a:prstGeom prst="line">
            <a:avLst/>
          </a:prstGeom>
          <a:ln>
            <a:solidFill>
              <a:srgbClr val="FCBA30"/>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E8FF8F9-4CCA-4C86-AF87-5F2651D0B588}"/>
              </a:ext>
            </a:extLst>
          </p:cNvPr>
          <p:cNvSpPr>
            <a:spLocks noGrp="1"/>
          </p:cNvSpPr>
          <p:nvPr userDrawn="1">
            <p:ph type="pic" sz="quarter" idx="10"/>
          </p:nvPr>
        </p:nvSpPr>
        <p:spPr>
          <a:xfrm>
            <a:off x="274320" y="274320"/>
            <a:ext cx="11640311" cy="1828799"/>
          </a:xfrm>
          <a:solidFill>
            <a:schemeClr val="bg2">
              <a:lumMod val="40000"/>
              <a:lumOff val="60000"/>
            </a:schemeClr>
          </a:solidFill>
        </p:spPr>
        <p:txBody>
          <a:bodyPr lIns="274320" tIns="640080" rIns="274320" bIns="274320" anchor="t"/>
          <a:lstStyle>
            <a:lvl1pPr marL="0" indent="0" algn="ctr">
              <a:buNone/>
              <a:defRPr sz="1000" b="0" i="1">
                <a:solidFill>
                  <a:schemeClr val="tx2">
                    <a:lumMod val="40000"/>
                    <a:lumOff val="60000"/>
                  </a:schemeClr>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13AE424C-4963-408F-9676-7C5C606AA493}"/>
              </a:ext>
            </a:extLst>
          </p:cNvPr>
          <p:cNvSpPr>
            <a:spLocks noGrp="1"/>
          </p:cNvSpPr>
          <p:nvPr>
            <p:ph type="pic" sz="quarter" idx="11" hasCustomPrompt="1"/>
          </p:nvPr>
        </p:nvSpPr>
        <p:spPr>
          <a:xfrm>
            <a:off x="2432304" y="5561077"/>
            <a:ext cx="1508760" cy="640080"/>
          </a:xfrm>
        </p:spPr>
        <p:txBody>
          <a:bodyPr anchor="ctr" anchorCtr="0"/>
          <a:lstStyle>
            <a:lvl1pPr marL="0" indent="0">
              <a:buNone/>
              <a:defRPr sz="1200" b="0" i="1">
                <a:solidFill>
                  <a:srgbClr val="FFFFFF"/>
                </a:solidFill>
              </a:defRPr>
            </a:lvl1pPr>
          </a:lstStyle>
          <a:p>
            <a:r>
              <a:rPr lang="en-US" dirty="0"/>
              <a:t>Select icon to add line logo</a:t>
            </a:r>
          </a:p>
        </p:txBody>
      </p:sp>
    </p:spTree>
    <p:extLst>
      <p:ext uri="{BB962C8B-B14F-4D97-AF65-F5344CB8AC3E}">
        <p14:creationId xmlns:p14="http://schemas.microsoft.com/office/powerpoint/2010/main" val="83246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a:t>
            </a:r>
          </a:p>
        </p:txBody>
      </p:sp>
    </p:spTree>
    <p:extLst>
      <p:ext uri="{BB962C8B-B14F-4D97-AF65-F5344CB8AC3E}">
        <p14:creationId xmlns:p14="http://schemas.microsoft.com/office/powerpoint/2010/main" val="657699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a:t>
            </a:r>
          </a:p>
        </p:txBody>
      </p:sp>
    </p:spTree>
    <p:extLst>
      <p:ext uri="{BB962C8B-B14F-4D97-AF65-F5344CB8AC3E}">
        <p14:creationId xmlns:p14="http://schemas.microsoft.com/office/powerpoint/2010/main" val="197189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D9AE18-1597-4CA5-9A41-8BCA864A30B9}"/>
              </a:ext>
            </a:extLst>
          </p:cNvPr>
          <p:cNvGrpSpPr/>
          <p:nvPr userDrawn="1"/>
        </p:nvGrpSpPr>
        <p:grpSpPr>
          <a:xfrm>
            <a:off x="0" y="0"/>
            <a:ext cx="12192000" cy="5715000"/>
            <a:chOff x="0" y="0"/>
            <a:chExt cx="12192000" cy="5715000"/>
          </a:xfrm>
        </p:grpSpPr>
        <p:sp>
          <p:nvSpPr>
            <p:cNvPr id="5" name="Rectangle 4">
              <a:extLst>
                <a:ext uri="{FF2B5EF4-FFF2-40B4-BE49-F238E27FC236}">
                  <a16:creationId xmlns:a16="http://schemas.microsoft.com/office/drawing/2014/main" id="{71371C89-8D1E-4B83-AE8E-B138CFB145AA}"/>
                </a:ext>
              </a:extLst>
            </p:cNvPr>
            <p:cNvSpPr/>
            <p:nvPr userDrawn="1"/>
          </p:nvSpPr>
          <p:spPr>
            <a:xfrm>
              <a:off x="0" y="0"/>
              <a:ext cx="12192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89DDF4-18B3-42F6-BF8B-B1F45FD495F1}"/>
                </a:ext>
              </a:extLst>
            </p:cNvPr>
            <p:cNvSpPr/>
            <p:nvPr userDrawn="1"/>
          </p:nvSpPr>
          <p:spPr>
            <a:xfrm>
              <a:off x="2441448" y="0"/>
              <a:ext cx="9750552" cy="18288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786B0BE-65AD-4718-947F-2D59AE450D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448" y="594360"/>
              <a:ext cx="2743206" cy="321565"/>
            </a:xfrm>
            <a:prstGeom prst="rect">
              <a:avLst/>
            </a:prstGeom>
          </p:spPr>
        </p:pic>
      </p:grpSp>
      <p:sp>
        <p:nvSpPr>
          <p:cNvPr id="2" name="Title 1">
            <a:extLst>
              <a:ext uri="{FF2B5EF4-FFF2-40B4-BE49-F238E27FC236}">
                <a16:creationId xmlns:a16="http://schemas.microsoft.com/office/drawing/2014/main" id="{412651F6-FEFE-4121-96DF-C9B75FAD107E}"/>
              </a:ext>
            </a:extLst>
          </p:cNvPr>
          <p:cNvSpPr>
            <a:spLocks noGrp="1"/>
          </p:cNvSpPr>
          <p:nvPr userDrawn="1">
            <p:ph type="ctrTitle"/>
          </p:nvPr>
        </p:nvSpPr>
        <p:spPr>
          <a:xfrm>
            <a:off x="2441448" y="2019305"/>
            <a:ext cx="7437120" cy="1409694"/>
          </a:xfrm>
        </p:spPr>
        <p:txBody>
          <a:bodyPr bIns="292608" anchor="b"/>
          <a:lstStyle>
            <a:lvl1pPr algn="l">
              <a:lnSpc>
                <a:spcPct val="100000"/>
              </a:lnSpc>
              <a:spcBef>
                <a:spcPts val="900"/>
              </a:spcBef>
              <a:defRPr sz="2600">
                <a:solidFill>
                  <a:srgbClr val="FFFFFF"/>
                </a:solidFill>
                <a:latin typeface="+mn-lt"/>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062795-780B-4495-AF77-D724346FC01C}"/>
              </a:ext>
            </a:extLst>
          </p:cNvPr>
          <p:cNvSpPr>
            <a:spLocks noGrp="1"/>
          </p:cNvSpPr>
          <p:nvPr userDrawn="1">
            <p:ph type="subTitle" idx="1"/>
          </p:nvPr>
        </p:nvSpPr>
        <p:spPr>
          <a:xfrm>
            <a:off x="2441448" y="3429000"/>
            <a:ext cx="7437120" cy="1115568"/>
          </a:xfrm>
        </p:spPr>
        <p:txBody>
          <a:bodyPr tIns="274320"/>
          <a:lstStyle>
            <a:lvl1pPr marL="0" indent="0" algn="l">
              <a:lnSpc>
                <a:spcPct val="100000"/>
              </a:lnSpc>
              <a:spcBef>
                <a:spcPts val="300"/>
              </a:spcBef>
              <a:buNone/>
              <a:defRPr sz="1600">
                <a:solidFill>
                  <a:schemeClr val="bg1"/>
                </a:solidFill>
              </a:defRPr>
            </a:lvl1pPr>
            <a:lvl2pPr marL="0" marR="0" indent="0" algn="l" defTabSz="685800" rtl="0" eaLnBrk="1" fontAlgn="auto" latinLnBrk="0" hangingPunct="1">
              <a:lnSpc>
                <a:spcPct val="100000"/>
              </a:lnSpc>
              <a:spcBef>
                <a:spcPts val="300"/>
              </a:spcBef>
              <a:spcAft>
                <a:spcPts val="0"/>
              </a:spcAft>
              <a:buClr>
                <a:srgbClr val="FCBA30"/>
              </a:buClr>
              <a:buSzPct val="120000"/>
              <a:buFont typeface="Wingdings" panose="05000000000000000000" pitchFamily="2" charset="2"/>
              <a:buNone/>
              <a:tabLst/>
              <a:defRPr sz="1400" b="1">
                <a:solidFill>
                  <a:srgbClr val="FCBA30"/>
                </a:solidFill>
              </a:defRPr>
            </a:lvl2pPr>
            <a:lvl3pPr marL="284163" indent="-173038" algn="l">
              <a:lnSpc>
                <a:spcPct val="100000"/>
              </a:lnSpc>
              <a:buClr>
                <a:srgbClr val="FCBA30"/>
              </a:buClr>
              <a:buFont typeface="Wingdings" panose="05000000000000000000" pitchFamily="2" charset="2"/>
              <a:buChar char="§"/>
              <a:tabLst>
                <a:tab pos="573088" algn="l"/>
              </a:tabLst>
              <a:defRPr sz="1400">
                <a:solidFill>
                  <a:schemeClr val="bg1"/>
                </a:solidFill>
              </a:defRPr>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6" name="Straight Connector 15">
            <a:extLst>
              <a:ext uri="{FF2B5EF4-FFF2-40B4-BE49-F238E27FC236}">
                <a16:creationId xmlns:a16="http://schemas.microsoft.com/office/drawing/2014/main" id="{1AF4CA96-11AD-4F9C-B43B-0B25E397C963}"/>
              </a:ext>
            </a:extLst>
          </p:cNvPr>
          <p:cNvCxnSpPr/>
          <p:nvPr userDrawn="1"/>
        </p:nvCxnSpPr>
        <p:spPr>
          <a:xfrm>
            <a:off x="2441448" y="3428999"/>
            <a:ext cx="3169920" cy="0"/>
          </a:xfrm>
          <a:prstGeom prst="line">
            <a:avLst/>
          </a:prstGeom>
          <a:ln>
            <a:solidFill>
              <a:srgbClr val="FCBA30"/>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D9439A24-346D-477F-9BA2-636D7CDB8BF1}"/>
              </a:ext>
            </a:extLst>
          </p:cNvPr>
          <p:cNvSpPr>
            <a:spLocks noGrp="1"/>
          </p:cNvSpPr>
          <p:nvPr userDrawn="1">
            <p:ph type="pic" sz="quarter" idx="10" hasCustomPrompt="1"/>
          </p:nvPr>
        </p:nvSpPr>
        <p:spPr>
          <a:xfrm>
            <a:off x="2432304" y="5946650"/>
            <a:ext cx="1508760" cy="640080"/>
          </a:xfrm>
        </p:spPr>
        <p:txBody>
          <a:bodyPr anchor="ctr" anchorCtr="0"/>
          <a:lstStyle>
            <a:lvl1pPr marL="0" indent="0" algn="ctr" defTabSz="685800" rtl="0" eaLnBrk="1" latinLnBrk="0" hangingPunct="1">
              <a:lnSpc>
                <a:spcPct val="105000"/>
              </a:lnSpc>
              <a:spcBef>
                <a:spcPts val="1600"/>
              </a:spcBef>
              <a:buClr>
                <a:srgbClr val="96172E"/>
              </a:buClr>
              <a:buSzPct val="120000"/>
              <a:buFont typeface="Wingdings" panose="05000000000000000000" pitchFamily="2" charset="2"/>
              <a:buNone/>
              <a:defRPr lang="en-US" sz="1000" b="0" i="1" kern="1200" dirty="0">
                <a:solidFill>
                  <a:schemeClr val="tx2"/>
                </a:solidFill>
                <a:latin typeface="+mn-lt"/>
                <a:ea typeface="+mn-ea"/>
                <a:cs typeface="+mn-cs"/>
              </a:defRPr>
            </a:lvl1pPr>
          </a:lstStyle>
          <a:p>
            <a:r>
              <a:rPr lang="en-US" dirty="0"/>
              <a:t>Select icon to add line logo</a:t>
            </a:r>
          </a:p>
        </p:txBody>
      </p:sp>
      <p:pic>
        <p:nvPicPr>
          <p:cNvPr id="12" name="Picture 11">
            <a:extLst>
              <a:ext uri="{FF2B5EF4-FFF2-40B4-BE49-F238E27FC236}">
                <a16:creationId xmlns:a16="http://schemas.microsoft.com/office/drawing/2014/main" id="{85CAC313-77E2-4CA0-8263-343D383203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96144" y="6062472"/>
            <a:ext cx="1234440" cy="441959"/>
          </a:xfrm>
          <a:prstGeom prst="rect">
            <a:avLst/>
          </a:prstGeom>
        </p:spPr>
      </p:pic>
    </p:spTree>
    <p:extLst>
      <p:ext uri="{BB962C8B-B14F-4D97-AF65-F5344CB8AC3E}">
        <p14:creationId xmlns:p14="http://schemas.microsoft.com/office/powerpoint/2010/main" val="2604324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 with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C1E47B-E5F6-482B-8132-7E5D0FAA5DD9}"/>
              </a:ext>
            </a:extLst>
          </p:cNvPr>
          <p:cNvSpPr/>
          <p:nvPr userDrawn="1"/>
        </p:nvSpPr>
        <p:spPr>
          <a:xfrm>
            <a:off x="-1" y="1828799"/>
            <a:ext cx="12191999" cy="3886200"/>
          </a:xfrm>
          <a:prstGeom prst="rect">
            <a:avLst/>
          </a:prstGeom>
          <a:solidFill>
            <a:srgbClr val="96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B3EE6A1C-0B07-4C1E-BC9D-9DC8561C9728}"/>
              </a:ext>
            </a:extLst>
          </p:cNvPr>
          <p:cNvSpPr/>
          <p:nvPr userDrawn="1"/>
        </p:nvSpPr>
        <p:spPr>
          <a:xfrm>
            <a:off x="2441448" y="1828799"/>
            <a:ext cx="9750550" cy="18288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D7625F5B-5C34-441C-95C3-9B92E00E5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448" y="2423160"/>
            <a:ext cx="2743206" cy="321565"/>
          </a:xfrm>
          <a:prstGeom prst="rect">
            <a:avLst/>
          </a:prstGeom>
          <a:ln>
            <a:noFill/>
          </a:ln>
        </p:spPr>
      </p:pic>
      <p:sp>
        <p:nvSpPr>
          <p:cNvPr id="2" name="Title 1">
            <a:extLst>
              <a:ext uri="{FF2B5EF4-FFF2-40B4-BE49-F238E27FC236}">
                <a16:creationId xmlns:a16="http://schemas.microsoft.com/office/drawing/2014/main" id="{412651F6-FEFE-4121-96DF-C9B75FAD107E}"/>
              </a:ext>
            </a:extLst>
          </p:cNvPr>
          <p:cNvSpPr>
            <a:spLocks noGrp="1"/>
          </p:cNvSpPr>
          <p:nvPr userDrawn="1">
            <p:ph type="ctrTitle"/>
          </p:nvPr>
        </p:nvSpPr>
        <p:spPr>
          <a:xfrm>
            <a:off x="2441448" y="3218688"/>
            <a:ext cx="8144256" cy="1207008"/>
          </a:xfrm>
        </p:spPr>
        <p:txBody>
          <a:bodyPr bIns="201168" anchor="b"/>
          <a:lstStyle>
            <a:lvl1pPr algn="l">
              <a:lnSpc>
                <a:spcPct val="100000"/>
              </a:lnSpc>
              <a:spcBef>
                <a:spcPts val="900"/>
              </a:spcBef>
              <a:defRPr sz="2600">
                <a:solidFill>
                  <a:srgbClr val="FFFFFF"/>
                </a:solidFill>
                <a:latin typeface="+mn-lt"/>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062795-780B-4495-AF77-D724346FC01C}"/>
              </a:ext>
            </a:extLst>
          </p:cNvPr>
          <p:cNvSpPr>
            <a:spLocks noGrp="1"/>
          </p:cNvSpPr>
          <p:nvPr userDrawn="1">
            <p:ph type="subTitle" idx="1"/>
          </p:nvPr>
        </p:nvSpPr>
        <p:spPr>
          <a:xfrm>
            <a:off x="2441448" y="4425696"/>
            <a:ext cx="8144256" cy="996692"/>
          </a:xfrm>
        </p:spPr>
        <p:txBody>
          <a:bodyPr tIns="228600"/>
          <a:lstStyle>
            <a:lvl1pPr marL="0" indent="0" algn="l">
              <a:lnSpc>
                <a:spcPct val="100000"/>
              </a:lnSpc>
              <a:spcBef>
                <a:spcPts val="300"/>
              </a:spcBef>
              <a:buNone/>
              <a:defRPr sz="1600">
                <a:solidFill>
                  <a:schemeClr val="bg1"/>
                </a:solidFill>
              </a:defRPr>
            </a:lvl1pPr>
            <a:lvl2pPr marL="0" marR="0" indent="0" algn="l" defTabSz="685800" rtl="0" eaLnBrk="1" fontAlgn="auto" latinLnBrk="0" hangingPunct="1">
              <a:lnSpc>
                <a:spcPct val="100000"/>
              </a:lnSpc>
              <a:spcBef>
                <a:spcPts val="300"/>
              </a:spcBef>
              <a:spcAft>
                <a:spcPts val="0"/>
              </a:spcAft>
              <a:buClr>
                <a:srgbClr val="FCBA30"/>
              </a:buClr>
              <a:buSzPct val="120000"/>
              <a:buFont typeface="Wingdings" panose="05000000000000000000" pitchFamily="2" charset="2"/>
              <a:buNone/>
              <a:tabLst/>
              <a:defRPr sz="1400" b="1">
                <a:solidFill>
                  <a:srgbClr val="FCBA30"/>
                </a:solidFill>
              </a:defRPr>
            </a:lvl2pPr>
            <a:lvl3pPr marL="400050" indent="-225425" algn="l">
              <a:lnSpc>
                <a:spcPct val="100000"/>
              </a:lnSpc>
              <a:spcBef>
                <a:spcPts val="300"/>
              </a:spcBef>
              <a:buClr>
                <a:srgbClr val="FCBA30"/>
              </a:buClr>
              <a:buFont typeface="Wingdings" panose="05000000000000000000" pitchFamily="2" charset="2"/>
              <a:buChar char="§"/>
              <a:tabLst>
                <a:tab pos="573088" algn="l"/>
              </a:tabLst>
              <a:defRPr sz="1400">
                <a:solidFill>
                  <a:schemeClr val="bg1"/>
                </a:solidFill>
              </a:defRPr>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6" name="Straight Connector 15">
            <a:extLst>
              <a:ext uri="{FF2B5EF4-FFF2-40B4-BE49-F238E27FC236}">
                <a16:creationId xmlns:a16="http://schemas.microsoft.com/office/drawing/2014/main" id="{1AF4CA96-11AD-4F9C-B43B-0B25E397C963}"/>
              </a:ext>
            </a:extLst>
          </p:cNvPr>
          <p:cNvCxnSpPr/>
          <p:nvPr userDrawn="1"/>
        </p:nvCxnSpPr>
        <p:spPr>
          <a:xfrm>
            <a:off x="2441448" y="4425696"/>
            <a:ext cx="3169920" cy="0"/>
          </a:xfrm>
          <a:prstGeom prst="line">
            <a:avLst/>
          </a:prstGeom>
          <a:ln>
            <a:solidFill>
              <a:srgbClr val="FCBA30"/>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E8FF8F9-4CCA-4C86-AF87-5F2651D0B588}"/>
              </a:ext>
            </a:extLst>
          </p:cNvPr>
          <p:cNvSpPr>
            <a:spLocks noGrp="1"/>
          </p:cNvSpPr>
          <p:nvPr userDrawn="1">
            <p:ph type="pic" sz="quarter" idx="10"/>
          </p:nvPr>
        </p:nvSpPr>
        <p:spPr>
          <a:xfrm>
            <a:off x="0" y="0"/>
            <a:ext cx="12192000" cy="1828799"/>
          </a:xfrm>
          <a:solidFill>
            <a:schemeClr val="bg2">
              <a:lumMod val="40000"/>
              <a:lumOff val="60000"/>
            </a:schemeClr>
          </a:solidFill>
        </p:spPr>
        <p:txBody>
          <a:bodyPr lIns="274320" tIns="640080" rIns="274320" bIns="274320" anchor="t"/>
          <a:lstStyle>
            <a:lvl1pPr marL="0" indent="0" algn="ctr">
              <a:buNone/>
              <a:defRPr sz="1000" b="0" i="1">
                <a:solidFill>
                  <a:schemeClr val="tx2">
                    <a:lumMod val="40000"/>
                    <a:lumOff val="60000"/>
                  </a:schemeClr>
                </a:solidFill>
              </a:defRPr>
            </a:lvl1pPr>
          </a:lstStyle>
          <a:p>
            <a:r>
              <a:rPr lang="en-US"/>
              <a:t>Click icon to add picture</a:t>
            </a:r>
            <a:endParaRPr lang="en-US" dirty="0"/>
          </a:p>
        </p:txBody>
      </p:sp>
      <p:sp>
        <p:nvSpPr>
          <p:cNvPr id="17" name="Picture Placeholder 5">
            <a:extLst>
              <a:ext uri="{FF2B5EF4-FFF2-40B4-BE49-F238E27FC236}">
                <a16:creationId xmlns:a16="http://schemas.microsoft.com/office/drawing/2014/main" id="{3BAD6007-009E-4D98-A9AD-72AB903DC1A1}"/>
              </a:ext>
            </a:extLst>
          </p:cNvPr>
          <p:cNvSpPr>
            <a:spLocks noGrp="1"/>
          </p:cNvSpPr>
          <p:nvPr>
            <p:ph type="pic" sz="quarter" idx="11" hasCustomPrompt="1"/>
          </p:nvPr>
        </p:nvSpPr>
        <p:spPr>
          <a:xfrm>
            <a:off x="2432304" y="5946650"/>
            <a:ext cx="1508760" cy="640080"/>
          </a:xfrm>
        </p:spPr>
        <p:txBody>
          <a:bodyPr anchor="ctr" anchorCtr="0"/>
          <a:lstStyle>
            <a:lvl1pPr marL="0" indent="0" algn="ctr" defTabSz="685800" rtl="0" eaLnBrk="1" latinLnBrk="0" hangingPunct="1">
              <a:lnSpc>
                <a:spcPct val="105000"/>
              </a:lnSpc>
              <a:spcBef>
                <a:spcPts val="1600"/>
              </a:spcBef>
              <a:buClr>
                <a:srgbClr val="96172E"/>
              </a:buClr>
              <a:buSzPct val="120000"/>
              <a:buFont typeface="Wingdings" panose="05000000000000000000" pitchFamily="2" charset="2"/>
              <a:buNone/>
              <a:defRPr lang="en-US" sz="1000" b="0" i="1" kern="1200" dirty="0">
                <a:solidFill>
                  <a:schemeClr val="tx2"/>
                </a:solidFill>
                <a:latin typeface="+mn-lt"/>
                <a:ea typeface="+mn-ea"/>
                <a:cs typeface="+mn-cs"/>
              </a:defRPr>
            </a:lvl1pPr>
          </a:lstStyle>
          <a:p>
            <a:r>
              <a:rPr lang="en-US" dirty="0"/>
              <a:t>Select icon to add line logo</a:t>
            </a:r>
          </a:p>
        </p:txBody>
      </p:sp>
      <p:pic>
        <p:nvPicPr>
          <p:cNvPr id="18" name="Picture 17">
            <a:extLst>
              <a:ext uri="{FF2B5EF4-FFF2-40B4-BE49-F238E27FC236}">
                <a16:creationId xmlns:a16="http://schemas.microsoft.com/office/drawing/2014/main" id="{DC0E2EB7-202F-4AD9-8FEF-1027AF0741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96144" y="6062472"/>
            <a:ext cx="1234440" cy="441959"/>
          </a:xfrm>
          <a:prstGeom prst="rect">
            <a:avLst/>
          </a:prstGeom>
        </p:spPr>
      </p:pic>
    </p:spTree>
    <p:extLst>
      <p:ext uri="{BB962C8B-B14F-4D97-AF65-F5344CB8AC3E}">
        <p14:creationId xmlns:p14="http://schemas.microsoft.com/office/powerpoint/2010/main" val="3414061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931CDE9-5DF0-4921-A30E-20D12D2C5935}"/>
              </a:ext>
            </a:extLst>
          </p:cNvPr>
          <p:cNvGrpSpPr/>
          <p:nvPr userDrawn="1"/>
        </p:nvGrpSpPr>
        <p:grpSpPr>
          <a:xfrm>
            <a:off x="274320" y="274320"/>
            <a:ext cx="11640312" cy="6309360"/>
            <a:chOff x="274320" y="274320"/>
            <a:chExt cx="11640312" cy="6309360"/>
          </a:xfrm>
        </p:grpSpPr>
        <p:sp>
          <p:nvSpPr>
            <p:cNvPr id="13" name="Rectangle 12">
              <a:extLst>
                <a:ext uri="{FF2B5EF4-FFF2-40B4-BE49-F238E27FC236}">
                  <a16:creationId xmlns:a16="http://schemas.microsoft.com/office/drawing/2014/main" id="{A4E8245F-C837-4AB3-AD36-537234AF0965}"/>
                </a:ext>
              </a:extLst>
            </p:cNvPr>
            <p:cNvSpPr/>
            <p:nvPr userDrawn="1"/>
          </p:nvSpPr>
          <p:spPr>
            <a:xfrm>
              <a:off x="274320" y="274320"/>
              <a:ext cx="11640312" cy="6309360"/>
            </a:xfrm>
            <a:prstGeom prst="rect">
              <a:avLst/>
            </a:prstGeom>
            <a:solidFill>
              <a:srgbClr val="DE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9AF3A101-B3E6-4D11-85B1-9F71CC632C4C}"/>
                </a:ext>
              </a:extLst>
            </p:cNvPr>
            <p:cNvSpPr/>
            <p:nvPr userDrawn="1"/>
          </p:nvSpPr>
          <p:spPr>
            <a:xfrm>
              <a:off x="2441448" y="274320"/>
              <a:ext cx="9473184" cy="182880"/>
            </a:xfrm>
            <a:prstGeom prst="rect">
              <a:avLst/>
            </a:prstGeom>
            <a:solidFill>
              <a:srgbClr val="96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2F66319E-1B8F-4245-BBFA-957DD71A4D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448" y="786384"/>
              <a:ext cx="2286000" cy="267970"/>
            </a:xfrm>
            <a:prstGeom prst="rect">
              <a:avLst/>
            </a:prstGeom>
          </p:spPr>
        </p:pic>
        <p:pic>
          <p:nvPicPr>
            <p:cNvPr id="16" name="Picture 15">
              <a:extLst>
                <a:ext uri="{FF2B5EF4-FFF2-40B4-BE49-F238E27FC236}">
                  <a16:creationId xmlns:a16="http://schemas.microsoft.com/office/drawing/2014/main" id="{B6BC0625-9F8A-41A0-8043-F1AE70A8D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96144" y="5759197"/>
              <a:ext cx="1234440" cy="441959"/>
            </a:xfrm>
            <a:prstGeom prst="rect">
              <a:avLst/>
            </a:prstGeom>
          </p:spPr>
        </p:pic>
      </p:grpSp>
      <p:sp>
        <p:nvSpPr>
          <p:cNvPr id="2" name="Title 1">
            <a:extLst>
              <a:ext uri="{FF2B5EF4-FFF2-40B4-BE49-F238E27FC236}">
                <a16:creationId xmlns:a16="http://schemas.microsoft.com/office/drawing/2014/main" id="{39220BAB-4C1A-43D8-B245-2336BD408975}"/>
              </a:ext>
            </a:extLst>
          </p:cNvPr>
          <p:cNvSpPr>
            <a:spLocks noGrp="1"/>
          </p:cNvSpPr>
          <p:nvPr>
            <p:ph type="title"/>
          </p:nvPr>
        </p:nvSpPr>
        <p:spPr>
          <a:xfrm>
            <a:off x="2441448" y="2377440"/>
            <a:ext cx="8510016" cy="1146810"/>
          </a:xfrm>
        </p:spPr>
        <p:txBody>
          <a:bodyPr anchor="t"/>
          <a:lstStyle>
            <a:lvl1pPr>
              <a:lnSpc>
                <a:spcPct val="100000"/>
              </a:lnSpc>
              <a:defRPr sz="2600" b="0" baseline="0">
                <a:solidFill>
                  <a:srgbClr val="000000"/>
                </a:solidFill>
                <a:latin typeface="+mj-lt"/>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26765049-EB0B-49E3-8443-1E069126D461}"/>
              </a:ext>
            </a:extLst>
          </p:cNvPr>
          <p:cNvSpPr>
            <a:spLocks noGrp="1"/>
          </p:cNvSpPr>
          <p:nvPr>
            <p:ph type="body" sz="quarter" idx="10" hasCustomPrompt="1"/>
          </p:nvPr>
        </p:nvSpPr>
        <p:spPr>
          <a:xfrm>
            <a:off x="1011936" y="2410491"/>
            <a:ext cx="975360" cy="457200"/>
          </a:xfrm>
        </p:spPr>
        <p:txBody>
          <a:bodyPr anchor="t"/>
          <a:lstStyle>
            <a:lvl1pPr marL="0" indent="0" algn="r">
              <a:lnSpc>
                <a:spcPct val="90000"/>
              </a:lnSpc>
              <a:spcBef>
                <a:spcPts val="0"/>
              </a:spcBef>
              <a:buNone/>
              <a:defRPr sz="2800" b="0">
                <a:solidFill>
                  <a:srgbClr val="626568"/>
                </a:solidFill>
                <a:latin typeface="+mj-lt"/>
                <a:cs typeface="Arial" panose="020B0604020202020204" pitchFamily="34" charset="0"/>
              </a:defRPr>
            </a:lvl1pPr>
          </a:lstStyle>
          <a:p>
            <a:pPr lvl="0"/>
            <a:r>
              <a:rPr lang="en-US" dirty="0"/>
              <a:t>No.</a:t>
            </a:r>
          </a:p>
        </p:txBody>
      </p:sp>
      <p:sp>
        <p:nvSpPr>
          <p:cNvPr id="9" name="Picture Placeholder 5">
            <a:extLst>
              <a:ext uri="{FF2B5EF4-FFF2-40B4-BE49-F238E27FC236}">
                <a16:creationId xmlns:a16="http://schemas.microsoft.com/office/drawing/2014/main" id="{38213CC6-9AF6-471B-AFF1-3D040717980A}"/>
              </a:ext>
            </a:extLst>
          </p:cNvPr>
          <p:cNvSpPr>
            <a:spLocks noGrp="1"/>
          </p:cNvSpPr>
          <p:nvPr>
            <p:ph type="pic" sz="quarter" idx="11" hasCustomPrompt="1"/>
          </p:nvPr>
        </p:nvSpPr>
        <p:spPr>
          <a:xfrm>
            <a:off x="2432304" y="5561077"/>
            <a:ext cx="1508760" cy="640080"/>
          </a:xfrm>
        </p:spPr>
        <p:txBody>
          <a:bodyPr vert="horz" lIns="0" tIns="0" rIns="0" bIns="0" rtlCol="0" anchor="ctr" anchorCtr="0">
            <a:noAutofit/>
          </a:bodyPr>
          <a:lstStyle>
            <a:lvl1pPr marL="0" indent="0">
              <a:buFont typeface="Arial" panose="020B0604020202020204" pitchFamily="34" charset="0"/>
              <a:buNone/>
              <a:defRPr lang="en-US" sz="1000" b="0" i="1" dirty="0">
                <a:solidFill>
                  <a:schemeClr val="tx2"/>
                </a:solidFill>
              </a:defRPr>
            </a:lvl1pPr>
          </a:lstStyle>
          <a:p>
            <a:pPr marL="320040" lvl="0" indent="-320040" algn="ctr"/>
            <a:r>
              <a:rPr lang="en-US" dirty="0"/>
              <a:t>Select icon to add line logo</a:t>
            </a:r>
          </a:p>
        </p:txBody>
      </p:sp>
    </p:spTree>
    <p:extLst>
      <p:ext uri="{BB962C8B-B14F-4D97-AF65-F5344CB8AC3E}">
        <p14:creationId xmlns:p14="http://schemas.microsoft.com/office/powerpoint/2010/main" val="4247389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 Yellow">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71DCF5-4511-475B-AF22-E567CABC8339}"/>
              </a:ext>
            </a:extLst>
          </p:cNvPr>
          <p:cNvGrpSpPr/>
          <p:nvPr userDrawn="1"/>
        </p:nvGrpSpPr>
        <p:grpSpPr>
          <a:xfrm>
            <a:off x="274320" y="274320"/>
            <a:ext cx="11640312" cy="6309360"/>
            <a:chOff x="274320" y="274320"/>
            <a:chExt cx="11640312" cy="6309360"/>
          </a:xfrm>
        </p:grpSpPr>
        <p:sp>
          <p:nvSpPr>
            <p:cNvPr id="13" name="Rectangle 12">
              <a:extLst>
                <a:ext uri="{FF2B5EF4-FFF2-40B4-BE49-F238E27FC236}">
                  <a16:creationId xmlns:a16="http://schemas.microsoft.com/office/drawing/2014/main" id="{884CD809-41A5-4CF0-80D4-B48FEDACEA3D}"/>
                </a:ext>
              </a:extLst>
            </p:cNvPr>
            <p:cNvSpPr/>
            <p:nvPr userDrawn="1"/>
          </p:nvSpPr>
          <p:spPr>
            <a:xfrm>
              <a:off x="274320" y="274320"/>
              <a:ext cx="11640312" cy="630936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ectangle 13">
              <a:extLst>
                <a:ext uri="{FF2B5EF4-FFF2-40B4-BE49-F238E27FC236}">
                  <a16:creationId xmlns:a16="http://schemas.microsoft.com/office/drawing/2014/main" id="{D5B03994-00B2-4578-B4BD-64130D6CD3FA}"/>
                </a:ext>
              </a:extLst>
            </p:cNvPr>
            <p:cNvSpPr/>
            <p:nvPr userDrawn="1"/>
          </p:nvSpPr>
          <p:spPr>
            <a:xfrm>
              <a:off x="2441448" y="274320"/>
              <a:ext cx="9473184" cy="182880"/>
            </a:xfrm>
            <a:prstGeom prst="rect">
              <a:avLst/>
            </a:prstGeom>
            <a:solidFill>
              <a:srgbClr val="96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EFFFBA90-B65E-4FE6-963F-69C9059B95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448" y="786384"/>
              <a:ext cx="2286000" cy="267970"/>
            </a:xfrm>
            <a:prstGeom prst="rect">
              <a:avLst/>
            </a:prstGeom>
          </p:spPr>
        </p:pic>
        <p:pic>
          <p:nvPicPr>
            <p:cNvPr id="17" name="Picture 16">
              <a:extLst>
                <a:ext uri="{FF2B5EF4-FFF2-40B4-BE49-F238E27FC236}">
                  <a16:creationId xmlns:a16="http://schemas.microsoft.com/office/drawing/2014/main" id="{6AAE30E1-5589-4F9B-AA22-340D827276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96144" y="5759197"/>
              <a:ext cx="1234440" cy="441959"/>
            </a:xfrm>
            <a:prstGeom prst="rect">
              <a:avLst/>
            </a:prstGeom>
          </p:spPr>
        </p:pic>
      </p:grpSp>
      <p:sp>
        <p:nvSpPr>
          <p:cNvPr id="2" name="Title 1">
            <a:extLst>
              <a:ext uri="{FF2B5EF4-FFF2-40B4-BE49-F238E27FC236}">
                <a16:creationId xmlns:a16="http://schemas.microsoft.com/office/drawing/2014/main" id="{39220BAB-4C1A-43D8-B245-2336BD408975}"/>
              </a:ext>
            </a:extLst>
          </p:cNvPr>
          <p:cNvSpPr>
            <a:spLocks noGrp="1"/>
          </p:cNvSpPr>
          <p:nvPr userDrawn="1">
            <p:ph type="title"/>
          </p:nvPr>
        </p:nvSpPr>
        <p:spPr>
          <a:xfrm>
            <a:off x="2441448" y="2377440"/>
            <a:ext cx="8510016" cy="1143000"/>
          </a:xfrm>
        </p:spPr>
        <p:txBody>
          <a:bodyPr anchor="t"/>
          <a:lstStyle>
            <a:lvl1pPr>
              <a:lnSpc>
                <a:spcPct val="100000"/>
              </a:lnSpc>
              <a:defRPr sz="2600" b="0" baseline="0">
                <a:solidFill>
                  <a:srgbClr val="000000"/>
                </a:solidFill>
                <a:latin typeface="+mj-lt"/>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26765049-EB0B-49E3-8443-1E069126D461}"/>
              </a:ext>
            </a:extLst>
          </p:cNvPr>
          <p:cNvSpPr>
            <a:spLocks noGrp="1"/>
          </p:cNvSpPr>
          <p:nvPr userDrawn="1">
            <p:ph type="body" sz="quarter" idx="10" hasCustomPrompt="1"/>
          </p:nvPr>
        </p:nvSpPr>
        <p:spPr>
          <a:xfrm>
            <a:off x="1011936" y="2410491"/>
            <a:ext cx="975360" cy="457200"/>
          </a:xfrm>
        </p:spPr>
        <p:txBody>
          <a:bodyPr anchor="t"/>
          <a:lstStyle>
            <a:lvl1pPr marL="0" indent="0" algn="r">
              <a:lnSpc>
                <a:spcPct val="90000"/>
              </a:lnSpc>
              <a:spcBef>
                <a:spcPts val="0"/>
              </a:spcBef>
              <a:buNone/>
              <a:defRPr sz="2800" b="0">
                <a:solidFill>
                  <a:srgbClr val="000000"/>
                </a:solidFill>
                <a:latin typeface="+mj-lt"/>
                <a:cs typeface="Arial" panose="020B0604020202020204" pitchFamily="34" charset="0"/>
              </a:defRPr>
            </a:lvl1pPr>
          </a:lstStyle>
          <a:p>
            <a:pPr lvl="0"/>
            <a:r>
              <a:rPr lang="en-US" dirty="0"/>
              <a:t>No.</a:t>
            </a:r>
          </a:p>
        </p:txBody>
      </p:sp>
      <p:sp>
        <p:nvSpPr>
          <p:cNvPr id="9" name="Picture Placeholder 5">
            <a:extLst>
              <a:ext uri="{FF2B5EF4-FFF2-40B4-BE49-F238E27FC236}">
                <a16:creationId xmlns:a16="http://schemas.microsoft.com/office/drawing/2014/main" id="{D0035DCB-36B2-4613-8605-CEDE5E84D3BE}"/>
              </a:ext>
            </a:extLst>
          </p:cNvPr>
          <p:cNvSpPr>
            <a:spLocks noGrp="1"/>
          </p:cNvSpPr>
          <p:nvPr>
            <p:ph type="pic" sz="quarter" idx="11" hasCustomPrompt="1"/>
          </p:nvPr>
        </p:nvSpPr>
        <p:spPr>
          <a:xfrm>
            <a:off x="2432304" y="5561077"/>
            <a:ext cx="1508760" cy="640080"/>
          </a:xfrm>
        </p:spPr>
        <p:txBody>
          <a:bodyPr vert="horz" lIns="0" tIns="0" rIns="0" bIns="0" rtlCol="0" anchor="ctr" anchorCtr="0">
            <a:noAutofit/>
          </a:bodyPr>
          <a:lstStyle>
            <a:lvl1pPr marL="0" indent="0">
              <a:lnSpc>
                <a:spcPct val="100000"/>
              </a:lnSpc>
              <a:spcBef>
                <a:spcPts val="0"/>
              </a:spcBef>
              <a:buNone/>
              <a:defRPr lang="en-US" sz="1000" b="0" i="1" dirty="0">
                <a:solidFill>
                  <a:schemeClr val="tx2"/>
                </a:solidFill>
                <a:latin typeface="Verdana" panose="020B0604030504040204" pitchFamily="34" charset="0"/>
                <a:ea typeface="Verdana" panose="020B0604030504040204" pitchFamily="34" charset="0"/>
              </a:defRPr>
            </a:lvl1pPr>
          </a:lstStyle>
          <a:p>
            <a:pPr marL="320040" lvl="0" indent="-320040" algn="ctr"/>
            <a:r>
              <a:rPr lang="en-US" dirty="0"/>
              <a:t>Select icon to add line logo</a:t>
            </a:r>
          </a:p>
        </p:txBody>
      </p:sp>
    </p:spTree>
    <p:extLst>
      <p:ext uri="{BB962C8B-B14F-4D97-AF65-F5344CB8AC3E}">
        <p14:creationId xmlns:p14="http://schemas.microsoft.com/office/powerpoint/2010/main" val="1745516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4ABF-8285-4644-9357-0F9177EC11D4}"/>
              </a:ext>
            </a:extLst>
          </p:cNvPr>
          <p:cNvSpPr>
            <a:spLocks noGrp="1"/>
          </p:cNvSpPr>
          <p:nvPr>
            <p:ph type="title"/>
          </p:nvPr>
        </p:nvSpPr>
        <p:spPr>
          <a:xfrm>
            <a:off x="548640" y="365760"/>
            <a:ext cx="9299303" cy="74980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11091672" cy="4178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5">
            <a:extLst>
              <a:ext uri="{FF2B5EF4-FFF2-40B4-BE49-F238E27FC236}">
                <a16:creationId xmlns:a16="http://schemas.microsoft.com/office/drawing/2014/main" id="{4295BDA3-2508-48A8-8A15-38708CA61E77}"/>
              </a:ext>
            </a:extLst>
          </p:cNvPr>
          <p:cNvSpPr>
            <a:spLocks noGrp="1"/>
          </p:cNvSpPr>
          <p:nvPr>
            <p:ph type="pic" sz="quarter" idx="11" hasCustomPrompt="1"/>
          </p:nvPr>
        </p:nvSpPr>
        <p:spPr>
          <a:xfrm>
            <a:off x="10131552" y="420624"/>
            <a:ext cx="1508760" cy="640080"/>
          </a:xfrm>
        </p:spPr>
        <p:txBody>
          <a:bodyPr anchor="ctr" anchorCtr="0"/>
          <a:lstStyle>
            <a:lvl1pPr marL="0" indent="0">
              <a:buNone/>
              <a:defRPr sz="900" b="0" i="1">
                <a:solidFill>
                  <a:schemeClr val="bg2">
                    <a:lumMod val="75000"/>
                  </a:schemeClr>
                </a:solidFill>
              </a:defRPr>
            </a:lvl1pPr>
          </a:lstStyle>
          <a:p>
            <a:r>
              <a:rPr lang="en-US" dirty="0"/>
              <a:t>Select icon to add line logo</a:t>
            </a:r>
          </a:p>
        </p:txBody>
      </p:sp>
      <p:sp>
        <p:nvSpPr>
          <p:cNvPr id="5" name="Date Placeholder 4">
            <a:extLst>
              <a:ext uri="{FF2B5EF4-FFF2-40B4-BE49-F238E27FC236}">
                <a16:creationId xmlns:a16="http://schemas.microsoft.com/office/drawing/2014/main" id="{3D603B15-6AFD-4292-A38F-8BEC7E106295}"/>
              </a:ext>
            </a:extLst>
          </p:cNvPr>
          <p:cNvSpPr>
            <a:spLocks noGrp="1"/>
          </p:cNvSpPr>
          <p:nvPr>
            <p:ph type="dt" sz="half" idx="12"/>
          </p:nvPr>
        </p:nvSpPr>
        <p:spPr/>
        <p:txBody>
          <a:bodyPr/>
          <a:lstStyle/>
          <a:p>
            <a:endParaRPr lang="en-US"/>
          </a:p>
        </p:txBody>
      </p:sp>
      <p:sp>
        <p:nvSpPr>
          <p:cNvPr id="6" name="Footer Placeholder 5">
            <a:extLst>
              <a:ext uri="{FF2B5EF4-FFF2-40B4-BE49-F238E27FC236}">
                <a16:creationId xmlns:a16="http://schemas.microsoft.com/office/drawing/2014/main" id="{7DA373EF-7283-4288-9F32-0337AF8C59C4}"/>
              </a:ext>
            </a:extLst>
          </p:cNvPr>
          <p:cNvSpPr>
            <a:spLocks noGrp="1"/>
          </p:cNvSpPr>
          <p:nvPr>
            <p:ph type="ftr" sz="quarter" idx="13"/>
          </p:nvPr>
        </p:nvSpPr>
        <p:spPr/>
        <p:txBody>
          <a:bodyPr/>
          <a:lstStyle/>
          <a:p>
            <a:r>
              <a:rPr lang="en-US" dirty="0"/>
              <a:t>Seattle Pedestrian Advisory Board – April 8, 2020</a:t>
            </a:r>
          </a:p>
        </p:txBody>
      </p:sp>
      <p:sp>
        <p:nvSpPr>
          <p:cNvPr id="9" name="Slide Number Placeholder 8">
            <a:extLst>
              <a:ext uri="{FF2B5EF4-FFF2-40B4-BE49-F238E27FC236}">
                <a16:creationId xmlns:a16="http://schemas.microsoft.com/office/drawing/2014/main" id="{FE0BAEA0-136F-44D6-B793-1E18A59034D3}"/>
              </a:ext>
            </a:extLst>
          </p:cNvPr>
          <p:cNvSpPr>
            <a:spLocks noGrp="1"/>
          </p:cNvSpPr>
          <p:nvPr>
            <p:ph type="sldNum" sz="quarter" idx="14"/>
          </p:nvPr>
        </p:nvSpPr>
        <p:spPr/>
        <p:txBody>
          <a:bodyPr/>
          <a:lstStyle/>
          <a:p>
            <a:fld id="{3808C448-2B92-4E28-8794-DB124B0828FC}" type="slidenum">
              <a:rPr lang="en-US" smtClean="0"/>
              <a:pPr/>
              <a:t>‹#›</a:t>
            </a:fld>
            <a:endParaRPr lang="en-US" dirty="0"/>
          </a:p>
        </p:txBody>
      </p:sp>
    </p:spTree>
    <p:extLst>
      <p:ext uri="{BB962C8B-B14F-4D97-AF65-F5344CB8AC3E}">
        <p14:creationId xmlns:p14="http://schemas.microsoft.com/office/powerpoint/2010/main" val="111545141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w ic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2441448" y="1417320"/>
            <a:ext cx="9198864" cy="4178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0AA6A895-50F8-4824-BB31-1AF5F02971CA}"/>
              </a:ext>
            </a:extLst>
          </p:cNvPr>
          <p:cNvSpPr>
            <a:spLocks noGrp="1"/>
          </p:cNvSpPr>
          <p:nvPr>
            <p:ph type="pic" sz="quarter" idx="13"/>
          </p:nvPr>
        </p:nvSpPr>
        <p:spPr>
          <a:xfrm>
            <a:off x="548639" y="1417636"/>
            <a:ext cx="1602921" cy="1600200"/>
          </a:xfrm>
          <a:no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34ED849C-D144-4B97-A253-A2AA14C49684}"/>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A2160234-59AE-4D6B-BEE5-43734465C341}"/>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E9142885-F8AD-41F2-9BAB-3091C8853859}"/>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A9B68E3B-2AA3-4037-9608-0CB949B80D6E}"/>
              </a:ext>
            </a:extLst>
          </p:cNvPr>
          <p:cNvSpPr>
            <a:spLocks noGrp="1"/>
          </p:cNvSpPr>
          <p:nvPr>
            <p:ph type="sldNum" sz="quarter" idx="16"/>
          </p:nvPr>
        </p:nvSpPr>
        <p:spPr/>
        <p:txBody>
          <a:bodyPr/>
          <a:lstStyle/>
          <a:p>
            <a:fld id="{3808C448-2B92-4E28-8794-DB124B0828FC}" type="slidenum">
              <a:rPr lang="en-US" smtClean="0"/>
              <a:pPr/>
              <a:t>‹#›</a:t>
            </a:fld>
            <a:endParaRPr lang="en-US" dirty="0"/>
          </a:p>
        </p:txBody>
      </p:sp>
      <p:sp>
        <p:nvSpPr>
          <p:cNvPr id="14" name="Picture Placeholder 5">
            <a:extLst>
              <a:ext uri="{FF2B5EF4-FFF2-40B4-BE49-F238E27FC236}">
                <a16:creationId xmlns:a16="http://schemas.microsoft.com/office/drawing/2014/main" id="{05128B19-CC3D-41AA-85FD-4CDA4D225BAA}"/>
              </a:ext>
            </a:extLst>
          </p:cNvPr>
          <p:cNvSpPr>
            <a:spLocks noGrp="1"/>
          </p:cNvSpPr>
          <p:nvPr>
            <p:ph type="pic" sz="quarter" idx="11" hasCustomPrompt="1"/>
          </p:nvPr>
        </p:nvSpPr>
        <p:spPr>
          <a:xfrm>
            <a:off x="10131552" y="420624"/>
            <a:ext cx="1508760" cy="640080"/>
          </a:xfrm>
        </p:spPr>
        <p:txBody>
          <a:bodyPr anchor="ctr" anchorCtr="0"/>
          <a:lstStyle>
            <a:lvl1pPr marL="0" indent="0">
              <a:buNone/>
              <a:defRPr sz="900" b="0" i="1">
                <a:solidFill>
                  <a:schemeClr val="bg2">
                    <a:lumMod val="75000"/>
                  </a:schemeClr>
                </a:solidFill>
              </a:defRPr>
            </a:lvl1pPr>
          </a:lstStyle>
          <a:p>
            <a:r>
              <a:rPr lang="en-US" dirty="0"/>
              <a:t>Select icon to add line logo</a:t>
            </a:r>
          </a:p>
        </p:txBody>
      </p:sp>
    </p:spTree>
    <p:extLst>
      <p:ext uri="{BB962C8B-B14F-4D97-AF65-F5344CB8AC3E}">
        <p14:creationId xmlns:p14="http://schemas.microsoft.com/office/powerpoint/2010/main" val="321142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w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3413760" cy="4178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0AA6A895-50F8-4824-BB31-1AF5F02971CA}"/>
              </a:ext>
            </a:extLst>
          </p:cNvPr>
          <p:cNvSpPr>
            <a:spLocks noGrp="1"/>
          </p:cNvSpPr>
          <p:nvPr>
            <p:ph type="pic" sz="quarter" idx="13"/>
          </p:nvPr>
        </p:nvSpPr>
        <p:spPr>
          <a:xfrm>
            <a:off x="4511040" y="1417638"/>
            <a:ext cx="7129272" cy="4178808"/>
          </a:xfrm>
          <a:noFill/>
        </p:spPr>
        <p:txBody>
          <a:bodyPr anchor="ctr"/>
          <a:lstStyle>
            <a:lvl1pPr marL="0" indent="0" algn="ctr">
              <a:lnSpc>
                <a:spcPct val="100000"/>
              </a:lnSpc>
              <a:buNone/>
              <a:defRPr sz="1200" b="0" i="1">
                <a:solidFill>
                  <a:srgbClr val="626568"/>
                </a:solidFill>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B34ADCE1-CA9B-4D2C-A339-2072249E4693}"/>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D41073D2-8746-47FD-A93A-86C51A0898D9}"/>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ECA3EC79-9A1F-4E43-8D82-3B9993B28365}"/>
              </a:ext>
            </a:extLst>
          </p:cNvPr>
          <p:cNvSpPr>
            <a:spLocks noGrp="1"/>
          </p:cNvSpPr>
          <p:nvPr>
            <p:ph type="sldNum" sz="quarter" idx="16"/>
          </p:nvPr>
        </p:nvSpPr>
        <p:spPr/>
        <p:txBody>
          <a:bodyPr/>
          <a:lstStyle/>
          <a:p>
            <a:fld id="{3808C448-2B92-4E28-8794-DB124B0828FC}" type="slidenum">
              <a:rPr lang="en-US" smtClean="0"/>
              <a:pPr/>
              <a:t>‹#›</a:t>
            </a:fld>
            <a:endParaRPr lang="en-US" dirty="0"/>
          </a:p>
        </p:txBody>
      </p:sp>
      <p:sp>
        <p:nvSpPr>
          <p:cNvPr id="6" name="Title 5">
            <a:extLst>
              <a:ext uri="{FF2B5EF4-FFF2-40B4-BE49-F238E27FC236}">
                <a16:creationId xmlns:a16="http://schemas.microsoft.com/office/drawing/2014/main" id="{7DF83AC2-0690-494F-AA28-C40CD4D5D930}"/>
              </a:ext>
            </a:extLst>
          </p:cNvPr>
          <p:cNvSpPr>
            <a:spLocks noGrp="1"/>
          </p:cNvSpPr>
          <p:nvPr>
            <p:ph type="title"/>
          </p:nvPr>
        </p:nvSpPr>
        <p:spPr/>
        <p:txBody>
          <a:bodyPr/>
          <a:lstStyle/>
          <a:p>
            <a:r>
              <a:rPr lang="en-US"/>
              <a:t>Click to edit Master title style</a:t>
            </a:r>
          </a:p>
        </p:txBody>
      </p:sp>
      <p:sp>
        <p:nvSpPr>
          <p:cNvPr id="13" name="Picture Placeholder 5">
            <a:extLst>
              <a:ext uri="{FF2B5EF4-FFF2-40B4-BE49-F238E27FC236}">
                <a16:creationId xmlns:a16="http://schemas.microsoft.com/office/drawing/2014/main" id="{543EA574-5A1E-4FDF-95C9-6538996B1A16}"/>
              </a:ext>
            </a:extLst>
          </p:cNvPr>
          <p:cNvSpPr>
            <a:spLocks noGrp="1"/>
          </p:cNvSpPr>
          <p:nvPr>
            <p:ph type="pic" sz="quarter" idx="17" hasCustomPrompt="1"/>
          </p:nvPr>
        </p:nvSpPr>
        <p:spPr>
          <a:xfrm>
            <a:off x="10131552" y="420624"/>
            <a:ext cx="1508760" cy="640080"/>
          </a:xfrm>
        </p:spPr>
        <p:txBody>
          <a:bodyPr anchor="ctr" anchorCtr="0"/>
          <a:lstStyle>
            <a:lvl1pPr marL="0" indent="0">
              <a:buNone/>
              <a:defRPr sz="900" b="0" i="1">
                <a:solidFill>
                  <a:schemeClr val="bg2">
                    <a:lumMod val="75000"/>
                  </a:schemeClr>
                </a:solidFill>
              </a:defRPr>
            </a:lvl1pPr>
          </a:lstStyle>
          <a:p>
            <a:r>
              <a:rPr lang="en-US" dirty="0"/>
              <a:t>Select icon to add line logo</a:t>
            </a:r>
          </a:p>
        </p:txBody>
      </p:sp>
    </p:spTree>
    <p:extLst>
      <p:ext uri="{BB962C8B-B14F-4D97-AF65-F5344CB8AC3E}">
        <p14:creationId xmlns:p14="http://schemas.microsoft.com/office/powerpoint/2010/main" val="1664733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ck foot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D99FC5-4864-44EF-A5C5-4BEE2457182D}"/>
              </a:ext>
            </a:extLst>
          </p:cNvPr>
          <p:cNvSpPr/>
          <p:nvPr userDrawn="1"/>
        </p:nvSpPr>
        <p:spPr>
          <a:xfrm>
            <a:off x="0" y="5971032"/>
            <a:ext cx="12192000" cy="8869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67DD3EF0-72BD-4C6F-A406-4936339BFE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5912" y="6272200"/>
            <a:ext cx="914400" cy="330573"/>
          </a:xfrm>
          <a:prstGeom prst="rect">
            <a:avLst/>
          </a:prstGeom>
        </p:spPr>
      </p:pic>
      <p:sp>
        <p:nvSpPr>
          <p:cNvPr id="21" name="Content Placeholder 2">
            <a:extLst>
              <a:ext uri="{FF2B5EF4-FFF2-40B4-BE49-F238E27FC236}">
                <a16:creationId xmlns:a16="http://schemas.microsoft.com/office/drawing/2014/main" id="{302AEE20-1298-45E0-9E96-CEB2A97D70B6}"/>
              </a:ext>
            </a:extLst>
          </p:cNvPr>
          <p:cNvSpPr>
            <a:spLocks noGrp="1"/>
          </p:cNvSpPr>
          <p:nvPr>
            <p:ph idx="1"/>
          </p:nvPr>
        </p:nvSpPr>
        <p:spPr>
          <a:xfrm>
            <a:off x="2441448" y="1417320"/>
            <a:ext cx="9198864" cy="4178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9">
            <a:extLst>
              <a:ext uri="{FF2B5EF4-FFF2-40B4-BE49-F238E27FC236}">
                <a16:creationId xmlns:a16="http://schemas.microsoft.com/office/drawing/2014/main" id="{DA9D8F67-6503-4C49-BAE8-02EFE50E40E8}"/>
              </a:ext>
            </a:extLst>
          </p:cNvPr>
          <p:cNvSpPr>
            <a:spLocks noGrp="1"/>
          </p:cNvSpPr>
          <p:nvPr>
            <p:ph type="pic" sz="quarter" idx="13"/>
          </p:nvPr>
        </p:nvSpPr>
        <p:spPr>
          <a:xfrm>
            <a:off x="548639" y="1417636"/>
            <a:ext cx="1602921" cy="1600200"/>
          </a:xfrm>
          <a:no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7FE5E931-935E-49C0-B732-3BC0D5FF56C7}"/>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5A7C1AF0-BDE3-42F5-AFF6-79177951636F}"/>
              </a:ext>
            </a:extLst>
          </p:cNvPr>
          <p:cNvSpPr>
            <a:spLocks noGrp="1"/>
          </p:cNvSpPr>
          <p:nvPr>
            <p:ph type="dt" sz="half" idx="14"/>
          </p:nvPr>
        </p:nvSpPr>
        <p:spPr/>
        <p:txBody>
          <a:bodyPr/>
          <a:lstStyle/>
          <a:p>
            <a:endParaRPr lang="en-US"/>
          </a:p>
        </p:txBody>
      </p:sp>
      <p:sp>
        <p:nvSpPr>
          <p:cNvPr id="8" name="Footer Placeholder 7">
            <a:extLst>
              <a:ext uri="{FF2B5EF4-FFF2-40B4-BE49-F238E27FC236}">
                <a16:creationId xmlns:a16="http://schemas.microsoft.com/office/drawing/2014/main" id="{FB9389A1-4DD1-41AA-8A0A-E3BB8FD33AEC}"/>
              </a:ext>
            </a:extLst>
          </p:cNvPr>
          <p:cNvSpPr>
            <a:spLocks noGrp="1"/>
          </p:cNvSpPr>
          <p:nvPr>
            <p:ph type="ftr" sz="quarter" idx="15"/>
          </p:nvPr>
        </p:nvSpPr>
        <p:spPr/>
        <p:txBody>
          <a:bodyPr/>
          <a:lstStyle/>
          <a:p>
            <a:endParaRPr lang="en-US" dirty="0"/>
          </a:p>
        </p:txBody>
      </p:sp>
      <p:sp>
        <p:nvSpPr>
          <p:cNvPr id="9" name="Slide Number Placeholder 8">
            <a:extLst>
              <a:ext uri="{FF2B5EF4-FFF2-40B4-BE49-F238E27FC236}">
                <a16:creationId xmlns:a16="http://schemas.microsoft.com/office/drawing/2014/main" id="{4AB141C3-BD96-4702-B754-D098BF3FAABE}"/>
              </a:ext>
            </a:extLst>
          </p:cNvPr>
          <p:cNvSpPr>
            <a:spLocks noGrp="1"/>
          </p:cNvSpPr>
          <p:nvPr>
            <p:ph type="sldNum" sz="quarter" idx="16"/>
          </p:nvPr>
        </p:nvSpPr>
        <p:spPr/>
        <p:txBody>
          <a:bodyPr/>
          <a:lstStyle/>
          <a:p>
            <a:fld id="{3808C448-2B92-4E28-8794-DB124B0828FC}" type="slidenum">
              <a:rPr lang="en-US" smtClean="0"/>
              <a:pPr/>
              <a:t>‹#›</a:t>
            </a:fld>
            <a:endParaRPr lang="en-US" dirty="0"/>
          </a:p>
        </p:txBody>
      </p:sp>
      <p:sp>
        <p:nvSpPr>
          <p:cNvPr id="23" name="Rectangle 22">
            <a:extLst>
              <a:ext uri="{FF2B5EF4-FFF2-40B4-BE49-F238E27FC236}">
                <a16:creationId xmlns:a16="http://schemas.microsoft.com/office/drawing/2014/main" id="{4017E8DF-6180-4031-AC2B-25FC29FF7455}"/>
              </a:ext>
            </a:extLst>
          </p:cNvPr>
          <p:cNvSpPr/>
          <p:nvPr userDrawn="1"/>
        </p:nvSpPr>
        <p:spPr>
          <a:xfrm>
            <a:off x="2444496" y="5971032"/>
            <a:ext cx="9747504" cy="13716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a:extLst>
              <a:ext uri="{FF2B5EF4-FFF2-40B4-BE49-F238E27FC236}">
                <a16:creationId xmlns:a16="http://schemas.microsoft.com/office/drawing/2014/main" id="{4CC5FB3D-5FAA-492A-9E65-43C64693E7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61120" y="6355080"/>
            <a:ext cx="1508760" cy="176861"/>
          </a:xfrm>
          <a:prstGeom prst="rect">
            <a:avLst/>
          </a:prstGeom>
        </p:spPr>
      </p:pic>
      <p:sp>
        <p:nvSpPr>
          <p:cNvPr id="26" name="Picture Placeholder 5">
            <a:extLst>
              <a:ext uri="{FF2B5EF4-FFF2-40B4-BE49-F238E27FC236}">
                <a16:creationId xmlns:a16="http://schemas.microsoft.com/office/drawing/2014/main" id="{15AD4853-7029-4509-993C-6285518E7927}"/>
              </a:ext>
            </a:extLst>
          </p:cNvPr>
          <p:cNvSpPr>
            <a:spLocks noGrp="1"/>
          </p:cNvSpPr>
          <p:nvPr>
            <p:ph type="pic" sz="quarter" idx="17" hasCustomPrompt="1"/>
          </p:nvPr>
        </p:nvSpPr>
        <p:spPr>
          <a:xfrm>
            <a:off x="10131552" y="420624"/>
            <a:ext cx="1508760" cy="640080"/>
          </a:xfrm>
        </p:spPr>
        <p:txBody>
          <a:bodyPr anchor="ctr" anchorCtr="0"/>
          <a:lstStyle>
            <a:lvl1pPr marL="0" indent="0">
              <a:buNone/>
              <a:defRPr sz="900" b="0" i="1">
                <a:solidFill>
                  <a:schemeClr val="bg2">
                    <a:lumMod val="75000"/>
                  </a:schemeClr>
                </a:solidFill>
              </a:defRPr>
            </a:lvl1pPr>
          </a:lstStyle>
          <a:p>
            <a:r>
              <a:rPr lang="en-US" dirty="0"/>
              <a:t>Select icon to add line logo</a:t>
            </a:r>
          </a:p>
        </p:txBody>
      </p:sp>
    </p:spTree>
    <p:extLst>
      <p:ext uri="{BB962C8B-B14F-4D97-AF65-F5344CB8AC3E}">
        <p14:creationId xmlns:p14="http://schemas.microsoft.com/office/powerpoint/2010/main" val="411617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931CDE9-5DF0-4921-A30E-20D12D2C5935}"/>
              </a:ext>
            </a:extLst>
          </p:cNvPr>
          <p:cNvGrpSpPr/>
          <p:nvPr userDrawn="1"/>
        </p:nvGrpSpPr>
        <p:grpSpPr>
          <a:xfrm>
            <a:off x="274320" y="274320"/>
            <a:ext cx="11640312" cy="6309360"/>
            <a:chOff x="274320" y="274320"/>
            <a:chExt cx="11640312" cy="6309360"/>
          </a:xfrm>
        </p:grpSpPr>
        <p:sp>
          <p:nvSpPr>
            <p:cNvPr id="13" name="Rectangle 12">
              <a:extLst>
                <a:ext uri="{FF2B5EF4-FFF2-40B4-BE49-F238E27FC236}">
                  <a16:creationId xmlns:a16="http://schemas.microsoft.com/office/drawing/2014/main" id="{A4E8245F-C837-4AB3-AD36-537234AF0965}"/>
                </a:ext>
              </a:extLst>
            </p:cNvPr>
            <p:cNvSpPr/>
            <p:nvPr userDrawn="1"/>
          </p:nvSpPr>
          <p:spPr>
            <a:xfrm>
              <a:off x="274320" y="274320"/>
              <a:ext cx="11640312" cy="6309360"/>
            </a:xfrm>
            <a:prstGeom prst="rect">
              <a:avLst/>
            </a:prstGeom>
            <a:solidFill>
              <a:srgbClr val="DE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9AF3A101-B3E6-4D11-85B1-9F71CC632C4C}"/>
                </a:ext>
              </a:extLst>
            </p:cNvPr>
            <p:cNvSpPr/>
            <p:nvPr userDrawn="1"/>
          </p:nvSpPr>
          <p:spPr>
            <a:xfrm>
              <a:off x="2441448" y="274320"/>
              <a:ext cx="9473184" cy="182880"/>
            </a:xfrm>
            <a:prstGeom prst="rect">
              <a:avLst/>
            </a:prstGeom>
            <a:solidFill>
              <a:srgbClr val="96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2F66319E-1B8F-4245-BBFA-957DD71A4D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1448" y="786384"/>
              <a:ext cx="2286000" cy="267970"/>
            </a:xfrm>
            <a:prstGeom prst="rect">
              <a:avLst/>
            </a:prstGeom>
          </p:spPr>
        </p:pic>
        <p:pic>
          <p:nvPicPr>
            <p:cNvPr id="16" name="Picture 15">
              <a:extLst>
                <a:ext uri="{FF2B5EF4-FFF2-40B4-BE49-F238E27FC236}">
                  <a16:creationId xmlns:a16="http://schemas.microsoft.com/office/drawing/2014/main" id="{B6BC0625-9F8A-41A0-8043-F1AE70A8D0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96144" y="5759197"/>
              <a:ext cx="1234440" cy="441959"/>
            </a:xfrm>
            <a:prstGeom prst="rect">
              <a:avLst/>
            </a:prstGeom>
          </p:spPr>
        </p:pic>
      </p:grpSp>
      <p:sp>
        <p:nvSpPr>
          <p:cNvPr id="2" name="Title 1">
            <a:extLst>
              <a:ext uri="{FF2B5EF4-FFF2-40B4-BE49-F238E27FC236}">
                <a16:creationId xmlns:a16="http://schemas.microsoft.com/office/drawing/2014/main" id="{39220BAB-4C1A-43D8-B245-2336BD408975}"/>
              </a:ext>
            </a:extLst>
          </p:cNvPr>
          <p:cNvSpPr>
            <a:spLocks noGrp="1"/>
          </p:cNvSpPr>
          <p:nvPr>
            <p:ph type="title"/>
          </p:nvPr>
        </p:nvSpPr>
        <p:spPr>
          <a:xfrm>
            <a:off x="2441448" y="2377440"/>
            <a:ext cx="8510016" cy="1146810"/>
          </a:xfrm>
        </p:spPr>
        <p:txBody>
          <a:bodyPr anchor="t"/>
          <a:lstStyle>
            <a:lvl1pPr>
              <a:lnSpc>
                <a:spcPct val="100000"/>
              </a:lnSpc>
              <a:defRPr sz="2600" b="0" baseline="0">
                <a:solidFill>
                  <a:srgbClr val="000000"/>
                </a:solidFill>
                <a:latin typeface="+mj-lt"/>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26765049-EB0B-49E3-8443-1E069126D461}"/>
              </a:ext>
            </a:extLst>
          </p:cNvPr>
          <p:cNvSpPr>
            <a:spLocks noGrp="1"/>
          </p:cNvSpPr>
          <p:nvPr>
            <p:ph type="body" sz="quarter" idx="10" hasCustomPrompt="1"/>
          </p:nvPr>
        </p:nvSpPr>
        <p:spPr>
          <a:xfrm>
            <a:off x="1011936" y="2410491"/>
            <a:ext cx="975360" cy="457200"/>
          </a:xfrm>
        </p:spPr>
        <p:txBody>
          <a:bodyPr anchor="t"/>
          <a:lstStyle>
            <a:lvl1pPr marL="0" indent="0" algn="r">
              <a:lnSpc>
                <a:spcPct val="90000"/>
              </a:lnSpc>
              <a:spcBef>
                <a:spcPts val="0"/>
              </a:spcBef>
              <a:buNone/>
              <a:defRPr sz="2800" b="0">
                <a:solidFill>
                  <a:srgbClr val="626568"/>
                </a:solidFill>
                <a:latin typeface="+mj-lt"/>
                <a:cs typeface="Arial" panose="020B0604020202020204" pitchFamily="34" charset="0"/>
              </a:defRPr>
            </a:lvl1pPr>
          </a:lstStyle>
          <a:p>
            <a:pPr lvl="0"/>
            <a:r>
              <a:rPr lang="en-US" dirty="0"/>
              <a:t>No.</a:t>
            </a:r>
          </a:p>
        </p:txBody>
      </p:sp>
      <p:sp>
        <p:nvSpPr>
          <p:cNvPr id="9" name="Picture Placeholder 5">
            <a:extLst>
              <a:ext uri="{FF2B5EF4-FFF2-40B4-BE49-F238E27FC236}">
                <a16:creationId xmlns:a16="http://schemas.microsoft.com/office/drawing/2014/main" id="{38213CC6-9AF6-471B-AFF1-3D040717980A}"/>
              </a:ext>
            </a:extLst>
          </p:cNvPr>
          <p:cNvSpPr>
            <a:spLocks noGrp="1"/>
          </p:cNvSpPr>
          <p:nvPr>
            <p:ph type="pic" sz="quarter" idx="11" hasCustomPrompt="1"/>
          </p:nvPr>
        </p:nvSpPr>
        <p:spPr>
          <a:xfrm>
            <a:off x="2432304" y="5561077"/>
            <a:ext cx="1508760" cy="640080"/>
          </a:xfrm>
        </p:spPr>
        <p:txBody>
          <a:bodyPr anchor="ctr" anchorCtr="0"/>
          <a:lstStyle>
            <a:lvl1pPr marL="0" indent="0">
              <a:buNone/>
              <a:defRPr sz="1200" b="0" i="1">
                <a:solidFill>
                  <a:srgbClr val="626568"/>
                </a:solidFill>
              </a:defRPr>
            </a:lvl1pPr>
          </a:lstStyle>
          <a:p>
            <a:r>
              <a:rPr lang="en-US" dirty="0"/>
              <a:t>Select icon to add line logo</a:t>
            </a:r>
          </a:p>
        </p:txBody>
      </p:sp>
    </p:spTree>
    <p:extLst>
      <p:ext uri="{BB962C8B-B14F-4D97-AF65-F5344CB8AC3E}">
        <p14:creationId xmlns:p14="http://schemas.microsoft.com/office/powerpoint/2010/main" val="3135754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ck footer w image">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2D013AD-3989-4AF2-9769-9924E012860D}"/>
              </a:ext>
            </a:extLst>
          </p:cNvPr>
          <p:cNvSpPr>
            <a:spLocks noGrp="1"/>
          </p:cNvSpPr>
          <p:nvPr>
            <p:ph idx="1"/>
          </p:nvPr>
        </p:nvSpPr>
        <p:spPr>
          <a:xfrm>
            <a:off x="548640" y="1417320"/>
            <a:ext cx="3413760" cy="4178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9">
            <a:extLst>
              <a:ext uri="{FF2B5EF4-FFF2-40B4-BE49-F238E27FC236}">
                <a16:creationId xmlns:a16="http://schemas.microsoft.com/office/drawing/2014/main" id="{B0EEF567-BA49-46DD-9271-38EAAB4FD90F}"/>
              </a:ext>
            </a:extLst>
          </p:cNvPr>
          <p:cNvSpPr>
            <a:spLocks noGrp="1"/>
          </p:cNvSpPr>
          <p:nvPr>
            <p:ph type="pic" sz="quarter" idx="13"/>
          </p:nvPr>
        </p:nvSpPr>
        <p:spPr>
          <a:xfrm>
            <a:off x="4511040" y="1417638"/>
            <a:ext cx="7129272" cy="4178808"/>
          </a:xfrm>
          <a:noFill/>
        </p:spPr>
        <p:txBody>
          <a:bodyPr anchor="ctr"/>
          <a:lstStyle>
            <a:lvl1pPr marL="0" indent="0" algn="ctr">
              <a:lnSpc>
                <a:spcPct val="100000"/>
              </a:lnSpc>
              <a:buNone/>
              <a:defRPr sz="1200" b="0" i="1">
                <a:solidFill>
                  <a:srgbClr val="626568"/>
                </a:solidFill>
              </a:defRPr>
            </a:lvl1pPr>
          </a:lstStyle>
          <a:p>
            <a:r>
              <a:rPr lang="en-US"/>
              <a:t>Click icon to add picture</a:t>
            </a:r>
            <a:endParaRPr lang="en-US" dirty="0"/>
          </a:p>
        </p:txBody>
      </p:sp>
      <p:sp>
        <p:nvSpPr>
          <p:cNvPr id="24" name="Title 1">
            <a:extLst>
              <a:ext uri="{FF2B5EF4-FFF2-40B4-BE49-F238E27FC236}">
                <a16:creationId xmlns:a16="http://schemas.microsoft.com/office/drawing/2014/main" id="{D8F2B25D-B247-4B4A-80EE-51FAE22FEF52}"/>
              </a:ext>
            </a:extLst>
          </p:cNvPr>
          <p:cNvSpPr>
            <a:spLocks noGrp="1"/>
          </p:cNvSpPr>
          <p:nvPr>
            <p:ph type="title"/>
          </p:nvPr>
        </p:nvSpPr>
        <p:spPr>
          <a:xfrm>
            <a:off x="548640" y="365760"/>
            <a:ext cx="9299448" cy="749808"/>
          </a:xfrm>
        </p:spPr>
        <p:txBody>
          <a:bodyPr/>
          <a:lstStyle/>
          <a:p>
            <a:r>
              <a:rPr lang="en-US"/>
              <a:t>Click to edit Master title style</a:t>
            </a:r>
            <a:endParaRPr lang="en-US" dirty="0"/>
          </a:p>
        </p:txBody>
      </p:sp>
      <p:sp>
        <p:nvSpPr>
          <p:cNvPr id="15" name="Picture Placeholder 5">
            <a:extLst>
              <a:ext uri="{FF2B5EF4-FFF2-40B4-BE49-F238E27FC236}">
                <a16:creationId xmlns:a16="http://schemas.microsoft.com/office/drawing/2014/main" id="{3F33345D-9E4C-40F1-B959-46FA0AC4C209}"/>
              </a:ext>
            </a:extLst>
          </p:cNvPr>
          <p:cNvSpPr>
            <a:spLocks noGrp="1"/>
          </p:cNvSpPr>
          <p:nvPr>
            <p:ph type="pic" sz="quarter" idx="17" hasCustomPrompt="1"/>
          </p:nvPr>
        </p:nvSpPr>
        <p:spPr>
          <a:xfrm>
            <a:off x="10131552" y="420624"/>
            <a:ext cx="1508760" cy="640080"/>
          </a:xfrm>
        </p:spPr>
        <p:txBody>
          <a:bodyPr anchor="ctr" anchorCtr="0"/>
          <a:lstStyle>
            <a:lvl1pPr marL="0" indent="0">
              <a:buNone/>
              <a:defRPr sz="900" b="0" i="1">
                <a:solidFill>
                  <a:schemeClr val="bg2">
                    <a:lumMod val="75000"/>
                  </a:schemeClr>
                </a:solidFill>
              </a:defRPr>
            </a:lvl1pPr>
          </a:lstStyle>
          <a:p>
            <a:r>
              <a:rPr lang="en-US" dirty="0"/>
              <a:t>Select icon to add line logo</a:t>
            </a:r>
          </a:p>
        </p:txBody>
      </p:sp>
      <p:sp>
        <p:nvSpPr>
          <p:cNvPr id="18" name="Rectangle 17">
            <a:extLst>
              <a:ext uri="{FF2B5EF4-FFF2-40B4-BE49-F238E27FC236}">
                <a16:creationId xmlns:a16="http://schemas.microsoft.com/office/drawing/2014/main" id="{259A48C7-F487-4381-8917-B4401A8294C3}"/>
              </a:ext>
            </a:extLst>
          </p:cNvPr>
          <p:cNvSpPr/>
          <p:nvPr userDrawn="1"/>
        </p:nvSpPr>
        <p:spPr>
          <a:xfrm>
            <a:off x="0" y="5971032"/>
            <a:ext cx="12192000" cy="8869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a:extLst>
              <a:ext uri="{FF2B5EF4-FFF2-40B4-BE49-F238E27FC236}">
                <a16:creationId xmlns:a16="http://schemas.microsoft.com/office/drawing/2014/main" id="{B0818B0D-A71E-4E03-92E1-F17299850C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5912" y="6272200"/>
            <a:ext cx="914400" cy="330573"/>
          </a:xfrm>
          <a:prstGeom prst="rect">
            <a:avLst/>
          </a:prstGeom>
        </p:spPr>
      </p:pic>
      <p:sp>
        <p:nvSpPr>
          <p:cNvPr id="27" name="Rectangle 26">
            <a:extLst>
              <a:ext uri="{FF2B5EF4-FFF2-40B4-BE49-F238E27FC236}">
                <a16:creationId xmlns:a16="http://schemas.microsoft.com/office/drawing/2014/main" id="{DED741DF-61F0-4AFD-B8A8-937ABFD0E56A}"/>
              </a:ext>
            </a:extLst>
          </p:cNvPr>
          <p:cNvSpPr/>
          <p:nvPr userDrawn="1"/>
        </p:nvSpPr>
        <p:spPr>
          <a:xfrm>
            <a:off x="2444496" y="5971032"/>
            <a:ext cx="9747504" cy="13716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8" name="Picture 27">
            <a:extLst>
              <a:ext uri="{FF2B5EF4-FFF2-40B4-BE49-F238E27FC236}">
                <a16:creationId xmlns:a16="http://schemas.microsoft.com/office/drawing/2014/main" id="{DD0DC6E4-D3EE-47DA-BA53-AEBB044C81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61120" y="6355080"/>
            <a:ext cx="1508760" cy="176861"/>
          </a:xfrm>
          <a:prstGeom prst="rect">
            <a:avLst/>
          </a:prstGeom>
        </p:spPr>
      </p:pic>
      <p:sp>
        <p:nvSpPr>
          <p:cNvPr id="3" name="Date Placeholder 2">
            <a:extLst>
              <a:ext uri="{FF2B5EF4-FFF2-40B4-BE49-F238E27FC236}">
                <a16:creationId xmlns:a16="http://schemas.microsoft.com/office/drawing/2014/main" id="{EE446295-1F03-479A-999D-760E4B5CA11E}"/>
              </a:ext>
            </a:extLst>
          </p:cNvPr>
          <p:cNvSpPr>
            <a:spLocks noGrp="1"/>
          </p:cNvSpPr>
          <p:nvPr>
            <p:ph type="dt" sz="half" idx="18"/>
          </p:nvPr>
        </p:nvSpPr>
        <p:spPr/>
        <p:txBody>
          <a:bodyPr/>
          <a:lstStyle/>
          <a:p>
            <a:endParaRPr lang="en-US"/>
          </a:p>
        </p:txBody>
      </p:sp>
      <p:sp>
        <p:nvSpPr>
          <p:cNvPr id="4" name="Footer Placeholder 3">
            <a:extLst>
              <a:ext uri="{FF2B5EF4-FFF2-40B4-BE49-F238E27FC236}">
                <a16:creationId xmlns:a16="http://schemas.microsoft.com/office/drawing/2014/main" id="{AEBB792D-B2C7-4402-9B3E-A228E03AD387}"/>
              </a:ext>
            </a:extLst>
          </p:cNvPr>
          <p:cNvSpPr>
            <a:spLocks noGrp="1"/>
          </p:cNvSpPr>
          <p:nvPr>
            <p:ph type="ftr" sz="quarter" idx="19"/>
          </p:nvPr>
        </p:nvSpPr>
        <p:spPr/>
        <p:txBody>
          <a:bodyPr/>
          <a:lstStyle/>
          <a:p>
            <a:endParaRPr lang="en-US" dirty="0"/>
          </a:p>
        </p:txBody>
      </p:sp>
      <p:sp>
        <p:nvSpPr>
          <p:cNvPr id="5" name="Slide Number Placeholder 4">
            <a:extLst>
              <a:ext uri="{FF2B5EF4-FFF2-40B4-BE49-F238E27FC236}">
                <a16:creationId xmlns:a16="http://schemas.microsoft.com/office/drawing/2014/main" id="{18C53568-6F46-49B1-A781-0AC1725B080B}"/>
              </a:ext>
            </a:extLst>
          </p:cNvPr>
          <p:cNvSpPr>
            <a:spLocks noGrp="1"/>
          </p:cNvSpPr>
          <p:nvPr>
            <p:ph type="sldNum" sz="quarter" idx="20"/>
          </p:nvPr>
        </p:nvSpPr>
        <p:spPr/>
        <p:txBody>
          <a:bodyPr/>
          <a:lstStyle/>
          <a:p>
            <a:fld id="{3808C448-2B92-4E28-8794-DB124B0828FC}" type="slidenum">
              <a:rPr lang="en-US" smtClean="0"/>
              <a:pPr/>
              <a:t>‹#›</a:t>
            </a:fld>
            <a:endParaRPr lang="en-US" dirty="0"/>
          </a:p>
        </p:txBody>
      </p:sp>
    </p:spTree>
    <p:extLst>
      <p:ext uri="{BB962C8B-B14F-4D97-AF65-F5344CB8AC3E}">
        <p14:creationId xmlns:p14="http://schemas.microsoft.com/office/powerpoint/2010/main" val="2893827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6278880" cy="502920"/>
          </a:xfrm>
        </p:spPr>
        <p:txBody>
          <a:bodyPr/>
          <a:lstStyle>
            <a:lvl1pPr marL="0" indent="0">
              <a:buNone/>
              <a:defRPr/>
            </a:lvl1pPr>
          </a:lstStyle>
          <a:p>
            <a:pPr lvl="0"/>
            <a:r>
              <a:rPr lang="en-US"/>
              <a:t>Click to edit Master text styles</a:t>
            </a:r>
          </a:p>
        </p:txBody>
      </p:sp>
      <p:grpSp>
        <p:nvGrpSpPr>
          <p:cNvPr id="16" name="Group 4">
            <a:extLst>
              <a:ext uri="{FF2B5EF4-FFF2-40B4-BE49-F238E27FC236}">
                <a16:creationId xmlns:a16="http://schemas.microsoft.com/office/drawing/2014/main" id="{ECEE9EA2-3769-4C5B-ACBC-FCCD9C97221E}"/>
              </a:ext>
            </a:extLst>
          </p:cNvPr>
          <p:cNvGrpSpPr>
            <a:grpSpLocks noChangeAspect="1"/>
          </p:cNvGrpSpPr>
          <p:nvPr userDrawn="1"/>
        </p:nvGrpSpPr>
        <p:grpSpPr bwMode="auto">
          <a:xfrm>
            <a:off x="3600451" y="935039"/>
            <a:ext cx="4991100" cy="4987925"/>
            <a:chOff x="1701" y="589"/>
            <a:chExt cx="2358" cy="3142"/>
          </a:xfrm>
        </p:grpSpPr>
        <p:sp>
          <p:nvSpPr>
            <p:cNvPr id="19" name="Freeform 6">
              <a:extLst>
                <a:ext uri="{FF2B5EF4-FFF2-40B4-BE49-F238E27FC236}">
                  <a16:creationId xmlns:a16="http://schemas.microsoft.com/office/drawing/2014/main" id="{082E88CE-FBE0-4016-9646-95115E289FB6}"/>
                </a:ext>
              </a:extLst>
            </p:cNvPr>
            <p:cNvSpPr>
              <a:spLocks/>
            </p:cNvSpPr>
            <p:nvPr userDrawn="1"/>
          </p:nvSpPr>
          <p:spPr bwMode="auto">
            <a:xfrm>
              <a:off x="2079" y="879"/>
              <a:ext cx="1606" cy="2104"/>
            </a:xfrm>
            <a:custGeom>
              <a:avLst/>
              <a:gdLst>
                <a:gd name="T0" fmla="*/ 1412 w 1606"/>
                <a:gd name="T1" fmla="*/ 324 h 2104"/>
                <a:gd name="T2" fmla="*/ 1482 w 1606"/>
                <a:gd name="T3" fmla="*/ 444 h 2104"/>
                <a:gd name="T4" fmla="*/ 1536 w 1606"/>
                <a:gd name="T5" fmla="*/ 575 h 2104"/>
                <a:gd name="T6" fmla="*/ 1576 w 1606"/>
                <a:gd name="T7" fmla="*/ 721 h 2104"/>
                <a:gd name="T8" fmla="*/ 1598 w 1606"/>
                <a:gd name="T9" fmla="*/ 881 h 2104"/>
                <a:gd name="T10" fmla="*/ 1606 w 1606"/>
                <a:gd name="T11" fmla="*/ 1053 h 2104"/>
                <a:gd name="T12" fmla="*/ 1602 w 1606"/>
                <a:gd name="T13" fmla="*/ 1171 h 2104"/>
                <a:gd name="T14" fmla="*/ 1584 w 1606"/>
                <a:gd name="T15" fmla="*/ 1335 h 2104"/>
                <a:gd name="T16" fmla="*/ 1552 w 1606"/>
                <a:gd name="T17" fmla="*/ 1485 h 2104"/>
                <a:gd name="T18" fmla="*/ 1502 w 1606"/>
                <a:gd name="T19" fmla="*/ 1621 h 2104"/>
                <a:gd name="T20" fmla="*/ 1438 w 1606"/>
                <a:gd name="T21" fmla="*/ 1745 h 2104"/>
                <a:gd name="T22" fmla="*/ 1385 w 1606"/>
                <a:gd name="T23" fmla="*/ 1819 h 2104"/>
                <a:gd name="T24" fmla="*/ 1297 w 1606"/>
                <a:gd name="T25" fmla="*/ 1917 h 2104"/>
                <a:gd name="T26" fmla="*/ 1201 w 1606"/>
                <a:gd name="T27" fmla="*/ 1993 h 2104"/>
                <a:gd name="T28" fmla="*/ 1093 w 1606"/>
                <a:gd name="T29" fmla="*/ 2051 h 2104"/>
                <a:gd name="T30" fmla="*/ 975 w 1606"/>
                <a:gd name="T31" fmla="*/ 2086 h 2104"/>
                <a:gd name="T32" fmla="*/ 847 w 1606"/>
                <a:gd name="T33" fmla="*/ 2104 h 2104"/>
                <a:gd name="T34" fmla="*/ 757 w 1606"/>
                <a:gd name="T35" fmla="*/ 2104 h 2104"/>
                <a:gd name="T36" fmla="*/ 629 w 1606"/>
                <a:gd name="T37" fmla="*/ 2086 h 2104"/>
                <a:gd name="T38" fmla="*/ 513 w 1606"/>
                <a:gd name="T39" fmla="*/ 2051 h 2104"/>
                <a:gd name="T40" fmla="*/ 405 w 1606"/>
                <a:gd name="T41" fmla="*/ 1993 h 2104"/>
                <a:gd name="T42" fmla="*/ 307 w 1606"/>
                <a:gd name="T43" fmla="*/ 1917 h 2104"/>
                <a:gd name="T44" fmla="*/ 219 w 1606"/>
                <a:gd name="T45" fmla="*/ 1819 h 2104"/>
                <a:gd name="T46" fmla="*/ 168 w 1606"/>
                <a:gd name="T47" fmla="*/ 1745 h 2104"/>
                <a:gd name="T48" fmla="*/ 104 w 1606"/>
                <a:gd name="T49" fmla="*/ 1621 h 2104"/>
                <a:gd name="T50" fmla="*/ 54 w 1606"/>
                <a:gd name="T51" fmla="*/ 1485 h 2104"/>
                <a:gd name="T52" fmla="*/ 22 w 1606"/>
                <a:gd name="T53" fmla="*/ 1335 h 2104"/>
                <a:gd name="T54" fmla="*/ 4 w 1606"/>
                <a:gd name="T55" fmla="*/ 1171 h 2104"/>
                <a:gd name="T56" fmla="*/ 0 w 1606"/>
                <a:gd name="T57" fmla="*/ 1053 h 2104"/>
                <a:gd name="T58" fmla="*/ 8 w 1606"/>
                <a:gd name="T59" fmla="*/ 881 h 2104"/>
                <a:gd name="T60" fmla="*/ 30 w 1606"/>
                <a:gd name="T61" fmla="*/ 721 h 2104"/>
                <a:gd name="T62" fmla="*/ 70 w 1606"/>
                <a:gd name="T63" fmla="*/ 575 h 2104"/>
                <a:gd name="T64" fmla="*/ 124 w 1606"/>
                <a:gd name="T65" fmla="*/ 444 h 2104"/>
                <a:gd name="T66" fmla="*/ 192 w 1606"/>
                <a:gd name="T67" fmla="*/ 324 h 2104"/>
                <a:gd name="T68" fmla="*/ 247 w 1606"/>
                <a:gd name="T69" fmla="*/ 252 h 2104"/>
                <a:gd name="T70" fmla="*/ 339 w 1606"/>
                <a:gd name="T71" fmla="*/ 162 h 2104"/>
                <a:gd name="T72" fmla="*/ 439 w 1606"/>
                <a:gd name="T73" fmla="*/ 90 h 2104"/>
                <a:gd name="T74" fmla="*/ 551 w 1606"/>
                <a:gd name="T75" fmla="*/ 40 h 2104"/>
                <a:gd name="T76" fmla="*/ 671 w 1606"/>
                <a:gd name="T77" fmla="*/ 10 h 2104"/>
                <a:gd name="T78" fmla="*/ 803 w 1606"/>
                <a:gd name="T79" fmla="*/ 0 h 2104"/>
                <a:gd name="T80" fmla="*/ 891 w 1606"/>
                <a:gd name="T81" fmla="*/ 4 h 2104"/>
                <a:gd name="T82" fmla="*/ 1015 w 1606"/>
                <a:gd name="T83" fmla="*/ 28 h 2104"/>
                <a:gd name="T84" fmla="*/ 1129 w 1606"/>
                <a:gd name="T85" fmla="*/ 72 h 2104"/>
                <a:gd name="T86" fmla="*/ 1233 w 1606"/>
                <a:gd name="T87" fmla="*/ 136 h 2104"/>
                <a:gd name="T88" fmla="*/ 1327 w 1606"/>
                <a:gd name="T89" fmla="*/ 22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6" h="2104">
                  <a:moveTo>
                    <a:pt x="1385" y="288"/>
                  </a:moveTo>
                  <a:lnTo>
                    <a:pt x="1385" y="288"/>
                  </a:lnTo>
                  <a:lnTo>
                    <a:pt x="1412" y="324"/>
                  </a:lnTo>
                  <a:lnTo>
                    <a:pt x="1438" y="362"/>
                  </a:lnTo>
                  <a:lnTo>
                    <a:pt x="1460" y="402"/>
                  </a:lnTo>
                  <a:lnTo>
                    <a:pt x="1482" y="444"/>
                  </a:lnTo>
                  <a:lnTo>
                    <a:pt x="1502" y="486"/>
                  </a:lnTo>
                  <a:lnTo>
                    <a:pt x="1520" y="529"/>
                  </a:lnTo>
                  <a:lnTo>
                    <a:pt x="1536" y="575"/>
                  </a:lnTo>
                  <a:lnTo>
                    <a:pt x="1552" y="621"/>
                  </a:lnTo>
                  <a:lnTo>
                    <a:pt x="1564" y="671"/>
                  </a:lnTo>
                  <a:lnTo>
                    <a:pt x="1576" y="721"/>
                  </a:lnTo>
                  <a:lnTo>
                    <a:pt x="1584" y="773"/>
                  </a:lnTo>
                  <a:lnTo>
                    <a:pt x="1592" y="825"/>
                  </a:lnTo>
                  <a:lnTo>
                    <a:pt x="1598" y="881"/>
                  </a:lnTo>
                  <a:lnTo>
                    <a:pt x="1602" y="937"/>
                  </a:lnTo>
                  <a:lnTo>
                    <a:pt x="1606" y="993"/>
                  </a:lnTo>
                  <a:lnTo>
                    <a:pt x="1606" y="1053"/>
                  </a:lnTo>
                  <a:lnTo>
                    <a:pt x="1606" y="1053"/>
                  </a:lnTo>
                  <a:lnTo>
                    <a:pt x="1606" y="1113"/>
                  </a:lnTo>
                  <a:lnTo>
                    <a:pt x="1602" y="1171"/>
                  </a:lnTo>
                  <a:lnTo>
                    <a:pt x="1598" y="1227"/>
                  </a:lnTo>
                  <a:lnTo>
                    <a:pt x="1592" y="1281"/>
                  </a:lnTo>
                  <a:lnTo>
                    <a:pt x="1584" y="1335"/>
                  </a:lnTo>
                  <a:lnTo>
                    <a:pt x="1576" y="1385"/>
                  </a:lnTo>
                  <a:lnTo>
                    <a:pt x="1564" y="1437"/>
                  </a:lnTo>
                  <a:lnTo>
                    <a:pt x="1552" y="1485"/>
                  </a:lnTo>
                  <a:lnTo>
                    <a:pt x="1536" y="1533"/>
                  </a:lnTo>
                  <a:lnTo>
                    <a:pt x="1520" y="1577"/>
                  </a:lnTo>
                  <a:lnTo>
                    <a:pt x="1502" y="1621"/>
                  </a:lnTo>
                  <a:lnTo>
                    <a:pt x="1482" y="1665"/>
                  </a:lnTo>
                  <a:lnTo>
                    <a:pt x="1462" y="1705"/>
                  </a:lnTo>
                  <a:lnTo>
                    <a:pt x="1438" y="1745"/>
                  </a:lnTo>
                  <a:lnTo>
                    <a:pt x="1414" y="1783"/>
                  </a:lnTo>
                  <a:lnTo>
                    <a:pt x="1385" y="1819"/>
                  </a:lnTo>
                  <a:lnTo>
                    <a:pt x="1385" y="1819"/>
                  </a:lnTo>
                  <a:lnTo>
                    <a:pt x="1357" y="1855"/>
                  </a:lnTo>
                  <a:lnTo>
                    <a:pt x="1329" y="1887"/>
                  </a:lnTo>
                  <a:lnTo>
                    <a:pt x="1297" y="1917"/>
                  </a:lnTo>
                  <a:lnTo>
                    <a:pt x="1267" y="1945"/>
                  </a:lnTo>
                  <a:lnTo>
                    <a:pt x="1233" y="1971"/>
                  </a:lnTo>
                  <a:lnTo>
                    <a:pt x="1201" y="1993"/>
                  </a:lnTo>
                  <a:lnTo>
                    <a:pt x="1165" y="2015"/>
                  </a:lnTo>
                  <a:lnTo>
                    <a:pt x="1129" y="2033"/>
                  </a:lnTo>
                  <a:lnTo>
                    <a:pt x="1093" y="2051"/>
                  </a:lnTo>
                  <a:lnTo>
                    <a:pt x="1055" y="2065"/>
                  </a:lnTo>
                  <a:lnTo>
                    <a:pt x="1015" y="2076"/>
                  </a:lnTo>
                  <a:lnTo>
                    <a:pt x="975" y="2086"/>
                  </a:lnTo>
                  <a:lnTo>
                    <a:pt x="933" y="2094"/>
                  </a:lnTo>
                  <a:lnTo>
                    <a:pt x="891" y="2100"/>
                  </a:lnTo>
                  <a:lnTo>
                    <a:pt x="847" y="2104"/>
                  </a:lnTo>
                  <a:lnTo>
                    <a:pt x="803" y="2104"/>
                  </a:lnTo>
                  <a:lnTo>
                    <a:pt x="803" y="2104"/>
                  </a:lnTo>
                  <a:lnTo>
                    <a:pt x="757" y="2104"/>
                  </a:lnTo>
                  <a:lnTo>
                    <a:pt x="713" y="2100"/>
                  </a:lnTo>
                  <a:lnTo>
                    <a:pt x="671" y="2094"/>
                  </a:lnTo>
                  <a:lnTo>
                    <a:pt x="629" y="2086"/>
                  </a:lnTo>
                  <a:lnTo>
                    <a:pt x="589" y="2076"/>
                  </a:lnTo>
                  <a:lnTo>
                    <a:pt x="551" y="2065"/>
                  </a:lnTo>
                  <a:lnTo>
                    <a:pt x="513" y="2051"/>
                  </a:lnTo>
                  <a:lnTo>
                    <a:pt x="475" y="2033"/>
                  </a:lnTo>
                  <a:lnTo>
                    <a:pt x="439" y="2015"/>
                  </a:lnTo>
                  <a:lnTo>
                    <a:pt x="405" y="1993"/>
                  </a:lnTo>
                  <a:lnTo>
                    <a:pt x="371" y="1971"/>
                  </a:lnTo>
                  <a:lnTo>
                    <a:pt x="339" y="1945"/>
                  </a:lnTo>
                  <a:lnTo>
                    <a:pt x="307" y="1917"/>
                  </a:lnTo>
                  <a:lnTo>
                    <a:pt x="277" y="1887"/>
                  </a:lnTo>
                  <a:lnTo>
                    <a:pt x="247" y="1855"/>
                  </a:lnTo>
                  <a:lnTo>
                    <a:pt x="219" y="1819"/>
                  </a:lnTo>
                  <a:lnTo>
                    <a:pt x="219" y="1819"/>
                  </a:lnTo>
                  <a:lnTo>
                    <a:pt x="192" y="1783"/>
                  </a:lnTo>
                  <a:lnTo>
                    <a:pt x="168" y="1745"/>
                  </a:lnTo>
                  <a:lnTo>
                    <a:pt x="144" y="1705"/>
                  </a:lnTo>
                  <a:lnTo>
                    <a:pt x="124" y="1665"/>
                  </a:lnTo>
                  <a:lnTo>
                    <a:pt x="104" y="1621"/>
                  </a:lnTo>
                  <a:lnTo>
                    <a:pt x="86" y="1577"/>
                  </a:lnTo>
                  <a:lnTo>
                    <a:pt x="70" y="1533"/>
                  </a:lnTo>
                  <a:lnTo>
                    <a:pt x="54" y="1485"/>
                  </a:lnTo>
                  <a:lnTo>
                    <a:pt x="42" y="1437"/>
                  </a:lnTo>
                  <a:lnTo>
                    <a:pt x="30" y="1385"/>
                  </a:lnTo>
                  <a:lnTo>
                    <a:pt x="22" y="1335"/>
                  </a:lnTo>
                  <a:lnTo>
                    <a:pt x="14" y="1281"/>
                  </a:lnTo>
                  <a:lnTo>
                    <a:pt x="8" y="1227"/>
                  </a:lnTo>
                  <a:lnTo>
                    <a:pt x="4" y="1171"/>
                  </a:lnTo>
                  <a:lnTo>
                    <a:pt x="0" y="1113"/>
                  </a:lnTo>
                  <a:lnTo>
                    <a:pt x="0" y="1053"/>
                  </a:lnTo>
                  <a:lnTo>
                    <a:pt x="0" y="1053"/>
                  </a:lnTo>
                  <a:lnTo>
                    <a:pt x="0" y="993"/>
                  </a:lnTo>
                  <a:lnTo>
                    <a:pt x="4" y="937"/>
                  </a:lnTo>
                  <a:lnTo>
                    <a:pt x="8" y="881"/>
                  </a:lnTo>
                  <a:lnTo>
                    <a:pt x="14" y="825"/>
                  </a:lnTo>
                  <a:lnTo>
                    <a:pt x="22" y="773"/>
                  </a:lnTo>
                  <a:lnTo>
                    <a:pt x="30" y="721"/>
                  </a:lnTo>
                  <a:lnTo>
                    <a:pt x="42" y="671"/>
                  </a:lnTo>
                  <a:lnTo>
                    <a:pt x="54" y="621"/>
                  </a:lnTo>
                  <a:lnTo>
                    <a:pt x="70" y="575"/>
                  </a:lnTo>
                  <a:lnTo>
                    <a:pt x="86" y="529"/>
                  </a:lnTo>
                  <a:lnTo>
                    <a:pt x="104" y="486"/>
                  </a:lnTo>
                  <a:lnTo>
                    <a:pt x="124" y="444"/>
                  </a:lnTo>
                  <a:lnTo>
                    <a:pt x="144" y="402"/>
                  </a:lnTo>
                  <a:lnTo>
                    <a:pt x="168" y="362"/>
                  </a:lnTo>
                  <a:lnTo>
                    <a:pt x="192" y="324"/>
                  </a:lnTo>
                  <a:lnTo>
                    <a:pt x="219" y="288"/>
                  </a:lnTo>
                  <a:lnTo>
                    <a:pt x="219" y="288"/>
                  </a:lnTo>
                  <a:lnTo>
                    <a:pt x="247" y="252"/>
                  </a:lnTo>
                  <a:lnTo>
                    <a:pt x="277" y="220"/>
                  </a:lnTo>
                  <a:lnTo>
                    <a:pt x="307" y="190"/>
                  </a:lnTo>
                  <a:lnTo>
                    <a:pt x="339" y="162"/>
                  </a:lnTo>
                  <a:lnTo>
                    <a:pt x="371" y="136"/>
                  </a:lnTo>
                  <a:lnTo>
                    <a:pt x="405" y="112"/>
                  </a:lnTo>
                  <a:lnTo>
                    <a:pt x="439" y="90"/>
                  </a:lnTo>
                  <a:lnTo>
                    <a:pt x="475" y="72"/>
                  </a:lnTo>
                  <a:lnTo>
                    <a:pt x="513" y="54"/>
                  </a:lnTo>
                  <a:lnTo>
                    <a:pt x="551" y="40"/>
                  </a:lnTo>
                  <a:lnTo>
                    <a:pt x="589" y="28"/>
                  </a:lnTo>
                  <a:lnTo>
                    <a:pt x="629" y="18"/>
                  </a:lnTo>
                  <a:lnTo>
                    <a:pt x="671" y="10"/>
                  </a:lnTo>
                  <a:lnTo>
                    <a:pt x="713" y="4"/>
                  </a:lnTo>
                  <a:lnTo>
                    <a:pt x="757" y="0"/>
                  </a:lnTo>
                  <a:lnTo>
                    <a:pt x="803" y="0"/>
                  </a:lnTo>
                  <a:lnTo>
                    <a:pt x="803" y="0"/>
                  </a:lnTo>
                  <a:lnTo>
                    <a:pt x="847" y="0"/>
                  </a:lnTo>
                  <a:lnTo>
                    <a:pt x="891" y="4"/>
                  </a:lnTo>
                  <a:lnTo>
                    <a:pt x="933" y="10"/>
                  </a:lnTo>
                  <a:lnTo>
                    <a:pt x="975" y="18"/>
                  </a:lnTo>
                  <a:lnTo>
                    <a:pt x="1015" y="28"/>
                  </a:lnTo>
                  <a:lnTo>
                    <a:pt x="1053" y="40"/>
                  </a:lnTo>
                  <a:lnTo>
                    <a:pt x="1091" y="54"/>
                  </a:lnTo>
                  <a:lnTo>
                    <a:pt x="1129" y="72"/>
                  </a:lnTo>
                  <a:lnTo>
                    <a:pt x="1165" y="90"/>
                  </a:lnTo>
                  <a:lnTo>
                    <a:pt x="1199" y="112"/>
                  </a:lnTo>
                  <a:lnTo>
                    <a:pt x="1233" y="136"/>
                  </a:lnTo>
                  <a:lnTo>
                    <a:pt x="1265" y="162"/>
                  </a:lnTo>
                  <a:lnTo>
                    <a:pt x="1297" y="190"/>
                  </a:lnTo>
                  <a:lnTo>
                    <a:pt x="1327" y="220"/>
                  </a:lnTo>
                  <a:lnTo>
                    <a:pt x="1357" y="252"/>
                  </a:lnTo>
                  <a:lnTo>
                    <a:pt x="1385" y="2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7">
              <a:extLst>
                <a:ext uri="{FF2B5EF4-FFF2-40B4-BE49-F238E27FC236}">
                  <a16:creationId xmlns:a16="http://schemas.microsoft.com/office/drawing/2014/main" id="{16FE56B9-9AFA-4ED1-9B0C-4F1209CF5EAA}"/>
                </a:ext>
              </a:extLst>
            </p:cNvPr>
            <p:cNvSpPr>
              <a:spLocks/>
            </p:cNvSpPr>
            <p:nvPr userDrawn="1"/>
          </p:nvSpPr>
          <p:spPr bwMode="auto">
            <a:xfrm>
              <a:off x="1701" y="589"/>
              <a:ext cx="2358" cy="3142"/>
            </a:xfrm>
            <a:custGeom>
              <a:avLst/>
              <a:gdLst>
                <a:gd name="T0" fmla="*/ 2210 w 2358"/>
                <a:gd name="T1" fmla="*/ 2075 h 3142"/>
                <a:gd name="T2" fmla="*/ 2264 w 2358"/>
                <a:gd name="T3" fmla="*/ 1951 h 3142"/>
                <a:gd name="T4" fmla="*/ 2306 w 2358"/>
                <a:gd name="T5" fmla="*/ 1815 h 3142"/>
                <a:gd name="T6" fmla="*/ 2336 w 2358"/>
                <a:gd name="T7" fmla="*/ 1669 h 3142"/>
                <a:gd name="T8" fmla="*/ 2354 w 2358"/>
                <a:gd name="T9" fmla="*/ 1513 h 3142"/>
                <a:gd name="T10" fmla="*/ 2358 w 2358"/>
                <a:gd name="T11" fmla="*/ 1347 h 3142"/>
                <a:gd name="T12" fmla="*/ 2354 w 2358"/>
                <a:gd name="T13" fmla="*/ 1195 h 3142"/>
                <a:gd name="T14" fmla="*/ 2328 w 2358"/>
                <a:gd name="T15" fmla="*/ 981 h 3142"/>
                <a:gd name="T16" fmla="*/ 2280 w 2358"/>
                <a:gd name="T17" fmla="*/ 787 h 3142"/>
                <a:gd name="T18" fmla="*/ 2210 w 2358"/>
                <a:gd name="T19" fmla="*/ 614 h 3142"/>
                <a:gd name="T20" fmla="*/ 2116 w 2358"/>
                <a:gd name="T21" fmla="*/ 456 h 3142"/>
                <a:gd name="T22" fmla="*/ 2042 w 2358"/>
                <a:gd name="T23" fmla="*/ 362 h 3142"/>
                <a:gd name="T24" fmla="*/ 1916 w 2358"/>
                <a:gd name="T25" fmla="*/ 240 h 3142"/>
                <a:gd name="T26" fmla="*/ 1772 w 2358"/>
                <a:gd name="T27" fmla="*/ 142 h 3142"/>
                <a:gd name="T28" fmla="*/ 1613 w 2358"/>
                <a:gd name="T29" fmla="*/ 70 h 3142"/>
                <a:gd name="T30" fmla="*/ 1439 w 2358"/>
                <a:gd name="T31" fmla="*/ 24 h 3142"/>
                <a:gd name="T32" fmla="*/ 1247 w 2358"/>
                <a:gd name="T33" fmla="*/ 2 h 3142"/>
                <a:gd name="T34" fmla="*/ 1113 w 2358"/>
                <a:gd name="T35" fmla="*/ 2 h 3142"/>
                <a:gd name="T36" fmla="*/ 923 w 2358"/>
                <a:gd name="T37" fmla="*/ 24 h 3142"/>
                <a:gd name="T38" fmla="*/ 747 w 2358"/>
                <a:gd name="T39" fmla="*/ 70 h 3142"/>
                <a:gd name="T40" fmla="*/ 588 w 2358"/>
                <a:gd name="T41" fmla="*/ 142 h 3142"/>
                <a:gd name="T42" fmla="*/ 444 w 2358"/>
                <a:gd name="T43" fmla="*/ 240 h 3142"/>
                <a:gd name="T44" fmla="*/ 318 w 2358"/>
                <a:gd name="T45" fmla="*/ 362 h 3142"/>
                <a:gd name="T46" fmla="*/ 242 w 2358"/>
                <a:gd name="T47" fmla="*/ 456 h 3142"/>
                <a:gd name="T48" fmla="*/ 150 w 2358"/>
                <a:gd name="T49" fmla="*/ 614 h 3142"/>
                <a:gd name="T50" fmla="*/ 80 w 2358"/>
                <a:gd name="T51" fmla="*/ 787 h 3142"/>
                <a:gd name="T52" fmla="*/ 30 w 2358"/>
                <a:gd name="T53" fmla="*/ 981 h 3142"/>
                <a:gd name="T54" fmla="*/ 4 w 2358"/>
                <a:gd name="T55" fmla="*/ 1195 h 3142"/>
                <a:gd name="T56" fmla="*/ 0 w 2358"/>
                <a:gd name="T57" fmla="*/ 1347 h 3142"/>
                <a:gd name="T58" fmla="*/ 10 w 2358"/>
                <a:gd name="T59" fmla="*/ 1573 h 3142"/>
                <a:gd name="T60" fmla="*/ 44 w 2358"/>
                <a:gd name="T61" fmla="*/ 1781 h 3142"/>
                <a:gd name="T62" fmla="*/ 100 w 2358"/>
                <a:gd name="T63" fmla="*/ 1969 h 3142"/>
                <a:gd name="T64" fmla="*/ 178 w 2358"/>
                <a:gd name="T65" fmla="*/ 2139 h 3142"/>
                <a:gd name="T66" fmla="*/ 278 w 2358"/>
                <a:gd name="T67" fmla="*/ 2289 h 3142"/>
                <a:gd name="T68" fmla="*/ 356 w 2358"/>
                <a:gd name="T69" fmla="*/ 2376 h 3142"/>
                <a:gd name="T70" fmla="*/ 490 w 2358"/>
                <a:gd name="T71" fmla="*/ 2490 h 3142"/>
                <a:gd name="T72" fmla="*/ 641 w 2358"/>
                <a:gd name="T73" fmla="*/ 2578 h 3142"/>
                <a:gd name="T74" fmla="*/ 809 w 2358"/>
                <a:gd name="T75" fmla="*/ 2640 h 3142"/>
                <a:gd name="T76" fmla="*/ 993 w 2358"/>
                <a:gd name="T77" fmla="*/ 2678 h 3142"/>
                <a:gd name="T78" fmla="*/ 1195 w 2358"/>
                <a:gd name="T79" fmla="*/ 2690 h 3142"/>
                <a:gd name="T80" fmla="*/ 1255 w 2358"/>
                <a:gd name="T81" fmla="*/ 2688 h 3142"/>
                <a:gd name="T82" fmla="*/ 2256 w 2358"/>
                <a:gd name="T83" fmla="*/ 3142 h 3142"/>
                <a:gd name="T84" fmla="*/ 1721 w 2358"/>
                <a:gd name="T85" fmla="*/ 2570 h 3142"/>
                <a:gd name="T86" fmla="*/ 1840 w 2358"/>
                <a:gd name="T87" fmla="*/ 2498 h 3142"/>
                <a:gd name="T88" fmla="*/ 1946 w 2358"/>
                <a:gd name="T89" fmla="*/ 2418 h 3142"/>
                <a:gd name="T90" fmla="*/ 2040 w 2358"/>
                <a:gd name="T91" fmla="*/ 2327 h 3142"/>
                <a:gd name="T92" fmla="*/ 2120 w 2358"/>
                <a:gd name="T93" fmla="*/ 2227 h 3142"/>
                <a:gd name="T94" fmla="*/ 2190 w 2358"/>
                <a:gd name="T95" fmla="*/ 2115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58" h="3142">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5" name="Freeform 5">
            <a:extLst>
              <a:ext uri="{FF2B5EF4-FFF2-40B4-BE49-F238E27FC236}">
                <a16:creationId xmlns:a16="http://schemas.microsoft.com/office/drawing/2014/main" id="{65BF50FC-22F8-4BB0-A5F4-8F7D0CB11CD4}"/>
              </a:ext>
            </a:extLst>
          </p:cNvPr>
          <p:cNvSpPr>
            <a:spLocks noEditPoints="1"/>
          </p:cNvSpPr>
          <p:nvPr userDrawn="1"/>
        </p:nvSpPr>
        <p:spPr bwMode="auto">
          <a:xfrm>
            <a:off x="8007668" y="1021715"/>
            <a:ext cx="3743325" cy="4987925"/>
          </a:xfrm>
          <a:custGeom>
            <a:avLst/>
            <a:gdLst>
              <a:gd name="T0" fmla="*/ 1838 w 2358"/>
              <a:gd name="T1" fmla="*/ 692 h 3142"/>
              <a:gd name="T2" fmla="*/ 1930 w 2358"/>
              <a:gd name="T3" fmla="*/ 911 h 3142"/>
              <a:gd name="T4" fmla="*/ 1976 w 2358"/>
              <a:gd name="T5" fmla="*/ 1171 h 3142"/>
              <a:gd name="T6" fmla="*/ 1984 w 2358"/>
              <a:gd name="T7" fmla="*/ 1403 h 3142"/>
              <a:gd name="T8" fmla="*/ 1954 w 2358"/>
              <a:gd name="T9" fmla="*/ 1675 h 3142"/>
              <a:gd name="T10" fmla="*/ 1880 w 2358"/>
              <a:gd name="T11" fmla="*/ 1911 h 3142"/>
              <a:gd name="T12" fmla="*/ 1763 w 2358"/>
              <a:gd name="T13" fmla="*/ 2109 h 3142"/>
              <a:gd name="T14" fmla="*/ 1645 w 2358"/>
              <a:gd name="T15" fmla="*/ 2235 h 3142"/>
              <a:gd name="T16" fmla="*/ 1471 w 2358"/>
              <a:gd name="T17" fmla="*/ 2341 h 3142"/>
              <a:gd name="T18" fmla="*/ 1269 w 2358"/>
              <a:gd name="T19" fmla="*/ 2390 h 3142"/>
              <a:gd name="T20" fmla="*/ 1091 w 2358"/>
              <a:gd name="T21" fmla="*/ 2390 h 3142"/>
              <a:gd name="T22" fmla="*/ 891 w 2358"/>
              <a:gd name="T23" fmla="*/ 2341 h 3142"/>
              <a:gd name="T24" fmla="*/ 717 w 2358"/>
              <a:gd name="T25" fmla="*/ 2235 h 3142"/>
              <a:gd name="T26" fmla="*/ 597 w 2358"/>
              <a:gd name="T27" fmla="*/ 2109 h 3142"/>
              <a:gd name="T28" fmla="*/ 482 w 2358"/>
              <a:gd name="T29" fmla="*/ 1911 h 3142"/>
              <a:gd name="T30" fmla="*/ 408 w 2358"/>
              <a:gd name="T31" fmla="*/ 1675 h 3142"/>
              <a:gd name="T32" fmla="*/ 378 w 2358"/>
              <a:gd name="T33" fmla="*/ 1403 h 3142"/>
              <a:gd name="T34" fmla="*/ 386 w 2358"/>
              <a:gd name="T35" fmla="*/ 1171 h 3142"/>
              <a:gd name="T36" fmla="*/ 432 w 2358"/>
              <a:gd name="T37" fmla="*/ 911 h 3142"/>
              <a:gd name="T38" fmla="*/ 522 w 2358"/>
              <a:gd name="T39" fmla="*/ 692 h 3142"/>
              <a:gd name="T40" fmla="*/ 625 w 2358"/>
              <a:gd name="T41" fmla="*/ 542 h 3142"/>
              <a:gd name="T42" fmla="*/ 783 w 2358"/>
              <a:gd name="T43" fmla="*/ 402 h 3142"/>
              <a:gd name="T44" fmla="*/ 967 w 2358"/>
              <a:gd name="T45" fmla="*/ 318 h 3142"/>
              <a:gd name="T46" fmla="*/ 1181 w 2358"/>
              <a:gd name="T47" fmla="*/ 290 h 3142"/>
              <a:gd name="T48" fmla="*/ 1353 w 2358"/>
              <a:gd name="T49" fmla="*/ 308 h 3142"/>
              <a:gd name="T50" fmla="*/ 1543 w 2358"/>
              <a:gd name="T51" fmla="*/ 380 h 3142"/>
              <a:gd name="T52" fmla="*/ 1705 w 2358"/>
              <a:gd name="T53" fmla="*/ 510 h 3142"/>
              <a:gd name="T54" fmla="*/ 2210 w 2358"/>
              <a:gd name="T55" fmla="*/ 2075 h 3142"/>
              <a:gd name="T56" fmla="*/ 2292 w 2358"/>
              <a:gd name="T57" fmla="*/ 1861 h 3142"/>
              <a:gd name="T58" fmla="*/ 2342 w 2358"/>
              <a:gd name="T59" fmla="*/ 1619 h 3142"/>
              <a:gd name="T60" fmla="*/ 2358 w 2358"/>
              <a:gd name="T61" fmla="*/ 1347 h 3142"/>
              <a:gd name="T62" fmla="*/ 2340 w 2358"/>
              <a:gd name="T63" fmla="*/ 1051 h 3142"/>
              <a:gd name="T64" fmla="*/ 2258 w 2358"/>
              <a:gd name="T65" fmla="*/ 728 h 3142"/>
              <a:gd name="T66" fmla="*/ 2116 w 2358"/>
              <a:gd name="T67" fmla="*/ 456 h 3142"/>
              <a:gd name="T68" fmla="*/ 1960 w 2358"/>
              <a:gd name="T69" fmla="*/ 278 h 3142"/>
              <a:gd name="T70" fmla="*/ 1721 w 2358"/>
              <a:gd name="T71" fmla="*/ 116 h 3142"/>
              <a:gd name="T72" fmla="*/ 1439 w 2358"/>
              <a:gd name="T73" fmla="*/ 24 h 3142"/>
              <a:gd name="T74" fmla="*/ 1181 w 2358"/>
              <a:gd name="T75" fmla="*/ 0 h 3142"/>
              <a:gd name="T76" fmla="*/ 863 w 2358"/>
              <a:gd name="T77" fmla="*/ 36 h 3142"/>
              <a:gd name="T78" fmla="*/ 588 w 2358"/>
              <a:gd name="T79" fmla="*/ 142 h 3142"/>
              <a:gd name="T80" fmla="*/ 358 w 2358"/>
              <a:gd name="T81" fmla="*/ 318 h 3142"/>
              <a:gd name="T82" fmla="*/ 210 w 2358"/>
              <a:gd name="T83" fmla="*/ 506 h 3142"/>
              <a:gd name="T84" fmla="*/ 80 w 2358"/>
              <a:gd name="T85" fmla="*/ 787 h 3142"/>
              <a:gd name="T86" fmla="*/ 10 w 2358"/>
              <a:gd name="T87" fmla="*/ 1121 h 3142"/>
              <a:gd name="T88" fmla="*/ 0 w 2358"/>
              <a:gd name="T89" fmla="*/ 1425 h 3142"/>
              <a:gd name="T90" fmla="*/ 44 w 2358"/>
              <a:gd name="T91" fmla="*/ 1781 h 3142"/>
              <a:gd name="T92" fmla="*/ 150 w 2358"/>
              <a:gd name="T93" fmla="*/ 2085 h 3142"/>
              <a:gd name="T94" fmla="*/ 316 w 2358"/>
              <a:gd name="T95" fmla="*/ 2335 h 3142"/>
              <a:gd name="T96" fmla="*/ 490 w 2358"/>
              <a:gd name="T97" fmla="*/ 2490 h 3142"/>
              <a:gd name="T98" fmla="*/ 751 w 2358"/>
              <a:gd name="T99" fmla="*/ 2622 h 3142"/>
              <a:gd name="T100" fmla="*/ 1059 w 2358"/>
              <a:gd name="T101" fmla="*/ 2684 h 3142"/>
              <a:gd name="T102" fmla="*/ 1255 w 2358"/>
              <a:gd name="T103" fmla="*/ 2688 h 3142"/>
              <a:gd name="T104" fmla="*/ 1681 w 2358"/>
              <a:gd name="T105" fmla="*/ 2592 h 3142"/>
              <a:gd name="T106" fmla="*/ 1876 w 2358"/>
              <a:gd name="T107" fmla="*/ 2472 h 3142"/>
              <a:gd name="T108" fmla="*/ 2040 w 2358"/>
              <a:gd name="T109" fmla="*/ 2327 h 3142"/>
              <a:gd name="T110" fmla="*/ 2168 w 2358"/>
              <a:gd name="T111" fmla="*/ 2153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8" h="3142">
                <a:moveTo>
                  <a:pt x="1763" y="578"/>
                </a:moveTo>
                <a:lnTo>
                  <a:pt x="1763" y="578"/>
                </a:lnTo>
                <a:lnTo>
                  <a:pt x="1790" y="614"/>
                </a:lnTo>
                <a:lnTo>
                  <a:pt x="1816" y="652"/>
                </a:lnTo>
                <a:lnTo>
                  <a:pt x="1838" y="692"/>
                </a:lnTo>
                <a:lnTo>
                  <a:pt x="1860" y="734"/>
                </a:lnTo>
                <a:lnTo>
                  <a:pt x="1880" y="776"/>
                </a:lnTo>
                <a:lnTo>
                  <a:pt x="1898" y="819"/>
                </a:lnTo>
                <a:lnTo>
                  <a:pt x="1914" y="865"/>
                </a:lnTo>
                <a:lnTo>
                  <a:pt x="1930" y="911"/>
                </a:lnTo>
                <a:lnTo>
                  <a:pt x="1942" y="961"/>
                </a:lnTo>
                <a:lnTo>
                  <a:pt x="1954" y="1011"/>
                </a:lnTo>
                <a:lnTo>
                  <a:pt x="1962" y="1063"/>
                </a:lnTo>
                <a:lnTo>
                  <a:pt x="1970" y="1115"/>
                </a:lnTo>
                <a:lnTo>
                  <a:pt x="1976" y="1171"/>
                </a:lnTo>
                <a:lnTo>
                  <a:pt x="1980" y="1227"/>
                </a:lnTo>
                <a:lnTo>
                  <a:pt x="1984" y="1283"/>
                </a:lnTo>
                <a:lnTo>
                  <a:pt x="1984" y="1343"/>
                </a:lnTo>
                <a:lnTo>
                  <a:pt x="1984" y="1343"/>
                </a:lnTo>
                <a:lnTo>
                  <a:pt x="1984" y="1403"/>
                </a:lnTo>
                <a:lnTo>
                  <a:pt x="1980" y="1461"/>
                </a:lnTo>
                <a:lnTo>
                  <a:pt x="1976" y="1517"/>
                </a:lnTo>
                <a:lnTo>
                  <a:pt x="1970" y="1571"/>
                </a:lnTo>
                <a:lnTo>
                  <a:pt x="1962" y="1625"/>
                </a:lnTo>
                <a:lnTo>
                  <a:pt x="1954" y="1675"/>
                </a:lnTo>
                <a:lnTo>
                  <a:pt x="1942" y="1727"/>
                </a:lnTo>
                <a:lnTo>
                  <a:pt x="1930" y="1775"/>
                </a:lnTo>
                <a:lnTo>
                  <a:pt x="1914" y="1823"/>
                </a:lnTo>
                <a:lnTo>
                  <a:pt x="1898" y="1867"/>
                </a:lnTo>
                <a:lnTo>
                  <a:pt x="1880" y="1911"/>
                </a:lnTo>
                <a:lnTo>
                  <a:pt x="1860" y="1955"/>
                </a:lnTo>
                <a:lnTo>
                  <a:pt x="1840" y="1995"/>
                </a:lnTo>
                <a:lnTo>
                  <a:pt x="1816" y="2035"/>
                </a:lnTo>
                <a:lnTo>
                  <a:pt x="1792" y="2073"/>
                </a:lnTo>
                <a:lnTo>
                  <a:pt x="1763" y="2109"/>
                </a:lnTo>
                <a:lnTo>
                  <a:pt x="1763" y="2109"/>
                </a:lnTo>
                <a:lnTo>
                  <a:pt x="1735" y="2145"/>
                </a:lnTo>
                <a:lnTo>
                  <a:pt x="1707" y="2177"/>
                </a:lnTo>
                <a:lnTo>
                  <a:pt x="1675" y="2207"/>
                </a:lnTo>
                <a:lnTo>
                  <a:pt x="1645" y="2235"/>
                </a:lnTo>
                <a:lnTo>
                  <a:pt x="1611" y="2261"/>
                </a:lnTo>
                <a:lnTo>
                  <a:pt x="1579" y="2283"/>
                </a:lnTo>
                <a:lnTo>
                  <a:pt x="1543" y="2305"/>
                </a:lnTo>
                <a:lnTo>
                  <a:pt x="1507" y="2323"/>
                </a:lnTo>
                <a:lnTo>
                  <a:pt x="1471" y="2341"/>
                </a:lnTo>
                <a:lnTo>
                  <a:pt x="1433" y="2355"/>
                </a:lnTo>
                <a:lnTo>
                  <a:pt x="1393" y="2366"/>
                </a:lnTo>
                <a:lnTo>
                  <a:pt x="1353" y="2376"/>
                </a:lnTo>
                <a:lnTo>
                  <a:pt x="1311" y="2384"/>
                </a:lnTo>
                <a:lnTo>
                  <a:pt x="1269" y="2390"/>
                </a:lnTo>
                <a:lnTo>
                  <a:pt x="1225" y="2394"/>
                </a:lnTo>
                <a:lnTo>
                  <a:pt x="1181" y="2394"/>
                </a:lnTo>
                <a:lnTo>
                  <a:pt x="1181" y="2394"/>
                </a:lnTo>
                <a:lnTo>
                  <a:pt x="1135" y="2394"/>
                </a:lnTo>
                <a:lnTo>
                  <a:pt x="1091" y="2390"/>
                </a:lnTo>
                <a:lnTo>
                  <a:pt x="1049" y="2384"/>
                </a:lnTo>
                <a:lnTo>
                  <a:pt x="1007" y="2376"/>
                </a:lnTo>
                <a:lnTo>
                  <a:pt x="967" y="2366"/>
                </a:lnTo>
                <a:lnTo>
                  <a:pt x="929" y="2355"/>
                </a:lnTo>
                <a:lnTo>
                  <a:pt x="891" y="2341"/>
                </a:lnTo>
                <a:lnTo>
                  <a:pt x="853" y="2323"/>
                </a:lnTo>
                <a:lnTo>
                  <a:pt x="817" y="2305"/>
                </a:lnTo>
                <a:lnTo>
                  <a:pt x="783" y="2283"/>
                </a:lnTo>
                <a:lnTo>
                  <a:pt x="749" y="2261"/>
                </a:lnTo>
                <a:lnTo>
                  <a:pt x="717" y="2235"/>
                </a:lnTo>
                <a:lnTo>
                  <a:pt x="685" y="2207"/>
                </a:lnTo>
                <a:lnTo>
                  <a:pt x="655" y="2177"/>
                </a:lnTo>
                <a:lnTo>
                  <a:pt x="625" y="2145"/>
                </a:lnTo>
                <a:lnTo>
                  <a:pt x="597" y="2109"/>
                </a:lnTo>
                <a:lnTo>
                  <a:pt x="597" y="2109"/>
                </a:lnTo>
                <a:lnTo>
                  <a:pt x="570" y="2073"/>
                </a:lnTo>
                <a:lnTo>
                  <a:pt x="546" y="2035"/>
                </a:lnTo>
                <a:lnTo>
                  <a:pt x="522" y="1995"/>
                </a:lnTo>
                <a:lnTo>
                  <a:pt x="502" y="1955"/>
                </a:lnTo>
                <a:lnTo>
                  <a:pt x="482" y="1911"/>
                </a:lnTo>
                <a:lnTo>
                  <a:pt x="464" y="1867"/>
                </a:lnTo>
                <a:lnTo>
                  <a:pt x="448" y="1823"/>
                </a:lnTo>
                <a:lnTo>
                  <a:pt x="432" y="1775"/>
                </a:lnTo>
                <a:lnTo>
                  <a:pt x="420" y="1727"/>
                </a:lnTo>
                <a:lnTo>
                  <a:pt x="408" y="1675"/>
                </a:lnTo>
                <a:lnTo>
                  <a:pt x="400" y="1625"/>
                </a:lnTo>
                <a:lnTo>
                  <a:pt x="392" y="1571"/>
                </a:lnTo>
                <a:lnTo>
                  <a:pt x="386" y="1517"/>
                </a:lnTo>
                <a:lnTo>
                  <a:pt x="382" y="1461"/>
                </a:lnTo>
                <a:lnTo>
                  <a:pt x="378" y="1403"/>
                </a:lnTo>
                <a:lnTo>
                  <a:pt x="378" y="1343"/>
                </a:lnTo>
                <a:lnTo>
                  <a:pt x="378" y="1343"/>
                </a:lnTo>
                <a:lnTo>
                  <a:pt x="378" y="1283"/>
                </a:lnTo>
                <a:lnTo>
                  <a:pt x="382" y="1227"/>
                </a:lnTo>
                <a:lnTo>
                  <a:pt x="386" y="1171"/>
                </a:lnTo>
                <a:lnTo>
                  <a:pt x="392" y="1115"/>
                </a:lnTo>
                <a:lnTo>
                  <a:pt x="400" y="1063"/>
                </a:lnTo>
                <a:lnTo>
                  <a:pt x="408" y="1011"/>
                </a:lnTo>
                <a:lnTo>
                  <a:pt x="420" y="961"/>
                </a:lnTo>
                <a:lnTo>
                  <a:pt x="432" y="911"/>
                </a:lnTo>
                <a:lnTo>
                  <a:pt x="448" y="865"/>
                </a:lnTo>
                <a:lnTo>
                  <a:pt x="464" y="819"/>
                </a:lnTo>
                <a:lnTo>
                  <a:pt x="482" y="776"/>
                </a:lnTo>
                <a:lnTo>
                  <a:pt x="502" y="734"/>
                </a:lnTo>
                <a:lnTo>
                  <a:pt x="522" y="692"/>
                </a:lnTo>
                <a:lnTo>
                  <a:pt x="546" y="652"/>
                </a:lnTo>
                <a:lnTo>
                  <a:pt x="570" y="614"/>
                </a:lnTo>
                <a:lnTo>
                  <a:pt x="597" y="578"/>
                </a:lnTo>
                <a:lnTo>
                  <a:pt x="597" y="578"/>
                </a:lnTo>
                <a:lnTo>
                  <a:pt x="625" y="542"/>
                </a:lnTo>
                <a:lnTo>
                  <a:pt x="655" y="510"/>
                </a:lnTo>
                <a:lnTo>
                  <a:pt x="685" y="480"/>
                </a:lnTo>
                <a:lnTo>
                  <a:pt x="717" y="452"/>
                </a:lnTo>
                <a:lnTo>
                  <a:pt x="749" y="426"/>
                </a:lnTo>
                <a:lnTo>
                  <a:pt x="783" y="402"/>
                </a:lnTo>
                <a:lnTo>
                  <a:pt x="817" y="380"/>
                </a:lnTo>
                <a:lnTo>
                  <a:pt x="853" y="362"/>
                </a:lnTo>
                <a:lnTo>
                  <a:pt x="891" y="344"/>
                </a:lnTo>
                <a:lnTo>
                  <a:pt x="929" y="330"/>
                </a:lnTo>
                <a:lnTo>
                  <a:pt x="967" y="318"/>
                </a:lnTo>
                <a:lnTo>
                  <a:pt x="1007" y="308"/>
                </a:lnTo>
                <a:lnTo>
                  <a:pt x="1049" y="300"/>
                </a:lnTo>
                <a:lnTo>
                  <a:pt x="1091" y="294"/>
                </a:lnTo>
                <a:lnTo>
                  <a:pt x="1135" y="290"/>
                </a:lnTo>
                <a:lnTo>
                  <a:pt x="1181" y="290"/>
                </a:lnTo>
                <a:lnTo>
                  <a:pt x="1181" y="290"/>
                </a:lnTo>
                <a:lnTo>
                  <a:pt x="1225" y="290"/>
                </a:lnTo>
                <a:lnTo>
                  <a:pt x="1269" y="294"/>
                </a:lnTo>
                <a:lnTo>
                  <a:pt x="1311" y="300"/>
                </a:lnTo>
                <a:lnTo>
                  <a:pt x="1353" y="308"/>
                </a:lnTo>
                <a:lnTo>
                  <a:pt x="1393" y="318"/>
                </a:lnTo>
                <a:lnTo>
                  <a:pt x="1431" y="330"/>
                </a:lnTo>
                <a:lnTo>
                  <a:pt x="1469" y="344"/>
                </a:lnTo>
                <a:lnTo>
                  <a:pt x="1507" y="362"/>
                </a:lnTo>
                <a:lnTo>
                  <a:pt x="1543" y="380"/>
                </a:lnTo>
                <a:lnTo>
                  <a:pt x="1577" y="402"/>
                </a:lnTo>
                <a:lnTo>
                  <a:pt x="1611" y="426"/>
                </a:lnTo>
                <a:lnTo>
                  <a:pt x="1643" y="452"/>
                </a:lnTo>
                <a:lnTo>
                  <a:pt x="1675" y="480"/>
                </a:lnTo>
                <a:lnTo>
                  <a:pt x="1705" y="510"/>
                </a:lnTo>
                <a:lnTo>
                  <a:pt x="1735" y="542"/>
                </a:lnTo>
                <a:lnTo>
                  <a:pt x="1763" y="578"/>
                </a:lnTo>
                <a:close/>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close/>
              </a:path>
            </a:pathLst>
          </a:custGeom>
          <a:solidFill>
            <a:srgbClr val="FCBA30">
              <a:alpha val="1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 Placeholder 10">
            <a:extLst>
              <a:ext uri="{FF2B5EF4-FFF2-40B4-BE49-F238E27FC236}">
                <a16:creationId xmlns:a16="http://schemas.microsoft.com/office/drawing/2014/main" id="{EFC98209-9865-4C44-9998-72A3C66AEC29}"/>
              </a:ext>
            </a:extLst>
          </p:cNvPr>
          <p:cNvSpPr>
            <a:spLocks noGrp="1"/>
          </p:cNvSpPr>
          <p:nvPr>
            <p:ph type="body" sz="quarter" idx="13" hasCustomPrompt="1"/>
          </p:nvPr>
        </p:nvSpPr>
        <p:spPr>
          <a:xfrm>
            <a:off x="548640" y="1920240"/>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0" name="Picture Placeholder 9">
            <a:extLst>
              <a:ext uri="{FF2B5EF4-FFF2-40B4-BE49-F238E27FC236}">
                <a16:creationId xmlns:a16="http://schemas.microsoft.com/office/drawing/2014/main" id="{235A8BA2-DC19-4425-B437-C06772CD40ED}"/>
              </a:ext>
            </a:extLst>
          </p:cNvPr>
          <p:cNvSpPr>
            <a:spLocks noGrp="1"/>
          </p:cNvSpPr>
          <p:nvPr>
            <p:ph type="pic" sz="quarter" idx="15"/>
          </p:nvPr>
        </p:nvSpPr>
        <p:spPr>
          <a:xfrm>
            <a:off x="3887899" y="2147882"/>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1" name="Text Placeholder 10">
            <a:extLst>
              <a:ext uri="{FF2B5EF4-FFF2-40B4-BE49-F238E27FC236}">
                <a16:creationId xmlns:a16="http://schemas.microsoft.com/office/drawing/2014/main" id="{BFE2A2F1-82F0-4E1A-9DB0-7CEE57EE7FBD}"/>
              </a:ext>
            </a:extLst>
          </p:cNvPr>
          <p:cNvSpPr>
            <a:spLocks noGrp="1"/>
          </p:cNvSpPr>
          <p:nvPr>
            <p:ph type="body" sz="quarter" idx="16" hasCustomPrompt="1"/>
          </p:nvPr>
        </p:nvSpPr>
        <p:spPr>
          <a:xfrm>
            <a:off x="548640" y="3740753"/>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2" name="Picture Placeholder 9">
            <a:extLst>
              <a:ext uri="{FF2B5EF4-FFF2-40B4-BE49-F238E27FC236}">
                <a16:creationId xmlns:a16="http://schemas.microsoft.com/office/drawing/2014/main" id="{EA83266D-6EC1-4EE8-B374-3F16D2222442}"/>
              </a:ext>
            </a:extLst>
          </p:cNvPr>
          <p:cNvSpPr>
            <a:spLocks noGrp="1"/>
          </p:cNvSpPr>
          <p:nvPr>
            <p:ph type="pic" sz="quarter" idx="17"/>
          </p:nvPr>
        </p:nvSpPr>
        <p:spPr>
          <a:xfrm>
            <a:off x="3887899" y="396839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3" name="Text Placeholder 10">
            <a:extLst>
              <a:ext uri="{FF2B5EF4-FFF2-40B4-BE49-F238E27FC236}">
                <a16:creationId xmlns:a16="http://schemas.microsoft.com/office/drawing/2014/main" id="{2DB3113E-E2A9-4CD6-91CB-B7B4619DCABD}"/>
              </a:ext>
            </a:extLst>
          </p:cNvPr>
          <p:cNvSpPr>
            <a:spLocks noGrp="1"/>
          </p:cNvSpPr>
          <p:nvPr>
            <p:ph type="body" sz="quarter" idx="18" hasCustomPrompt="1"/>
          </p:nvPr>
        </p:nvSpPr>
        <p:spPr>
          <a:xfrm>
            <a:off x="5535175" y="1914586"/>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4" name="Picture Placeholder 9">
            <a:extLst>
              <a:ext uri="{FF2B5EF4-FFF2-40B4-BE49-F238E27FC236}">
                <a16:creationId xmlns:a16="http://schemas.microsoft.com/office/drawing/2014/main" id="{7D0B306C-F60B-4804-87E9-4398A60F67B7}"/>
              </a:ext>
            </a:extLst>
          </p:cNvPr>
          <p:cNvSpPr>
            <a:spLocks noGrp="1"/>
          </p:cNvSpPr>
          <p:nvPr>
            <p:ph type="pic" sz="quarter" idx="19"/>
          </p:nvPr>
        </p:nvSpPr>
        <p:spPr>
          <a:xfrm>
            <a:off x="8874434" y="2142228"/>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5" name="Text Placeholder 10">
            <a:extLst>
              <a:ext uri="{FF2B5EF4-FFF2-40B4-BE49-F238E27FC236}">
                <a16:creationId xmlns:a16="http://schemas.microsoft.com/office/drawing/2014/main" id="{AB3133AF-375E-44D3-9CF3-7999A2D8C843}"/>
              </a:ext>
            </a:extLst>
          </p:cNvPr>
          <p:cNvSpPr>
            <a:spLocks noGrp="1"/>
          </p:cNvSpPr>
          <p:nvPr>
            <p:ph type="body" sz="quarter" idx="20" hasCustomPrompt="1"/>
          </p:nvPr>
        </p:nvSpPr>
        <p:spPr>
          <a:xfrm>
            <a:off x="5535175" y="3740753"/>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6" name="Picture Placeholder 9">
            <a:extLst>
              <a:ext uri="{FF2B5EF4-FFF2-40B4-BE49-F238E27FC236}">
                <a16:creationId xmlns:a16="http://schemas.microsoft.com/office/drawing/2014/main" id="{B938B0D3-B936-476A-BE3E-C08E94CDDA9F}"/>
              </a:ext>
            </a:extLst>
          </p:cNvPr>
          <p:cNvSpPr>
            <a:spLocks noGrp="1"/>
          </p:cNvSpPr>
          <p:nvPr>
            <p:ph type="pic" sz="quarter" idx="21"/>
          </p:nvPr>
        </p:nvSpPr>
        <p:spPr>
          <a:xfrm>
            <a:off x="8874434" y="396839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C5078269-D137-47A2-9390-EF26AEBCCA90}"/>
              </a:ext>
            </a:extLst>
          </p:cNvPr>
          <p:cNvSpPr>
            <a:spLocks noGrp="1"/>
          </p:cNvSpPr>
          <p:nvPr>
            <p:ph type="dt" sz="half" idx="22"/>
          </p:nvPr>
        </p:nvSpPr>
        <p:spPr/>
        <p:txBody>
          <a:bodyPr/>
          <a:lstStyle/>
          <a:p>
            <a:endParaRPr lang="en-US"/>
          </a:p>
        </p:txBody>
      </p:sp>
      <p:sp>
        <p:nvSpPr>
          <p:cNvPr id="4" name="Footer Placeholder 3">
            <a:extLst>
              <a:ext uri="{FF2B5EF4-FFF2-40B4-BE49-F238E27FC236}">
                <a16:creationId xmlns:a16="http://schemas.microsoft.com/office/drawing/2014/main" id="{FEDCBF99-12D4-4FF8-BF58-2E378BC1D1D6}"/>
              </a:ext>
            </a:extLst>
          </p:cNvPr>
          <p:cNvSpPr>
            <a:spLocks noGrp="1"/>
          </p:cNvSpPr>
          <p:nvPr>
            <p:ph type="ftr" sz="quarter" idx="23"/>
          </p:nvPr>
        </p:nvSpPr>
        <p:spPr/>
        <p:txBody>
          <a:bodyPr/>
          <a:lstStyle/>
          <a:p>
            <a:endParaRPr lang="en-US" dirty="0"/>
          </a:p>
        </p:txBody>
      </p:sp>
      <p:sp>
        <p:nvSpPr>
          <p:cNvPr id="5" name="Slide Number Placeholder 4">
            <a:extLst>
              <a:ext uri="{FF2B5EF4-FFF2-40B4-BE49-F238E27FC236}">
                <a16:creationId xmlns:a16="http://schemas.microsoft.com/office/drawing/2014/main" id="{FC33ABF7-18D7-42EA-BFCB-B9A0F7597106}"/>
              </a:ext>
            </a:extLst>
          </p:cNvPr>
          <p:cNvSpPr>
            <a:spLocks noGrp="1"/>
          </p:cNvSpPr>
          <p:nvPr>
            <p:ph type="sldNum" sz="quarter" idx="24"/>
          </p:nvPr>
        </p:nvSpPr>
        <p:spPr/>
        <p:txBody>
          <a:bodyPr/>
          <a:lstStyle/>
          <a:p>
            <a:fld id="{3808C448-2B92-4E28-8794-DB124B0828FC}" type="slidenum">
              <a:rPr lang="en-US" smtClean="0"/>
              <a:pPr/>
              <a:t>‹#›</a:t>
            </a:fld>
            <a:endParaRPr lang="en-US" dirty="0"/>
          </a:p>
        </p:txBody>
      </p:sp>
      <p:sp>
        <p:nvSpPr>
          <p:cNvPr id="6" name="Title 5">
            <a:extLst>
              <a:ext uri="{FF2B5EF4-FFF2-40B4-BE49-F238E27FC236}">
                <a16:creationId xmlns:a16="http://schemas.microsoft.com/office/drawing/2014/main" id="{5AE7DC92-D9D0-4597-A39C-A02BB26CF3E9}"/>
              </a:ext>
            </a:extLst>
          </p:cNvPr>
          <p:cNvSpPr>
            <a:spLocks noGrp="1"/>
          </p:cNvSpPr>
          <p:nvPr>
            <p:ph type="title"/>
          </p:nvPr>
        </p:nvSpPr>
        <p:spPr/>
        <p:txBody>
          <a:bodyPr/>
          <a:lstStyle/>
          <a:p>
            <a:r>
              <a:rPr lang="en-US"/>
              <a:t>Click to edit Master title style</a:t>
            </a:r>
          </a:p>
        </p:txBody>
      </p:sp>
      <p:sp>
        <p:nvSpPr>
          <p:cNvPr id="28" name="Picture Placeholder 5">
            <a:extLst>
              <a:ext uri="{FF2B5EF4-FFF2-40B4-BE49-F238E27FC236}">
                <a16:creationId xmlns:a16="http://schemas.microsoft.com/office/drawing/2014/main" id="{849CD8BD-0139-486A-B29D-0E9EA0C0A45E}"/>
              </a:ext>
            </a:extLst>
          </p:cNvPr>
          <p:cNvSpPr>
            <a:spLocks noGrp="1"/>
          </p:cNvSpPr>
          <p:nvPr>
            <p:ph type="pic" sz="quarter" idx="11" hasCustomPrompt="1"/>
          </p:nvPr>
        </p:nvSpPr>
        <p:spPr>
          <a:xfrm>
            <a:off x="10131552" y="420624"/>
            <a:ext cx="1508760" cy="640080"/>
          </a:xfrm>
        </p:spPr>
        <p:txBody>
          <a:bodyPr anchor="ctr" anchorCtr="0"/>
          <a:lstStyle>
            <a:lvl1pPr marL="0" indent="0">
              <a:buNone/>
              <a:defRPr sz="900" b="0" i="1">
                <a:solidFill>
                  <a:schemeClr val="bg2">
                    <a:lumMod val="75000"/>
                  </a:schemeClr>
                </a:solidFill>
              </a:defRPr>
            </a:lvl1pPr>
          </a:lstStyle>
          <a:p>
            <a:r>
              <a:rPr lang="en-US" dirty="0"/>
              <a:t>Select icon to add line logo</a:t>
            </a:r>
          </a:p>
        </p:txBody>
      </p:sp>
    </p:spTree>
    <p:extLst>
      <p:ext uri="{BB962C8B-B14F-4D97-AF65-F5344CB8AC3E}">
        <p14:creationId xmlns:p14="http://schemas.microsoft.com/office/powerpoint/2010/main" val="999653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ver - with imag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39CFEB-8195-4C11-9C2C-3A997041B232}"/>
              </a:ext>
            </a:extLst>
          </p:cNvPr>
          <p:cNvGrpSpPr/>
          <p:nvPr userDrawn="1"/>
        </p:nvGrpSpPr>
        <p:grpSpPr>
          <a:xfrm>
            <a:off x="274320" y="2103118"/>
            <a:ext cx="11640312" cy="4480561"/>
            <a:chOff x="274320" y="2103118"/>
            <a:chExt cx="11640312" cy="4480561"/>
          </a:xfrm>
        </p:grpSpPr>
        <p:sp>
          <p:nvSpPr>
            <p:cNvPr id="11" name="Rectangle 10">
              <a:extLst>
                <a:ext uri="{FF2B5EF4-FFF2-40B4-BE49-F238E27FC236}">
                  <a16:creationId xmlns:a16="http://schemas.microsoft.com/office/drawing/2014/main" id="{1BC1E47B-E5F6-482B-8132-7E5D0FAA5DD9}"/>
                </a:ext>
              </a:extLst>
            </p:cNvPr>
            <p:cNvSpPr/>
            <p:nvPr userDrawn="1"/>
          </p:nvSpPr>
          <p:spPr>
            <a:xfrm>
              <a:off x="274320" y="2103118"/>
              <a:ext cx="11640312" cy="4480561"/>
            </a:xfrm>
            <a:prstGeom prst="rect">
              <a:avLst/>
            </a:prstGeom>
            <a:solidFill>
              <a:srgbClr val="96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B3EE6A1C-0B07-4C1E-BC9D-9DC8561C9728}"/>
                </a:ext>
              </a:extLst>
            </p:cNvPr>
            <p:cNvSpPr/>
            <p:nvPr userDrawn="1"/>
          </p:nvSpPr>
          <p:spPr>
            <a:xfrm>
              <a:off x="2441448" y="2103118"/>
              <a:ext cx="9473184" cy="18288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a:extLst>
                <a:ext uri="{FF2B5EF4-FFF2-40B4-BE49-F238E27FC236}">
                  <a16:creationId xmlns:a16="http://schemas.microsoft.com/office/drawing/2014/main" id="{D7625F5B-5C34-441C-95C3-9B92E00E5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448" y="2606040"/>
              <a:ext cx="2743206" cy="321565"/>
            </a:xfrm>
            <a:prstGeom prst="rect">
              <a:avLst/>
            </a:prstGeom>
          </p:spPr>
        </p:pic>
        <p:pic>
          <p:nvPicPr>
            <p:cNvPr id="15" name="Picture 14">
              <a:extLst>
                <a:ext uri="{FF2B5EF4-FFF2-40B4-BE49-F238E27FC236}">
                  <a16:creationId xmlns:a16="http://schemas.microsoft.com/office/drawing/2014/main" id="{88B9289A-4AE9-452E-8F7D-6A587F2431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7000" y="5751576"/>
              <a:ext cx="1243587" cy="449581"/>
            </a:xfrm>
            <a:prstGeom prst="rect">
              <a:avLst/>
            </a:prstGeom>
          </p:spPr>
        </p:pic>
      </p:grpSp>
      <p:sp>
        <p:nvSpPr>
          <p:cNvPr id="2" name="Title 1">
            <a:extLst>
              <a:ext uri="{FF2B5EF4-FFF2-40B4-BE49-F238E27FC236}">
                <a16:creationId xmlns:a16="http://schemas.microsoft.com/office/drawing/2014/main" id="{412651F6-FEFE-4121-96DF-C9B75FAD107E}"/>
              </a:ext>
            </a:extLst>
          </p:cNvPr>
          <p:cNvSpPr>
            <a:spLocks noGrp="1"/>
          </p:cNvSpPr>
          <p:nvPr userDrawn="1">
            <p:ph type="ctrTitle"/>
          </p:nvPr>
        </p:nvSpPr>
        <p:spPr>
          <a:xfrm>
            <a:off x="2441448" y="3282696"/>
            <a:ext cx="8144256" cy="1207008"/>
          </a:xfrm>
        </p:spPr>
        <p:txBody>
          <a:bodyPr bIns="201168" anchor="b"/>
          <a:lstStyle>
            <a:lvl1pPr algn="l">
              <a:lnSpc>
                <a:spcPct val="100000"/>
              </a:lnSpc>
              <a:spcBef>
                <a:spcPts val="900"/>
              </a:spcBef>
              <a:defRPr sz="2600">
                <a:solidFill>
                  <a:srgbClr val="FFFFFF"/>
                </a:solidFill>
                <a:latin typeface="+mn-lt"/>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062795-780B-4495-AF77-D724346FC01C}"/>
              </a:ext>
            </a:extLst>
          </p:cNvPr>
          <p:cNvSpPr>
            <a:spLocks noGrp="1"/>
          </p:cNvSpPr>
          <p:nvPr userDrawn="1">
            <p:ph type="subTitle" idx="1"/>
          </p:nvPr>
        </p:nvSpPr>
        <p:spPr>
          <a:xfrm>
            <a:off x="2441448" y="4489705"/>
            <a:ext cx="8144256" cy="996692"/>
          </a:xfrm>
        </p:spPr>
        <p:txBody>
          <a:bodyPr tIns="228600"/>
          <a:lstStyle>
            <a:lvl1pPr marL="0" indent="0" algn="l">
              <a:lnSpc>
                <a:spcPct val="100000"/>
              </a:lnSpc>
              <a:spcBef>
                <a:spcPts val="300"/>
              </a:spcBef>
              <a:buNone/>
              <a:defRPr sz="1600">
                <a:solidFill>
                  <a:schemeClr val="bg1"/>
                </a:solidFill>
              </a:defRPr>
            </a:lvl1pPr>
            <a:lvl2pPr marL="0" marR="0" indent="0" algn="l" defTabSz="685800" rtl="0" eaLnBrk="1" fontAlgn="auto" latinLnBrk="0" hangingPunct="1">
              <a:lnSpc>
                <a:spcPct val="100000"/>
              </a:lnSpc>
              <a:spcBef>
                <a:spcPts val="300"/>
              </a:spcBef>
              <a:spcAft>
                <a:spcPts val="0"/>
              </a:spcAft>
              <a:buClr>
                <a:srgbClr val="FCBA30"/>
              </a:buClr>
              <a:buSzPct val="120000"/>
              <a:buFont typeface="Wingdings" panose="05000000000000000000" pitchFamily="2" charset="2"/>
              <a:buNone/>
              <a:tabLst/>
              <a:defRPr sz="1400" b="1">
                <a:solidFill>
                  <a:srgbClr val="FCBA30"/>
                </a:solidFill>
              </a:defRPr>
            </a:lvl2pPr>
            <a:lvl3pPr marL="400050" indent="-225425" algn="l">
              <a:lnSpc>
                <a:spcPct val="100000"/>
              </a:lnSpc>
              <a:spcBef>
                <a:spcPts val="300"/>
              </a:spcBef>
              <a:buClr>
                <a:srgbClr val="FCBA30"/>
              </a:buClr>
              <a:buFont typeface="Wingdings" panose="05000000000000000000" pitchFamily="2" charset="2"/>
              <a:buChar char="§"/>
              <a:tabLst>
                <a:tab pos="573088" algn="l"/>
              </a:tabLst>
              <a:defRPr sz="1400">
                <a:solidFill>
                  <a:schemeClr val="bg1"/>
                </a:solidFill>
              </a:defRPr>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6" name="Straight Connector 15">
            <a:extLst>
              <a:ext uri="{FF2B5EF4-FFF2-40B4-BE49-F238E27FC236}">
                <a16:creationId xmlns:a16="http://schemas.microsoft.com/office/drawing/2014/main" id="{1AF4CA96-11AD-4F9C-B43B-0B25E397C963}"/>
              </a:ext>
            </a:extLst>
          </p:cNvPr>
          <p:cNvCxnSpPr/>
          <p:nvPr userDrawn="1"/>
        </p:nvCxnSpPr>
        <p:spPr>
          <a:xfrm>
            <a:off x="2499360" y="4489704"/>
            <a:ext cx="3169920" cy="0"/>
          </a:xfrm>
          <a:prstGeom prst="line">
            <a:avLst/>
          </a:prstGeom>
          <a:ln>
            <a:solidFill>
              <a:srgbClr val="FCBA30"/>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E8FF8F9-4CCA-4C86-AF87-5F2651D0B588}"/>
              </a:ext>
            </a:extLst>
          </p:cNvPr>
          <p:cNvSpPr>
            <a:spLocks noGrp="1"/>
          </p:cNvSpPr>
          <p:nvPr userDrawn="1">
            <p:ph type="pic" sz="quarter" idx="10"/>
          </p:nvPr>
        </p:nvSpPr>
        <p:spPr>
          <a:xfrm>
            <a:off x="274320" y="274320"/>
            <a:ext cx="11640311" cy="1828799"/>
          </a:xfrm>
          <a:solidFill>
            <a:schemeClr val="bg2">
              <a:lumMod val="40000"/>
              <a:lumOff val="60000"/>
            </a:schemeClr>
          </a:solidFill>
        </p:spPr>
        <p:txBody>
          <a:bodyPr lIns="274320" tIns="640080" rIns="274320" bIns="274320" anchor="t"/>
          <a:lstStyle>
            <a:lvl1pPr marL="0" indent="0" algn="ctr">
              <a:buNone/>
              <a:defRPr sz="1000" b="0" i="1">
                <a:solidFill>
                  <a:schemeClr val="tx2">
                    <a:lumMod val="40000"/>
                    <a:lumOff val="6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087299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ac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6278880" cy="502920"/>
          </a:xfrm>
        </p:spPr>
        <p:txBody>
          <a:bodyPr/>
          <a:lstStyle>
            <a:lvl1pPr marL="0" indent="0">
              <a:buNone/>
              <a:defRPr/>
            </a:lvl1pPr>
          </a:lstStyle>
          <a:p>
            <a:pPr lvl="0"/>
            <a:r>
              <a:rPr lang="en-US"/>
              <a:t>Edit Master text styles</a:t>
            </a:r>
          </a:p>
        </p:txBody>
      </p:sp>
      <p:grpSp>
        <p:nvGrpSpPr>
          <p:cNvPr id="16" name="Group 4">
            <a:extLst>
              <a:ext uri="{FF2B5EF4-FFF2-40B4-BE49-F238E27FC236}">
                <a16:creationId xmlns:a16="http://schemas.microsoft.com/office/drawing/2014/main" id="{ECEE9EA2-3769-4C5B-ACBC-FCCD9C97221E}"/>
              </a:ext>
            </a:extLst>
          </p:cNvPr>
          <p:cNvGrpSpPr>
            <a:grpSpLocks noChangeAspect="1"/>
          </p:cNvGrpSpPr>
          <p:nvPr userDrawn="1"/>
        </p:nvGrpSpPr>
        <p:grpSpPr bwMode="auto">
          <a:xfrm>
            <a:off x="3600451" y="935039"/>
            <a:ext cx="4991100" cy="4987925"/>
            <a:chOff x="1701" y="589"/>
            <a:chExt cx="2358" cy="3142"/>
          </a:xfrm>
        </p:grpSpPr>
        <p:sp>
          <p:nvSpPr>
            <p:cNvPr id="19" name="Freeform 6">
              <a:extLst>
                <a:ext uri="{FF2B5EF4-FFF2-40B4-BE49-F238E27FC236}">
                  <a16:creationId xmlns:a16="http://schemas.microsoft.com/office/drawing/2014/main" id="{082E88CE-FBE0-4016-9646-95115E289FB6}"/>
                </a:ext>
              </a:extLst>
            </p:cNvPr>
            <p:cNvSpPr>
              <a:spLocks/>
            </p:cNvSpPr>
            <p:nvPr userDrawn="1"/>
          </p:nvSpPr>
          <p:spPr bwMode="auto">
            <a:xfrm>
              <a:off x="2079" y="879"/>
              <a:ext cx="1606" cy="2104"/>
            </a:xfrm>
            <a:custGeom>
              <a:avLst/>
              <a:gdLst>
                <a:gd name="T0" fmla="*/ 1412 w 1606"/>
                <a:gd name="T1" fmla="*/ 324 h 2104"/>
                <a:gd name="T2" fmla="*/ 1482 w 1606"/>
                <a:gd name="T3" fmla="*/ 444 h 2104"/>
                <a:gd name="T4" fmla="*/ 1536 w 1606"/>
                <a:gd name="T5" fmla="*/ 575 h 2104"/>
                <a:gd name="T6" fmla="*/ 1576 w 1606"/>
                <a:gd name="T7" fmla="*/ 721 h 2104"/>
                <a:gd name="T8" fmla="*/ 1598 w 1606"/>
                <a:gd name="T9" fmla="*/ 881 h 2104"/>
                <a:gd name="T10" fmla="*/ 1606 w 1606"/>
                <a:gd name="T11" fmla="*/ 1053 h 2104"/>
                <a:gd name="T12" fmla="*/ 1602 w 1606"/>
                <a:gd name="T13" fmla="*/ 1171 h 2104"/>
                <a:gd name="T14" fmla="*/ 1584 w 1606"/>
                <a:gd name="T15" fmla="*/ 1335 h 2104"/>
                <a:gd name="T16" fmla="*/ 1552 w 1606"/>
                <a:gd name="T17" fmla="*/ 1485 h 2104"/>
                <a:gd name="T18" fmla="*/ 1502 w 1606"/>
                <a:gd name="T19" fmla="*/ 1621 h 2104"/>
                <a:gd name="T20" fmla="*/ 1438 w 1606"/>
                <a:gd name="T21" fmla="*/ 1745 h 2104"/>
                <a:gd name="T22" fmla="*/ 1385 w 1606"/>
                <a:gd name="T23" fmla="*/ 1819 h 2104"/>
                <a:gd name="T24" fmla="*/ 1297 w 1606"/>
                <a:gd name="T25" fmla="*/ 1917 h 2104"/>
                <a:gd name="T26" fmla="*/ 1201 w 1606"/>
                <a:gd name="T27" fmla="*/ 1993 h 2104"/>
                <a:gd name="T28" fmla="*/ 1093 w 1606"/>
                <a:gd name="T29" fmla="*/ 2051 h 2104"/>
                <a:gd name="T30" fmla="*/ 975 w 1606"/>
                <a:gd name="T31" fmla="*/ 2086 h 2104"/>
                <a:gd name="T32" fmla="*/ 847 w 1606"/>
                <a:gd name="T33" fmla="*/ 2104 h 2104"/>
                <a:gd name="T34" fmla="*/ 757 w 1606"/>
                <a:gd name="T35" fmla="*/ 2104 h 2104"/>
                <a:gd name="T36" fmla="*/ 629 w 1606"/>
                <a:gd name="T37" fmla="*/ 2086 h 2104"/>
                <a:gd name="T38" fmla="*/ 513 w 1606"/>
                <a:gd name="T39" fmla="*/ 2051 h 2104"/>
                <a:gd name="T40" fmla="*/ 405 w 1606"/>
                <a:gd name="T41" fmla="*/ 1993 h 2104"/>
                <a:gd name="T42" fmla="*/ 307 w 1606"/>
                <a:gd name="T43" fmla="*/ 1917 h 2104"/>
                <a:gd name="T44" fmla="*/ 219 w 1606"/>
                <a:gd name="T45" fmla="*/ 1819 h 2104"/>
                <a:gd name="T46" fmla="*/ 168 w 1606"/>
                <a:gd name="T47" fmla="*/ 1745 h 2104"/>
                <a:gd name="T48" fmla="*/ 104 w 1606"/>
                <a:gd name="T49" fmla="*/ 1621 h 2104"/>
                <a:gd name="T50" fmla="*/ 54 w 1606"/>
                <a:gd name="T51" fmla="*/ 1485 h 2104"/>
                <a:gd name="T52" fmla="*/ 22 w 1606"/>
                <a:gd name="T53" fmla="*/ 1335 h 2104"/>
                <a:gd name="T54" fmla="*/ 4 w 1606"/>
                <a:gd name="T55" fmla="*/ 1171 h 2104"/>
                <a:gd name="T56" fmla="*/ 0 w 1606"/>
                <a:gd name="T57" fmla="*/ 1053 h 2104"/>
                <a:gd name="T58" fmla="*/ 8 w 1606"/>
                <a:gd name="T59" fmla="*/ 881 h 2104"/>
                <a:gd name="T60" fmla="*/ 30 w 1606"/>
                <a:gd name="T61" fmla="*/ 721 h 2104"/>
                <a:gd name="T62" fmla="*/ 70 w 1606"/>
                <a:gd name="T63" fmla="*/ 575 h 2104"/>
                <a:gd name="T64" fmla="*/ 124 w 1606"/>
                <a:gd name="T65" fmla="*/ 444 h 2104"/>
                <a:gd name="T66" fmla="*/ 192 w 1606"/>
                <a:gd name="T67" fmla="*/ 324 h 2104"/>
                <a:gd name="T68" fmla="*/ 247 w 1606"/>
                <a:gd name="T69" fmla="*/ 252 h 2104"/>
                <a:gd name="T70" fmla="*/ 339 w 1606"/>
                <a:gd name="T71" fmla="*/ 162 h 2104"/>
                <a:gd name="T72" fmla="*/ 439 w 1606"/>
                <a:gd name="T73" fmla="*/ 90 h 2104"/>
                <a:gd name="T74" fmla="*/ 551 w 1606"/>
                <a:gd name="T75" fmla="*/ 40 h 2104"/>
                <a:gd name="T76" fmla="*/ 671 w 1606"/>
                <a:gd name="T77" fmla="*/ 10 h 2104"/>
                <a:gd name="T78" fmla="*/ 803 w 1606"/>
                <a:gd name="T79" fmla="*/ 0 h 2104"/>
                <a:gd name="T80" fmla="*/ 891 w 1606"/>
                <a:gd name="T81" fmla="*/ 4 h 2104"/>
                <a:gd name="T82" fmla="*/ 1015 w 1606"/>
                <a:gd name="T83" fmla="*/ 28 h 2104"/>
                <a:gd name="T84" fmla="*/ 1129 w 1606"/>
                <a:gd name="T85" fmla="*/ 72 h 2104"/>
                <a:gd name="T86" fmla="*/ 1233 w 1606"/>
                <a:gd name="T87" fmla="*/ 136 h 2104"/>
                <a:gd name="T88" fmla="*/ 1327 w 1606"/>
                <a:gd name="T89" fmla="*/ 22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6" h="2104">
                  <a:moveTo>
                    <a:pt x="1385" y="288"/>
                  </a:moveTo>
                  <a:lnTo>
                    <a:pt x="1385" y="288"/>
                  </a:lnTo>
                  <a:lnTo>
                    <a:pt x="1412" y="324"/>
                  </a:lnTo>
                  <a:lnTo>
                    <a:pt x="1438" y="362"/>
                  </a:lnTo>
                  <a:lnTo>
                    <a:pt x="1460" y="402"/>
                  </a:lnTo>
                  <a:lnTo>
                    <a:pt x="1482" y="444"/>
                  </a:lnTo>
                  <a:lnTo>
                    <a:pt x="1502" y="486"/>
                  </a:lnTo>
                  <a:lnTo>
                    <a:pt x="1520" y="529"/>
                  </a:lnTo>
                  <a:lnTo>
                    <a:pt x="1536" y="575"/>
                  </a:lnTo>
                  <a:lnTo>
                    <a:pt x="1552" y="621"/>
                  </a:lnTo>
                  <a:lnTo>
                    <a:pt x="1564" y="671"/>
                  </a:lnTo>
                  <a:lnTo>
                    <a:pt x="1576" y="721"/>
                  </a:lnTo>
                  <a:lnTo>
                    <a:pt x="1584" y="773"/>
                  </a:lnTo>
                  <a:lnTo>
                    <a:pt x="1592" y="825"/>
                  </a:lnTo>
                  <a:lnTo>
                    <a:pt x="1598" y="881"/>
                  </a:lnTo>
                  <a:lnTo>
                    <a:pt x="1602" y="937"/>
                  </a:lnTo>
                  <a:lnTo>
                    <a:pt x="1606" y="993"/>
                  </a:lnTo>
                  <a:lnTo>
                    <a:pt x="1606" y="1053"/>
                  </a:lnTo>
                  <a:lnTo>
                    <a:pt x="1606" y="1053"/>
                  </a:lnTo>
                  <a:lnTo>
                    <a:pt x="1606" y="1113"/>
                  </a:lnTo>
                  <a:lnTo>
                    <a:pt x="1602" y="1171"/>
                  </a:lnTo>
                  <a:lnTo>
                    <a:pt x="1598" y="1227"/>
                  </a:lnTo>
                  <a:lnTo>
                    <a:pt x="1592" y="1281"/>
                  </a:lnTo>
                  <a:lnTo>
                    <a:pt x="1584" y="1335"/>
                  </a:lnTo>
                  <a:lnTo>
                    <a:pt x="1576" y="1385"/>
                  </a:lnTo>
                  <a:lnTo>
                    <a:pt x="1564" y="1437"/>
                  </a:lnTo>
                  <a:lnTo>
                    <a:pt x="1552" y="1485"/>
                  </a:lnTo>
                  <a:lnTo>
                    <a:pt x="1536" y="1533"/>
                  </a:lnTo>
                  <a:lnTo>
                    <a:pt x="1520" y="1577"/>
                  </a:lnTo>
                  <a:lnTo>
                    <a:pt x="1502" y="1621"/>
                  </a:lnTo>
                  <a:lnTo>
                    <a:pt x="1482" y="1665"/>
                  </a:lnTo>
                  <a:lnTo>
                    <a:pt x="1462" y="1705"/>
                  </a:lnTo>
                  <a:lnTo>
                    <a:pt x="1438" y="1745"/>
                  </a:lnTo>
                  <a:lnTo>
                    <a:pt x="1414" y="1783"/>
                  </a:lnTo>
                  <a:lnTo>
                    <a:pt x="1385" y="1819"/>
                  </a:lnTo>
                  <a:lnTo>
                    <a:pt x="1385" y="1819"/>
                  </a:lnTo>
                  <a:lnTo>
                    <a:pt x="1357" y="1855"/>
                  </a:lnTo>
                  <a:lnTo>
                    <a:pt x="1329" y="1887"/>
                  </a:lnTo>
                  <a:lnTo>
                    <a:pt x="1297" y="1917"/>
                  </a:lnTo>
                  <a:lnTo>
                    <a:pt x="1267" y="1945"/>
                  </a:lnTo>
                  <a:lnTo>
                    <a:pt x="1233" y="1971"/>
                  </a:lnTo>
                  <a:lnTo>
                    <a:pt x="1201" y="1993"/>
                  </a:lnTo>
                  <a:lnTo>
                    <a:pt x="1165" y="2015"/>
                  </a:lnTo>
                  <a:lnTo>
                    <a:pt x="1129" y="2033"/>
                  </a:lnTo>
                  <a:lnTo>
                    <a:pt x="1093" y="2051"/>
                  </a:lnTo>
                  <a:lnTo>
                    <a:pt x="1055" y="2065"/>
                  </a:lnTo>
                  <a:lnTo>
                    <a:pt x="1015" y="2076"/>
                  </a:lnTo>
                  <a:lnTo>
                    <a:pt x="975" y="2086"/>
                  </a:lnTo>
                  <a:lnTo>
                    <a:pt x="933" y="2094"/>
                  </a:lnTo>
                  <a:lnTo>
                    <a:pt x="891" y="2100"/>
                  </a:lnTo>
                  <a:lnTo>
                    <a:pt x="847" y="2104"/>
                  </a:lnTo>
                  <a:lnTo>
                    <a:pt x="803" y="2104"/>
                  </a:lnTo>
                  <a:lnTo>
                    <a:pt x="803" y="2104"/>
                  </a:lnTo>
                  <a:lnTo>
                    <a:pt x="757" y="2104"/>
                  </a:lnTo>
                  <a:lnTo>
                    <a:pt x="713" y="2100"/>
                  </a:lnTo>
                  <a:lnTo>
                    <a:pt x="671" y="2094"/>
                  </a:lnTo>
                  <a:lnTo>
                    <a:pt x="629" y="2086"/>
                  </a:lnTo>
                  <a:lnTo>
                    <a:pt x="589" y="2076"/>
                  </a:lnTo>
                  <a:lnTo>
                    <a:pt x="551" y="2065"/>
                  </a:lnTo>
                  <a:lnTo>
                    <a:pt x="513" y="2051"/>
                  </a:lnTo>
                  <a:lnTo>
                    <a:pt x="475" y="2033"/>
                  </a:lnTo>
                  <a:lnTo>
                    <a:pt x="439" y="2015"/>
                  </a:lnTo>
                  <a:lnTo>
                    <a:pt x="405" y="1993"/>
                  </a:lnTo>
                  <a:lnTo>
                    <a:pt x="371" y="1971"/>
                  </a:lnTo>
                  <a:lnTo>
                    <a:pt x="339" y="1945"/>
                  </a:lnTo>
                  <a:lnTo>
                    <a:pt x="307" y="1917"/>
                  </a:lnTo>
                  <a:lnTo>
                    <a:pt x="277" y="1887"/>
                  </a:lnTo>
                  <a:lnTo>
                    <a:pt x="247" y="1855"/>
                  </a:lnTo>
                  <a:lnTo>
                    <a:pt x="219" y="1819"/>
                  </a:lnTo>
                  <a:lnTo>
                    <a:pt x="219" y="1819"/>
                  </a:lnTo>
                  <a:lnTo>
                    <a:pt x="192" y="1783"/>
                  </a:lnTo>
                  <a:lnTo>
                    <a:pt x="168" y="1745"/>
                  </a:lnTo>
                  <a:lnTo>
                    <a:pt x="144" y="1705"/>
                  </a:lnTo>
                  <a:lnTo>
                    <a:pt x="124" y="1665"/>
                  </a:lnTo>
                  <a:lnTo>
                    <a:pt x="104" y="1621"/>
                  </a:lnTo>
                  <a:lnTo>
                    <a:pt x="86" y="1577"/>
                  </a:lnTo>
                  <a:lnTo>
                    <a:pt x="70" y="1533"/>
                  </a:lnTo>
                  <a:lnTo>
                    <a:pt x="54" y="1485"/>
                  </a:lnTo>
                  <a:lnTo>
                    <a:pt x="42" y="1437"/>
                  </a:lnTo>
                  <a:lnTo>
                    <a:pt x="30" y="1385"/>
                  </a:lnTo>
                  <a:lnTo>
                    <a:pt x="22" y="1335"/>
                  </a:lnTo>
                  <a:lnTo>
                    <a:pt x="14" y="1281"/>
                  </a:lnTo>
                  <a:lnTo>
                    <a:pt x="8" y="1227"/>
                  </a:lnTo>
                  <a:lnTo>
                    <a:pt x="4" y="1171"/>
                  </a:lnTo>
                  <a:lnTo>
                    <a:pt x="0" y="1113"/>
                  </a:lnTo>
                  <a:lnTo>
                    <a:pt x="0" y="1053"/>
                  </a:lnTo>
                  <a:lnTo>
                    <a:pt x="0" y="1053"/>
                  </a:lnTo>
                  <a:lnTo>
                    <a:pt x="0" y="993"/>
                  </a:lnTo>
                  <a:lnTo>
                    <a:pt x="4" y="937"/>
                  </a:lnTo>
                  <a:lnTo>
                    <a:pt x="8" y="881"/>
                  </a:lnTo>
                  <a:lnTo>
                    <a:pt x="14" y="825"/>
                  </a:lnTo>
                  <a:lnTo>
                    <a:pt x="22" y="773"/>
                  </a:lnTo>
                  <a:lnTo>
                    <a:pt x="30" y="721"/>
                  </a:lnTo>
                  <a:lnTo>
                    <a:pt x="42" y="671"/>
                  </a:lnTo>
                  <a:lnTo>
                    <a:pt x="54" y="621"/>
                  </a:lnTo>
                  <a:lnTo>
                    <a:pt x="70" y="575"/>
                  </a:lnTo>
                  <a:lnTo>
                    <a:pt x="86" y="529"/>
                  </a:lnTo>
                  <a:lnTo>
                    <a:pt x="104" y="486"/>
                  </a:lnTo>
                  <a:lnTo>
                    <a:pt x="124" y="444"/>
                  </a:lnTo>
                  <a:lnTo>
                    <a:pt x="144" y="402"/>
                  </a:lnTo>
                  <a:lnTo>
                    <a:pt x="168" y="362"/>
                  </a:lnTo>
                  <a:lnTo>
                    <a:pt x="192" y="324"/>
                  </a:lnTo>
                  <a:lnTo>
                    <a:pt x="219" y="288"/>
                  </a:lnTo>
                  <a:lnTo>
                    <a:pt x="219" y="288"/>
                  </a:lnTo>
                  <a:lnTo>
                    <a:pt x="247" y="252"/>
                  </a:lnTo>
                  <a:lnTo>
                    <a:pt x="277" y="220"/>
                  </a:lnTo>
                  <a:lnTo>
                    <a:pt x="307" y="190"/>
                  </a:lnTo>
                  <a:lnTo>
                    <a:pt x="339" y="162"/>
                  </a:lnTo>
                  <a:lnTo>
                    <a:pt x="371" y="136"/>
                  </a:lnTo>
                  <a:lnTo>
                    <a:pt x="405" y="112"/>
                  </a:lnTo>
                  <a:lnTo>
                    <a:pt x="439" y="90"/>
                  </a:lnTo>
                  <a:lnTo>
                    <a:pt x="475" y="72"/>
                  </a:lnTo>
                  <a:lnTo>
                    <a:pt x="513" y="54"/>
                  </a:lnTo>
                  <a:lnTo>
                    <a:pt x="551" y="40"/>
                  </a:lnTo>
                  <a:lnTo>
                    <a:pt x="589" y="28"/>
                  </a:lnTo>
                  <a:lnTo>
                    <a:pt x="629" y="18"/>
                  </a:lnTo>
                  <a:lnTo>
                    <a:pt x="671" y="10"/>
                  </a:lnTo>
                  <a:lnTo>
                    <a:pt x="713" y="4"/>
                  </a:lnTo>
                  <a:lnTo>
                    <a:pt x="757" y="0"/>
                  </a:lnTo>
                  <a:lnTo>
                    <a:pt x="803" y="0"/>
                  </a:lnTo>
                  <a:lnTo>
                    <a:pt x="803" y="0"/>
                  </a:lnTo>
                  <a:lnTo>
                    <a:pt x="847" y="0"/>
                  </a:lnTo>
                  <a:lnTo>
                    <a:pt x="891" y="4"/>
                  </a:lnTo>
                  <a:lnTo>
                    <a:pt x="933" y="10"/>
                  </a:lnTo>
                  <a:lnTo>
                    <a:pt x="975" y="18"/>
                  </a:lnTo>
                  <a:lnTo>
                    <a:pt x="1015" y="28"/>
                  </a:lnTo>
                  <a:lnTo>
                    <a:pt x="1053" y="40"/>
                  </a:lnTo>
                  <a:lnTo>
                    <a:pt x="1091" y="54"/>
                  </a:lnTo>
                  <a:lnTo>
                    <a:pt x="1129" y="72"/>
                  </a:lnTo>
                  <a:lnTo>
                    <a:pt x="1165" y="90"/>
                  </a:lnTo>
                  <a:lnTo>
                    <a:pt x="1199" y="112"/>
                  </a:lnTo>
                  <a:lnTo>
                    <a:pt x="1233" y="136"/>
                  </a:lnTo>
                  <a:lnTo>
                    <a:pt x="1265" y="162"/>
                  </a:lnTo>
                  <a:lnTo>
                    <a:pt x="1297" y="190"/>
                  </a:lnTo>
                  <a:lnTo>
                    <a:pt x="1327" y="220"/>
                  </a:lnTo>
                  <a:lnTo>
                    <a:pt x="1357" y="252"/>
                  </a:lnTo>
                  <a:lnTo>
                    <a:pt x="1385" y="2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7">
              <a:extLst>
                <a:ext uri="{FF2B5EF4-FFF2-40B4-BE49-F238E27FC236}">
                  <a16:creationId xmlns:a16="http://schemas.microsoft.com/office/drawing/2014/main" id="{16FE56B9-9AFA-4ED1-9B0C-4F1209CF5EAA}"/>
                </a:ext>
              </a:extLst>
            </p:cNvPr>
            <p:cNvSpPr>
              <a:spLocks/>
            </p:cNvSpPr>
            <p:nvPr userDrawn="1"/>
          </p:nvSpPr>
          <p:spPr bwMode="auto">
            <a:xfrm>
              <a:off x="1701" y="589"/>
              <a:ext cx="2358" cy="3142"/>
            </a:xfrm>
            <a:custGeom>
              <a:avLst/>
              <a:gdLst>
                <a:gd name="T0" fmla="*/ 2210 w 2358"/>
                <a:gd name="T1" fmla="*/ 2075 h 3142"/>
                <a:gd name="T2" fmla="*/ 2264 w 2358"/>
                <a:gd name="T3" fmla="*/ 1951 h 3142"/>
                <a:gd name="T4" fmla="*/ 2306 w 2358"/>
                <a:gd name="T5" fmla="*/ 1815 h 3142"/>
                <a:gd name="T6" fmla="*/ 2336 w 2358"/>
                <a:gd name="T7" fmla="*/ 1669 h 3142"/>
                <a:gd name="T8" fmla="*/ 2354 w 2358"/>
                <a:gd name="T9" fmla="*/ 1513 h 3142"/>
                <a:gd name="T10" fmla="*/ 2358 w 2358"/>
                <a:gd name="T11" fmla="*/ 1347 h 3142"/>
                <a:gd name="T12" fmla="*/ 2354 w 2358"/>
                <a:gd name="T13" fmla="*/ 1195 h 3142"/>
                <a:gd name="T14" fmla="*/ 2328 w 2358"/>
                <a:gd name="T15" fmla="*/ 981 h 3142"/>
                <a:gd name="T16" fmla="*/ 2280 w 2358"/>
                <a:gd name="T17" fmla="*/ 787 h 3142"/>
                <a:gd name="T18" fmla="*/ 2210 w 2358"/>
                <a:gd name="T19" fmla="*/ 614 h 3142"/>
                <a:gd name="T20" fmla="*/ 2116 w 2358"/>
                <a:gd name="T21" fmla="*/ 456 h 3142"/>
                <a:gd name="T22" fmla="*/ 2042 w 2358"/>
                <a:gd name="T23" fmla="*/ 362 h 3142"/>
                <a:gd name="T24" fmla="*/ 1916 w 2358"/>
                <a:gd name="T25" fmla="*/ 240 h 3142"/>
                <a:gd name="T26" fmla="*/ 1772 w 2358"/>
                <a:gd name="T27" fmla="*/ 142 h 3142"/>
                <a:gd name="T28" fmla="*/ 1613 w 2358"/>
                <a:gd name="T29" fmla="*/ 70 h 3142"/>
                <a:gd name="T30" fmla="*/ 1439 w 2358"/>
                <a:gd name="T31" fmla="*/ 24 h 3142"/>
                <a:gd name="T32" fmla="*/ 1247 w 2358"/>
                <a:gd name="T33" fmla="*/ 2 h 3142"/>
                <a:gd name="T34" fmla="*/ 1113 w 2358"/>
                <a:gd name="T35" fmla="*/ 2 h 3142"/>
                <a:gd name="T36" fmla="*/ 923 w 2358"/>
                <a:gd name="T37" fmla="*/ 24 h 3142"/>
                <a:gd name="T38" fmla="*/ 747 w 2358"/>
                <a:gd name="T39" fmla="*/ 70 h 3142"/>
                <a:gd name="T40" fmla="*/ 588 w 2358"/>
                <a:gd name="T41" fmla="*/ 142 h 3142"/>
                <a:gd name="T42" fmla="*/ 444 w 2358"/>
                <a:gd name="T43" fmla="*/ 240 h 3142"/>
                <a:gd name="T44" fmla="*/ 318 w 2358"/>
                <a:gd name="T45" fmla="*/ 362 h 3142"/>
                <a:gd name="T46" fmla="*/ 242 w 2358"/>
                <a:gd name="T47" fmla="*/ 456 h 3142"/>
                <a:gd name="T48" fmla="*/ 150 w 2358"/>
                <a:gd name="T49" fmla="*/ 614 h 3142"/>
                <a:gd name="T50" fmla="*/ 80 w 2358"/>
                <a:gd name="T51" fmla="*/ 787 h 3142"/>
                <a:gd name="T52" fmla="*/ 30 w 2358"/>
                <a:gd name="T53" fmla="*/ 981 h 3142"/>
                <a:gd name="T54" fmla="*/ 4 w 2358"/>
                <a:gd name="T55" fmla="*/ 1195 h 3142"/>
                <a:gd name="T56" fmla="*/ 0 w 2358"/>
                <a:gd name="T57" fmla="*/ 1347 h 3142"/>
                <a:gd name="T58" fmla="*/ 10 w 2358"/>
                <a:gd name="T59" fmla="*/ 1573 h 3142"/>
                <a:gd name="T60" fmla="*/ 44 w 2358"/>
                <a:gd name="T61" fmla="*/ 1781 h 3142"/>
                <a:gd name="T62" fmla="*/ 100 w 2358"/>
                <a:gd name="T63" fmla="*/ 1969 h 3142"/>
                <a:gd name="T64" fmla="*/ 178 w 2358"/>
                <a:gd name="T65" fmla="*/ 2139 h 3142"/>
                <a:gd name="T66" fmla="*/ 278 w 2358"/>
                <a:gd name="T67" fmla="*/ 2289 h 3142"/>
                <a:gd name="T68" fmla="*/ 356 w 2358"/>
                <a:gd name="T69" fmla="*/ 2376 h 3142"/>
                <a:gd name="T70" fmla="*/ 490 w 2358"/>
                <a:gd name="T71" fmla="*/ 2490 h 3142"/>
                <a:gd name="T72" fmla="*/ 641 w 2358"/>
                <a:gd name="T73" fmla="*/ 2578 h 3142"/>
                <a:gd name="T74" fmla="*/ 809 w 2358"/>
                <a:gd name="T75" fmla="*/ 2640 h 3142"/>
                <a:gd name="T76" fmla="*/ 993 w 2358"/>
                <a:gd name="T77" fmla="*/ 2678 h 3142"/>
                <a:gd name="T78" fmla="*/ 1195 w 2358"/>
                <a:gd name="T79" fmla="*/ 2690 h 3142"/>
                <a:gd name="T80" fmla="*/ 1255 w 2358"/>
                <a:gd name="T81" fmla="*/ 2688 h 3142"/>
                <a:gd name="T82" fmla="*/ 2256 w 2358"/>
                <a:gd name="T83" fmla="*/ 3142 h 3142"/>
                <a:gd name="T84" fmla="*/ 1721 w 2358"/>
                <a:gd name="T85" fmla="*/ 2570 h 3142"/>
                <a:gd name="T86" fmla="*/ 1840 w 2358"/>
                <a:gd name="T87" fmla="*/ 2498 h 3142"/>
                <a:gd name="T88" fmla="*/ 1946 w 2358"/>
                <a:gd name="T89" fmla="*/ 2418 h 3142"/>
                <a:gd name="T90" fmla="*/ 2040 w 2358"/>
                <a:gd name="T91" fmla="*/ 2327 h 3142"/>
                <a:gd name="T92" fmla="*/ 2120 w 2358"/>
                <a:gd name="T93" fmla="*/ 2227 h 3142"/>
                <a:gd name="T94" fmla="*/ 2190 w 2358"/>
                <a:gd name="T95" fmla="*/ 2115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58" h="3142">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8" name="Footer Placeholder 4">
            <a:extLst>
              <a:ext uri="{FF2B5EF4-FFF2-40B4-BE49-F238E27FC236}">
                <a16:creationId xmlns:a16="http://schemas.microsoft.com/office/drawing/2014/main" id="{345C7AA3-574D-4C7A-8F29-60D9392F8108}"/>
              </a:ext>
            </a:extLst>
          </p:cNvPr>
          <p:cNvSpPr>
            <a:spLocks noGrp="1"/>
          </p:cNvSpPr>
          <p:nvPr>
            <p:ph type="ftr" sz="quarter" idx="3"/>
          </p:nvPr>
        </p:nvSpPr>
        <p:spPr>
          <a:xfrm>
            <a:off x="2441448" y="6309360"/>
            <a:ext cx="4730496" cy="274320"/>
          </a:xfrm>
          <a:prstGeom prst="rect">
            <a:avLst/>
          </a:prstGeom>
        </p:spPr>
        <p:txBody>
          <a:bodyPr vert="horz" lIns="0" tIns="0" rIns="0" bIns="0" rtlCol="0" anchor="ctr"/>
          <a:lstStyle>
            <a:lvl1pPr algn="l">
              <a:defRPr sz="900">
                <a:solidFill>
                  <a:srgbClr val="FFFFFF"/>
                </a:solidFill>
              </a:defRPr>
            </a:lvl1pPr>
          </a:lstStyle>
          <a:p>
            <a:r>
              <a:rPr lang="en-US"/>
              <a:t>Seattle Transportation Advisory Board</a:t>
            </a:r>
            <a:endParaRPr lang="en-US" dirty="0"/>
          </a:p>
        </p:txBody>
      </p:sp>
      <p:sp>
        <p:nvSpPr>
          <p:cNvPr id="22" name="Slide Number Placeholder 5">
            <a:extLst>
              <a:ext uri="{FF2B5EF4-FFF2-40B4-BE49-F238E27FC236}">
                <a16:creationId xmlns:a16="http://schemas.microsoft.com/office/drawing/2014/main" id="{004B51FB-06EF-46DB-86B3-D051CDEE668E}"/>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ctr">
              <a:defRPr sz="1200">
                <a:solidFill>
                  <a:srgbClr val="FCBA30"/>
                </a:solidFill>
              </a:defRPr>
            </a:lvl1pPr>
          </a:lstStyle>
          <a:p>
            <a:fld id="{3808C448-2B92-4E28-8794-DB124B0828FC}" type="slidenum">
              <a:rPr lang="en-US" smtClean="0"/>
              <a:pPr/>
              <a:t>‹#›</a:t>
            </a:fld>
            <a:endParaRPr lang="en-US" dirty="0"/>
          </a:p>
        </p:txBody>
      </p:sp>
      <p:sp>
        <p:nvSpPr>
          <p:cNvPr id="23" name="Title 1">
            <a:extLst>
              <a:ext uri="{FF2B5EF4-FFF2-40B4-BE49-F238E27FC236}">
                <a16:creationId xmlns:a16="http://schemas.microsoft.com/office/drawing/2014/main" id="{45B0364D-CADF-4EDB-A5A8-B6ADC9B5B48F}"/>
              </a:ext>
            </a:extLst>
          </p:cNvPr>
          <p:cNvSpPr>
            <a:spLocks noGrp="1"/>
          </p:cNvSpPr>
          <p:nvPr>
            <p:ph type="title"/>
          </p:nvPr>
        </p:nvSpPr>
        <p:spPr>
          <a:xfrm>
            <a:off x="548640" y="365760"/>
            <a:ext cx="11091672" cy="749808"/>
          </a:xfrm>
        </p:spPr>
        <p:txBody>
          <a:bodyPr/>
          <a:lstStyle/>
          <a:p>
            <a:r>
              <a:rPr lang="en-US"/>
              <a:t>Click to edit Master title style</a:t>
            </a:r>
            <a:endParaRPr lang="en-US" dirty="0"/>
          </a:p>
        </p:txBody>
      </p:sp>
      <p:sp>
        <p:nvSpPr>
          <p:cNvPr id="24" name="Date Placeholder 3">
            <a:extLst>
              <a:ext uri="{FF2B5EF4-FFF2-40B4-BE49-F238E27FC236}">
                <a16:creationId xmlns:a16="http://schemas.microsoft.com/office/drawing/2014/main" id="{94447212-FB43-4017-8651-2E5BE914722C}"/>
              </a:ext>
            </a:extLst>
          </p:cNvPr>
          <p:cNvSpPr>
            <a:spLocks noGrp="1"/>
          </p:cNvSpPr>
          <p:nvPr>
            <p:ph type="dt" sz="half" idx="10"/>
          </p:nvPr>
        </p:nvSpPr>
        <p:spPr>
          <a:xfrm>
            <a:off x="8897112" y="365761"/>
            <a:ext cx="2743200" cy="365125"/>
          </a:xfrm>
        </p:spPr>
        <p:txBody>
          <a:bodyPr/>
          <a:lstStyle/>
          <a:p>
            <a:endParaRPr lang="en-US">
              <a:solidFill>
                <a:prstClr val="black">
                  <a:tint val="75000"/>
                </a:prstClr>
              </a:solidFill>
            </a:endParaRPr>
          </a:p>
        </p:txBody>
      </p:sp>
      <p:sp>
        <p:nvSpPr>
          <p:cNvPr id="25" name="Freeform 5">
            <a:extLst>
              <a:ext uri="{FF2B5EF4-FFF2-40B4-BE49-F238E27FC236}">
                <a16:creationId xmlns:a16="http://schemas.microsoft.com/office/drawing/2014/main" id="{65BF50FC-22F8-4BB0-A5F4-8F7D0CB11CD4}"/>
              </a:ext>
            </a:extLst>
          </p:cNvPr>
          <p:cNvSpPr>
            <a:spLocks noEditPoints="1"/>
          </p:cNvSpPr>
          <p:nvPr userDrawn="1"/>
        </p:nvSpPr>
        <p:spPr bwMode="auto">
          <a:xfrm>
            <a:off x="8007668" y="1021715"/>
            <a:ext cx="3743325" cy="4987925"/>
          </a:xfrm>
          <a:custGeom>
            <a:avLst/>
            <a:gdLst>
              <a:gd name="T0" fmla="*/ 1838 w 2358"/>
              <a:gd name="T1" fmla="*/ 692 h 3142"/>
              <a:gd name="T2" fmla="*/ 1930 w 2358"/>
              <a:gd name="T3" fmla="*/ 911 h 3142"/>
              <a:gd name="T4" fmla="*/ 1976 w 2358"/>
              <a:gd name="T5" fmla="*/ 1171 h 3142"/>
              <a:gd name="T6" fmla="*/ 1984 w 2358"/>
              <a:gd name="T7" fmla="*/ 1403 h 3142"/>
              <a:gd name="T8" fmla="*/ 1954 w 2358"/>
              <a:gd name="T9" fmla="*/ 1675 h 3142"/>
              <a:gd name="T10" fmla="*/ 1880 w 2358"/>
              <a:gd name="T11" fmla="*/ 1911 h 3142"/>
              <a:gd name="T12" fmla="*/ 1763 w 2358"/>
              <a:gd name="T13" fmla="*/ 2109 h 3142"/>
              <a:gd name="T14" fmla="*/ 1645 w 2358"/>
              <a:gd name="T15" fmla="*/ 2235 h 3142"/>
              <a:gd name="T16" fmla="*/ 1471 w 2358"/>
              <a:gd name="T17" fmla="*/ 2341 h 3142"/>
              <a:gd name="T18" fmla="*/ 1269 w 2358"/>
              <a:gd name="T19" fmla="*/ 2390 h 3142"/>
              <a:gd name="T20" fmla="*/ 1091 w 2358"/>
              <a:gd name="T21" fmla="*/ 2390 h 3142"/>
              <a:gd name="T22" fmla="*/ 891 w 2358"/>
              <a:gd name="T23" fmla="*/ 2341 h 3142"/>
              <a:gd name="T24" fmla="*/ 717 w 2358"/>
              <a:gd name="T25" fmla="*/ 2235 h 3142"/>
              <a:gd name="T26" fmla="*/ 597 w 2358"/>
              <a:gd name="T27" fmla="*/ 2109 h 3142"/>
              <a:gd name="T28" fmla="*/ 482 w 2358"/>
              <a:gd name="T29" fmla="*/ 1911 h 3142"/>
              <a:gd name="T30" fmla="*/ 408 w 2358"/>
              <a:gd name="T31" fmla="*/ 1675 h 3142"/>
              <a:gd name="T32" fmla="*/ 378 w 2358"/>
              <a:gd name="T33" fmla="*/ 1403 h 3142"/>
              <a:gd name="T34" fmla="*/ 386 w 2358"/>
              <a:gd name="T35" fmla="*/ 1171 h 3142"/>
              <a:gd name="T36" fmla="*/ 432 w 2358"/>
              <a:gd name="T37" fmla="*/ 911 h 3142"/>
              <a:gd name="T38" fmla="*/ 522 w 2358"/>
              <a:gd name="T39" fmla="*/ 692 h 3142"/>
              <a:gd name="T40" fmla="*/ 625 w 2358"/>
              <a:gd name="T41" fmla="*/ 542 h 3142"/>
              <a:gd name="T42" fmla="*/ 783 w 2358"/>
              <a:gd name="T43" fmla="*/ 402 h 3142"/>
              <a:gd name="T44" fmla="*/ 967 w 2358"/>
              <a:gd name="T45" fmla="*/ 318 h 3142"/>
              <a:gd name="T46" fmla="*/ 1181 w 2358"/>
              <a:gd name="T47" fmla="*/ 290 h 3142"/>
              <a:gd name="T48" fmla="*/ 1353 w 2358"/>
              <a:gd name="T49" fmla="*/ 308 h 3142"/>
              <a:gd name="T50" fmla="*/ 1543 w 2358"/>
              <a:gd name="T51" fmla="*/ 380 h 3142"/>
              <a:gd name="T52" fmla="*/ 1705 w 2358"/>
              <a:gd name="T53" fmla="*/ 510 h 3142"/>
              <a:gd name="T54" fmla="*/ 2210 w 2358"/>
              <a:gd name="T55" fmla="*/ 2075 h 3142"/>
              <a:gd name="T56" fmla="*/ 2292 w 2358"/>
              <a:gd name="T57" fmla="*/ 1861 h 3142"/>
              <a:gd name="T58" fmla="*/ 2342 w 2358"/>
              <a:gd name="T59" fmla="*/ 1619 h 3142"/>
              <a:gd name="T60" fmla="*/ 2358 w 2358"/>
              <a:gd name="T61" fmla="*/ 1347 h 3142"/>
              <a:gd name="T62" fmla="*/ 2340 w 2358"/>
              <a:gd name="T63" fmla="*/ 1051 h 3142"/>
              <a:gd name="T64" fmla="*/ 2258 w 2358"/>
              <a:gd name="T65" fmla="*/ 728 h 3142"/>
              <a:gd name="T66" fmla="*/ 2116 w 2358"/>
              <a:gd name="T67" fmla="*/ 456 h 3142"/>
              <a:gd name="T68" fmla="*/ 1960 w 2358"/>
              <a:gd name="T69" fmla="*/ 278 h 3142"/>
              <a:gd name="T70" fmla="*/ 1721 w 2358"/>
              <a:gd name="T71" fmla="*/ 116 h 3142"/>
              <a:gd name="T72" fmla="*/ 1439 w 2358"/>
              <a:gd name="T73" fmla="*/ 24 h 3142"/>
              <a:gd name="T74" fmla="*/ 1181 w 2358"/>
              <a:gd name="T75" fmla="*/ 0 h 3142"/>
              <a:gd name="T76" fmla="*/ 863 w 2358"/>
              <a:gd name="T77" fmla="*/ 36 h 3142"/>
              <a:gd name="T78" fmla="*/ 588 w 2358"/>
              <a:gd name="T79" fmla="*/ 142 h 3142"/>
              <a:gd name="T80" fmla="*/ 358 w 2358"/>
              <a:gd name="T81" fmla="*/ 318 h 3142"/>
              <a:gd name="T82" fmla="*/ 210 w 2358"/>
              <a:gd name="T83" fmla="*/ 506 h 3142"/>
              <a:gd name="T84" fmla="*/ 80 w 2358"/>
              <a:gd name="T85" fmla="*/ 787 h 3142"/>
              <a:gd name="T86" fmla="*/ 10 w 2358"/>
              <a:gd name="T87" fmla="*/ 1121 h 3142"/>
              <a:gd name="T88" fmla="*/ 0 w 2358"/>
              <a:gd name="T89" fmla="*/ 1425 h 3142"/>
              <a:gd name="T90" fmla="*/ 44 w 2358"/>
              <a:gd name="T91" fmla="*/ 1781 h 3142"/>
              <a:gd name="T92" fmla="*/ 150 w 2358"/>
              <a:gd name="T93" fmla="*/ 2085 h 3142"/>
              <a:gd name="T94" fmla="*/ 316 w 2358"/>
              <a:gd name="T95" fmla="*/ 2335 h 3142"/>
              <a:gd name="T96" fmla="*/ 490 w 2358"/>
              <a:gd name="T97" fmla="*/ 2490 h 3142"/>
              <a:gd name="T98" fmla="*/ 751 w 2358"/>
              <a:gd name="T99" fmla="*/ 2622 h 3142"/>
              <a:gd name="T100" fmla="*/ 1059 w 2358"/>
              <a:gd name="T101" fmla="*/ 2684 h 3142"/>
              <a:gd name="T102" fmla="*/ 1255 w 2358"/>
              <a:gd name="T103" fmla="*/ 2688 h 3142"/>
              <a:gd name="T104" fmla="*/ 1681 w 2358"/>
              <a:gd name="T105" fmla="*/ 2592 h 3142"/>
              <a:gd name="T106" fmla="*/ 1876 w 2358"/>
              <a:gd name="T107" fmla="*/ 2472 h 3142"/>
              <a:gd name="T108" fmla="*/ 2040 w 2358"/>
              <a:gd name="T109" fmla="*/ 2327 h 3142"/>
              <a:gd name="T110" fmla="*/ 2168 w 2358"/>
              <a:gd name="T111" fmla="*/ 2153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8" h="3142">
                <a:moveTo>
                  <a:pt x="1763" y="578"/>
                </a:moveTo>
                <a:lnTo>
                  <a:pt x="1763" y="578"/>
                </a:lnTo>
                <a:lnTo>
                  <a:pt x="1790" y="614"/>
                </a:lnTo>
                <a:lnTo>
                  <a:pt x="1816" y="652"/>
                </a:lnTo>
                <a:lnTo>
                  <a:pt x="1838" y="692"/>
                </a:lnTo>
                <a:lnTo>
                  <a:pt x="1860" y="734"/>
                </a:lnTo>
                <a:lnTo>
                  <a:pt x="1880" y="776"/>
                </a:lnTo>
                <a:lnTo>
                  <a:pt x="1898" y="819"/>
                </a:lnTo>
                <a:lnTo>
                  <a:pt x="1914" y="865"/>
                </a:lnTo>
                <a:lnTo>
                  <a:pt x="1930" y="911"/>
                </a:lnTo>
                <a:lnTo>
                  <a:pt x="1942" y="961"/>
                </a:lnTo>
                <a:lnTo>
                  <a:pt x="1954" y="1011"/>
                </a:lnTo>
                <a:lnTo>
                  <a:pt x="1962" y="1063"/>
                </a:lnTo>
                <a:lnTo>
                  <a:pt x="1970" y="1115"/>
                </a:lnTo>
                <a:lnTo>
                  <a:pt x="1976" y="1171"/>
                </a:lnTo>
                <a:lnTo>
                  <a:pt x="1980" y="1227"/>
                </a:lnTo>
                <a:lnTo>
                  <a:pt x="1984" y="1283"/>
                </a:lnTo>
                <a:lnTo>
                  <a:pt x="1984" y="1343"/>
                </a:lnTo>
                <a:lnTo>
                  <a:pt x="1984" y="1343"/>
                </a:lnTo>
                <a:lnTo>
                  <a:pt x="1984" y="1403"/>
                </a:lnTo>
                <a:lnTo>
                  <a:pt x="1980" y="1461"/>
                </a:lnTo>
                <a:lnTo>
                  <a:pt x="1976" y="1517"/>
                </a:lnTo>
                <a:lnTo>
                  <a:pt x="1970" y="1571"/>
                </a:lnTo>
                <a:lnTo>
                  <a:pt x="1962" y="1625"/>
                </a:lnTo>
                <a:lnTo>
                  <a:pt x="1954" y="1675"/>
                </a:lnTo>
                <a:lnTo>
                  <a:pt x="1942" y="1727"/>
                </a:lnTo>
                <a:lnTo>
                  <a:pt x="1930" y="1775"/>
                </a:lnTo>
                <a:lnTo>
                  <a:pt x="1914" y="1823"/>
                </a:lnTo>
                <a:lnTo>
                  <a:pt x="1898" y="1867"/>
                </a:lnTo>
                <a:lnTo>
                  <a:pt x="1880" y="1911"/>
                </a:lnTo>
                <a:lnTo>
                  <a:pt x="1860" y="1955"/>
                </a:lnTo>
                <a:lnTo>
                  <a:pt x="1840" y="1995"/>
                </a:lnTo>
                <a:lnTo>
                  <a:pt x="1816" y="2035"/>
                </a:lnTo>
                <a:lnTo>
                  <a:pt x="1792" y="2073"/>
                </a:lnTo>
                <a:lnTo>
                  <a:pt x="1763" y="2109"/>
                </a:lnTo>
                <a:lnTo>
                  <a:pt x="1763" y="2109"/>
                </a:lnTo>
                <a:lnTo>
                  <a:pt x="1735" y="2145"/>
                </a:lnTo>
                <a:lnTo>
                  <a:pt x="1707" y="2177"/>
                </a:lnTo>
                <a:lnTo>
                  <a:pt x="1675" y="2207"/>
                </a:lnTo>
                <a:lnTo>
                  <a:pt x="1645" y="2235"/>
                </a:lnTo>
                <a:lnTo>
                  <a:pt x="1611" y="2261"/>
                </a:lnTo>
                <a:lnTo>
                  <a:pt x="1579" y="2283"/>
                </a:lnTo>
                <a:lnTo>
                  <a:pt x="1543" y="2305"/>
                </a:lnTo>
                <a:lnTo>
                  <a:pt x="1507" y="2323"/>
                </a:lnTo>
                <a:lnTo>
                  <a:pt x="1471" y="2341"/>
                </a:lnTo>
                <a:lnTo>
                  <a:pt x="1433" y="2355"/>
                </a:lnTo>
                <a:lnTo>
                  <a:pt x="1393" y="2366"/>
                </a:lnTo>
                <a:lnTo>
                  <a:pt x="1353" y="2376"/>
                </a:lnTo>
                <a:lnTo>
                  <a:pt x="1311" y="2384"/>
                </a:lnTo>
                <a:lnTo>
                  <a:pt x="1269" y="2390"/>
                </a:lnTo>
                <a:lnTo>
                  <a:pt x="1225" y="2394"/>
                </a:lnTo>
                <a:lnTo>
                  <a:pt x="1181" y="2394"/>
                </a:lnTo>
                <a:lnTo>
                  <a:pt x="1181" y="2394"/>
                </a:lnTo>
                <a:lnTo>
                  <a:pt x="1135" y="2394"/>
                </a:lnTo>
                <a:lnTo>
                  <a:pt x="1091" y="2390"/>
                </a:lnTo>
                <a:lnTo>
                  <a:pt x="1049" y="2384"/>
                </a:lnTo>
                <a:lnTo>
                  <a:pt x="1007" y="2376"/>
                </a:lnTo>
                <a:lnTo>
                  <a:pt x="967" y="2366"/>
                </a:lnTo>
                <a:lnTo>
                  <a:pt x="929" y="2355"/>
                </a:lnTo>
                <a:lnTo>
                  <a:pt x="891" y="2341"/>
                </a:lnTo>
                <a:lnTo>
                  <a:pt x="853" y="2323"/>
                </a:lnTo>
                <a:lnTo>
                  <a:pt x="817" y="2305"/>
                </a:lnTo>
                <a:lnTo>
                  <a:pt x="783" y="2283"/>
                </a:lnTo>
                <a:lnTo>
                  <a:pt x="749" y="2261"/>
                </a:lnTo>
                <a:lnTo>
                  <a:pt x="717" y="2235"/>
                </a:lnTo>
                <a:lnTo>
                  <a:pt x="685" y="2207"/>
                </a:lnTo>
                <a:lnTo>
                  <a:pt x="655" y="2177"/>
                </a:lnTo>
                <a:lnTo>
                  <a:pt x="625" y="2145"/>
                </a:lnTo>
                <a:lnTo>
                  <a:pt x="597" y="2109"/>
                </a:lnTo>
                <a:lnTo>
                  <a:pt x="597" y="2109"/>
                </a:lnTo>
                <a:lnTo>
                  <a:pt x="570" y="2073"/>
                </a:lnTo>
                <a:lnTo>
                  <a:pt x="546" y="2035"/>
                </a:lnTo>
                <a:lnTo>
                  <a:pt x="522" y="1995"/>
                </a:lnTo>
                <a:lnTo>
                  <a:pt x="502" y="1955"/>
                </a:lnTo>
                <a:lnTo>
                  <a:pt x="482" y="1911"/>
                </a:lnTo>
                <a:lnTo>
                  <a:pt x="464" y="1867"/>
                </a:lnTo>
                <a:lnTo>
                  <a:pt x="448" y="1823"/>
                </a:lnTo>
                <a:lnTo>
                  <a:pt x="432" y="1775"/>
                </a:lnTo>
                <a:lnTo>
                  <a:pt x="420" y="1727"/>
                </a:lnTo>
                <a:lnTo>
                  <a:pt x="408" y="1675"/>
                </a:lnTo>
                <a:lnTo>
                  <a:pt x="400" y="1625"/>
                </a:lnTo>
                <a:lnTo>
                  <a:pt x="392" y="1571"/>
                </a:lnTo>
                <a:lnTo>
                  <a:pt x="386" y="1517"/>
                </a:lnTo>
                <a:lnTo>
                  <a:pt x="382" y="1461"/>
                </a:lnTo>
                <a:lnTo>
                  <a:pt x="378" y="1403"/>
                </a:lnTo>
                <a:lnTo>
                  <a:pt x="378" y="1343"/>
                </a:lnTo>
                <a:lnTo>
                  <a:pt x="378" y="1343"/>
                </a:lnTo>
                <a:lnTo>
                  <a:pt x="378" y="1283"/>
                </a:lnTo>
                <a:lnTo>
                  <a:pt x="382" y="1227"/>
                </a:lnTo>
                <a:lnTo>
                  <a:pt x="386" y="1171"/>
                </a:lnTo>
                <a:lnTo>
                  <a:pt x="392" y="1115"/>
                </a:lnTo>
                <a:lnTo>
                  <a:pt x="400" y="1063"/>
                </a:lnTo>
                <a:lnTo>
                  <a:pt x="408" y="1011"/>
                </a:lnTo>
                <a:lnTo>
                  <a:pt x="420" y="961"/>
                </a:lnTo>
                <a:lnTo>
                  <a:pt x="432" y="911"/>
                </a:lnTo>
                <a:lnTo>
                  <a:pt x="448" y="865"/>
                </a:lnTo>
                <a:lnTo>
                  <a:pt x="464" y="819"/>
                </a:lnTo>
                <a:lnTo>
                  <a:pt x="482" y="776"/>
                </a:lnTo>
                <a:lnTo>
                  <a:pt x="502" y="734"/>
                </a:lnTo>
                <a:lnTo>
                  <a:pt x="522" y="692"/>
                </a:lnTo>
                <a:lnTo>
                  <a:pt x="546" y="652"/>
                </a:lnTo>
                <a:lnTo>
                  <a:pt x="570" y="614"/>
                </a:lnTo>
                <a:lnTo>
                  <a:pt x="597" y="578"/>
                </a:lnTo>
                <a:lnTo>
                  <a:pt x="597" y="578"/>
                </a:lnTo>
                <a:lnTo>
                  <a:pt x="625" y="542"/>
                </a:lnTo>
                <a:lnTo>
                  <a:pt x="655" y="510"/>
                </a:lnTo>
                <a:lnTo>
                  <a:pt x="685" y="480"/>
                </a:lnTo>
                <a:lnTo>
                  <a:pt x="717" y="452"/>
                </a:lnTo>
                <a:lnTo>
                  <a:pt x="749" y="426"/>
                </a:lnTo>
                <a:lnTo>
                  <a:pt x="783" y="402"/>
                </a:lnTo>
                <a:lnTo>
                  <a:pt x="817" y="380"/>
                </a:lnTo>
                <a:lnTo>
                  <a:pt x="853" y="362"/>
                </a:lnTo>
                <a:lnTo>
                  <a:pt x="891" y="344"/>
                </a:lnTo>
                <a:lnTo>
                  <a:pt x="929" y="330"/>
                </a:lnTo>
                <a:lnTo>
                  <a:pt x="967" y="318"/>
                </a:lnTo>
                <a:lnTo>
                  <a:pt x="1007" y="308"/>
                </a:lnTo>
                <a:lnTo>
                  <a:pt x="1049" y="300"/>
                </a:lnTo>
                <a:lnTo>
                  <a:pt x="1091" y="294"/>
                </a:lnTo>
                <a:lnTo>
                  <a:pt x="1135" y="290"/>
                </a:lnTo>
                <a:lnTo>
                  <a:pt x="1181" y="290"/>
                </a:lnTo>
                <a:lnTo>
                  <a:pt x="1181" y="290"/>
                </a:lnTo>
                <a:lnTo>
                  <a:pt x="1225" y="290"/>
                </a:lnTo>
                <a:lnTo>
                  <a:pt x="1269" y="294"/>
                </a:lnTo>
                <a:lnTo>
                  <a:pt x="1311" y="300"/>
                </a:lnTo>
                <a:lnTo>
                  <a:pt x="1353" y="308"/>
                </a:lnTo>
                <a:lnTo>
                  <a:pt x="1393" y="318"/>
                </a:lnTo>
                <a:lnTo>
                  <a:pt x="1431" y="330"/>
                </a:lnTo>
                <a:lnTo>
                  <a:pt x="1469" y="344"/>
                </a:lnTo>
                <a:lnTo>
                  <a:pt x="1507" y="362"/>
                </a:lnTo>
                <a:lnTo>
                  <a:pt x="1543" y="380"/>
                </a:lnTo>
                <a:lnTo>
                  <a:pt x="1577" y="402"/>
                </a:lnTo>
                <a:lnTo>
                  <a:pt x="1611" y="426"/>
                </a:lnTo>
                <a:lnTo>
                  <a:pt x="1643" y="452"/>
                </a:lnTo>
                <a:lnTo>
                  <a:pt x="1675" y="480"/>
                </a:lnTo>
                <a:lnTo>
                  <a:pt x="1705" y="510"/>
                </a:lnTo>
                <a:lnTo>
                  <a:pt x="1735" y="542"/>
                </a:lnTo>
                <a:lnTo>
                  <a:pt x="1763" y="578"/>
                </a:lnTo>
                <a:close/>
                <a:moveTo>
                  <a:pt x="2190" y="2115"/>
                </a:moveTo>
                <a:lnTo>
                  <a:pt x="2190" y="2115"/>
                </a:lnTo>
                <a:lnTo>
                  <a:pt x="2210" y="2075"/>
                </a:lnTo>
                <a:lnTo>
                  <a:pt x="2230" y="2035"/>
                </a:lnTo>
                <a:lnTo>
                  <a:pt x="2248" y="1993"/>
                </a:lnTo>
                <a:lnTo>
                  <a:pt x="2264" y="1951"/>
                </a:lnTo>
                <a:lnTo>
                  <a:pt x="2280" y="1907"/>
                </a:lnTo>
                <a:lnTo>
                  <a:pt x="2292" y="1861"/>
                </a:lnTo>
                <a:lnTo>
                  <a:pt x="2306" y="1815"/>
                </a:lnTo>
                <a:lnTo>
                  <a:pt x="2316" y="1767"/>
                </a:lnTo>
                <a:lnTo>
                  <a:pt x="2326" y="1719"/>
                </a:lnTo>
                <a:lnTo>
                  <a:pt x="2336" y="1669"/>
                </a:lnTo>
                <a:lnTo>
                  <a:pt x="2342" y="1619"/>
                </a:lnTo>
                <a:lnTo>
                  <a:pt x="2348" y="1567"/>
                </a:lnTo>
                <a:lnTo>
                  <a:pt x="2354" y="1513"/>
                </a:lnTo>
                <a:lnTo>
                  <a:pt x="2356" y="1459"/>
                </a:lnTo>
                <a:lnTo>
                  <a:pt x="2358" y="1403"/>
                </a:lnTo>
                <a:lnTo>
                  <a:pt x="2358" y="1347"/>
                </a:lnTo>
                <a:lnTo>
                  <a:pt x="2358" y="1347"/>
                </a:lnTo>
                <a:lnTo>
                  <a:pt x="2358" y="1269"/>
                </a:lnTo>
                <a:lnTo>
                  <a:pt x="2354" y="1195"/>
                </a:lnTo>
                <a:lnTo>
                  <a:pt x="2348" y="1121"/>
                </a:lnTo>
                <a:lnTo>
                  <a:pt x="2340" y="1051"/>
                </a:lnTo>
                <a:lnTo>
                  <a:pt x="2328" y="981"/>
                </a:lnTo>
                <a:lnTo>
                  <a:pt x="2314" y="915"/>
                </a:lnTo>
                <a:lnTo>
                  <a:pt x="2298" y="851"/>
                </a:lnTo>
                <a:lnTo>
                  <a:pt x="2280" y="787"/>
                </a:lnTo>
                <a:lnTo>
                  <a:pt x="2258" y="728"/>
                </a:lnTo>
                <a:lnTo>
                  <a:pt x="2236" y="670"/>
                </a:lnTo>
                <a:lnTo>
                  <a:pt x="2210" y="614"/>
                </a:lnTo>
                <a:lnTo>
                  <a:pt x="2180" y="558"/>
                </a:lnTo>
                <a:lnTo>
                  <a:pt x="2150" y="506"/>
                </a:lnTo>
                <a:lnTo>
                  <a:pt x="2116" y="456"/>
                </a:lnTo>
                <a:lnTo>
                  <a:pt x="2080" y="408"/>
                </a:lnTo>
                <a:lnTo>
                  <a:pt x="2042" y="362"/>
                </a:lnTo>
                <a:lnTo>
                  <a:pt x="2042" y="362"/>
                </a:lnTo>
                <a:lnTo>
                  <a:pt x="2002" y="318"/>
                </a:lnTo>
                <a:lnTo>
                  <a:pt x="1960" y="278"/>
                </a:lnTo>
                <a:lnTo>
                  <a:pt x="1916" y="240"/>
                </a:lnTo>
                <a:lnTo>
                  <a:pt x="1870" y="204"/>
                </a:lnTo>
                <a:lnTo>
                  <a:pt x="1822" y="172"/>
                </a:lnTo>
                <a:lnTo>
                  <a:pt x="1772" y="142"/>
                </a:lnTo>
                <a:lnTo>
                  <a:pt x="1721" y="116"/>
                </a:lnTo>
                <a:lnTo>
                  <a:pt x="1667" y="92"/>
                </a:lnTo>
                <a:lnTo>
                  <a:pt x="1613" y="70"/>
                </a:lnTo>
                <a:lnTo>
                  <a:pt x="1557" y="52"/>
                </a:lnTo>
                <a:lnTo>
                  <a:pt x="1499" y="36"/>
                </a:lnTo>
                <a:lnTo>
                  <a:pt x="1439" y="24"/>
                </a:lnTo>
                <a:lnTo>
                  <a:pt x="1377" y="14"/>
                </a:lnTo>
                <a:lnTo>
                  <a:pt x="1313" y="6"/>
                </a:lnTo>
                <a:lnTo>
                  <a:pt x="1247" y="2"/>
                </a:lnTo>
                <a:lnTo>
                  <a:pt x="1181" y="0"/>
                </a:lnTo>
                <a:lnTo>
                  <a:pt x="1181" y="0"/>
                </a:lnTo>
                <a:lnTo>
                  <a:pt x="1113" y="2"/>
                </a:lnTo>
                <a:lnTo>
                  <a:pt x="1047" y="6"/>
                </a:lnTo>
                <a:lnTo>
                  <a:pt x="985" y="14"/>
                </a:lnTo>
                <a:lnTo>
                  <a:pt x="923" y="24"/>
                </a:lnTo>
                <a:lnTo>
                  <a:pt x="863" y="36"/>
                </a:lnTo>
                <a:lnTo>
                  <a:pt x="803" y="52"/>
                </a:lnTo>
                <a:lnTo>
                  <a:pt x="747" y="70"/>
                </a:lnTo>
                <a:lnTo>
                  <a:pt x="693" y="92"/>
                </a:lnTo>
                <a:lnTo>
                  <a:pt x="639" y="116"/>
                </a:lnTo>
                <a:lnTo>
                  <a:pt x="588" y="142"/>
                </a:lnTo>
                <a:lnTo>
                  <a:pt x="538" y="172"/>
                </a:lnTo>
                <a:lnTo>
                  <a:pt x="490" y="204"/>
                </a:lnTo>
                <a:lnTo>
                  <a:pt x="444" y="240"/>
                </a:lnTo>
                <a:lnTo>
                  <a:pt x="400" y="278"/>
                </a:lnTo>
                <a:lnTo>
                  <a:pt x="358" y="318"/>
                </a:lnTo>
                <a:lnTo>
                  <a:pt x="318" y="362"/>
                </a:lnTo>
                <a:lnTo>
                  <a:pt x="318" y="362"/>
                </a:lnTo>
                <a:lnTo>
                  <a:pt x="278" y="408"/>
                </a:lnTo>
                <a:lnTo>
                  <a:pt x="242" y="456"/>
                </a:lnTo>
                <a:lnTo>
                  <a:pt x="210" y="506"/>
                </a:lnTo>
                <a:lnTo>
                  <a:pt x="178" y="558"/>
                </a:lnTo>
                <a:lnTo>
                  <a:pt x="150" y="614"/>
                </a:lnTo>
                <a:lnTo>
                  <a:pt x="124" y="670"/>
                </a:lnTo>
                <a:lnTo>
                  <a:pt x="100" y="728"/>
                </a:lnTo>
                <a:lnTo>
                  <a:pt x="80" y="787"/>
                </a:lnTo>
                <a:lnTo>
                  <a:pt x="60" y="851"/>
                </a:lnTo>
                <a:lnTo>
                  <a:pt x="44" y="915"/>
                </a:lnTo>
                <a:lnTo>
                  <a:pt x="30" y="981"/>
                </a:lnTo>
                <a:lnTo>
                  <a:pt x="20" y="1051"/>
                </a:lnTo>
                <a:lnTo>
                  <a:pt x="10" y="1121"/>
                </a:lnTo>
                <a:lnTo>
                  <a:pt x="4" y="1195"/>
                </a:lnTo>
                <a:lnTo>
                  <a:pt x="0" y="1269"/>
                </a:lnTo>
                <a:lnTo>
                  <a:pt x="0" y="1347"/>
                </a:lnTo>
                <a:lnTo>
                  <a:pt x="0" y="1347"/>
                </a:lnTo>
                <a:lnTo>
                  <a:pt x="0" y="1425"/>
                </a:lnTo>
                <a:lnTo>
                  <a:pt x="4" y="1499"/>
                </a:lnTo>
                <a:lnTo>
                  <a:pt x="10" y="1573"/>
                </a:lnTo>
                <a:lnTo>
                  <a:pt x="20" y="1645"/>
                </a:lnTo>
                <a:lnTo>
                  <a:pt x="30" y="1713"/>
                </a:lnTo>
                <a:lnTo>
                  <a:pt x="44" y="1781"/>
                </a:lnTo>
                <a:lnTo>
                  <a:pt x="60" y="1845"/>
                </a:lnTo>
                <a:lnTo>
                  <a:pt x="78" y="1909"/>
                </a:lnTo>
                <a:lnTo>
                  <a:pt x="100" y="1969"/>
                </a:lnTo>
                <a:lnTo>
                  <a:pt x="124" y="2027"/>
                </a:lnTo>
                <a:lnTo>
                  <a:pt x="150" y="2085"/>
                </a:lnTo>
                <a:lnTo>
                  <a:pt x="178" y="2139"/>
                </a:lnTo>
                <a:lnTo>
                  <a:pt x="208" y="2191"/>
                </a:lnTo>
                <a:lnTo>
                  <a:pt x="242" y="2241"/>
                </a:lnTo>
                <a:lnTo>
                  <a:pt x="278" y="2289"/>
                </a:lnTo>
                <a:lnTo>
                  <a:pt x="316" y="2335"/>
                </a:lnTo>
                <a:lnTo>
                  <a:pt x="316" y="2335"/>
                </a:lnTo>
                <a:lnTo>
                  <a:pt x="356" y="2376"/>
                </a:lnTo>
                <a:lnTo>
                  <a:pt x="400" y="2416"/>
                </a:lnTo>
                <a:lnTo>
                  <a:pt x="444" y="2454"/>
                </a:lnTo>
                <a:lnTo>
                  <a:pt x="490" y="2490"/>
                </a:lnTo>
                <a:lnTo>
                  <a:pt x="538" y="2522"/>
                </a:lnTo>
                <a:lnTo>
                  <a:pt x="588" y="2550"/>
                </a:lnTo>
                <a:lnTo>
                  <a:pt x="641" y="2578"/>
                </a:lnTo>
                <a:lnTo>
                  <a:pt x="695" y="2602"/>
                </a:lnTo>
                <a:lnTo>
                  <a:pt x="751" y="2622"/>
                </a:lnTo>
                <a:lnTo>
                  <a:pt x="809" y="2640"/>
                </a:lnTo>
                <a:lnTo>
                  <a:pt x="869" y="2656"/>
                </a:lnTo>
                <a:lnTo>
                  <a:pt x="929" y="2668"/>
                </a:lnTo>
                <a:lnTo>
                  <a:pt x="993" y="2678"/>
                </a:lnTo>
                <a:lnTo>
                  <a:pt x="1059" y="2684"/>
                </a:lnTo>
                <a:lnTo>
                  <a:pt x="1125" y="2690"/>
                </a:lnTo>
                <a:lnTo>
                  <a:pt x="1195" y="2690"/>
                </a:lnTo>
                <a:lnTo>
                  <a:pt x="1195" y="2690"/>
                </a:lnTo>
                <a:lnTo>
                  <a:pt x="1255" y="2688"/>
                </a:lnTo>
                <a:lnTo>
                  <a:pt x="1255" y="2688"/>
                </a:lnTo>
                <a:lnTo>
                  <a:pt x="1341" y="2684"/>
                </a:lnTo>
                <a:lnTo>
                  <a:pt x="1812" y="3142"/>
                </a:lnTo>
                <a:lnTo>
                  <a:pt x="2256" y="3142"/>
                </a:lnTo>
                <a:lnTo>
                  <a:pt x="1681" y="2592"/>
                </a:lnTo>
                <a:lnTo>
                  <a:pt x="1681" y="2592"/>
                </a:lnTo>
                <a:lnTo>
                  <a:pt x="1721" y="2570"/>
                </a:lnTo>
                <a:lnTo>
                  <a:pt x="1763" y="2548"/>
                </a:lnTo>
                <a:lnTo>
                  <a:pt x="1802" y="2524"/>
                </a:lnTo>
                <a:lnTo>
                  <a:pt x="1840" y="2498"/>
                </a:lnTo>
                <a:lnTo>
                  <a:pt x="1876" y="2472"/>
                </a:lnTo>
                <a:lnTo>
                  <a:pt x="1912" y="2446"/>
                </a:lnTo>
                <a:lnTo>
                  <a:pt x="1946" y="2418"/>
                </a:lnTo>
                <a:lnTo>
                  <a:pt x="1978" y="2388"/>
                </a:lnTo>
                <a:lnTo>
                  <a:pt x="2010" y="2358"/>
                </a:lnTo>
                <a:lnTo>
                  <a:pt x="2040" y="2327"/>
                </a:lnTo>
                <a:lnTo>
                  <a:pt x="2068" y="2295"/>
                </a:lnTo>
                <a:lnTo>
                  <a:pt x="2094" y="2261"/>
                </a:lnTo>
                <a:lnTo>
                  <a:pt x="2120" y="2227"/>
                </a:lnTo>
                <a:lnTo>
                  <a:pt x="2146" y="2191"/>
                </a:lnTo>
                <a:lnTo>
                  <a:pt x="2168" y="2153"/>
                </a:lnTo>
                <a:lnTo>
                  <a:pt x="2190" y="2115"/>
                </a:lnTo>
                <a:close/>
              </a:path>
            </a:pathLst>
          </a:custGeom>
          <a:solidFill>
            <a:srgbClr val="FCBA30">
              <a:alpha val="15000"/>
            </a:srgb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Text Placeholder 10">
            <a:extLst>
              <a:ext uri="{FF2B5EF4-FFF2-40B4-BE49-F238E27FC236}">
                <a16:creationId xmlns:a16="http://schemas.microsoft.com/office/drawing/2014/main" id="{EFC98209-9865-4C44-9998-72A3C66AEC29}"/>
              </a:ext>
            </a:extLst>
          </p:cNvPr>
          <p:cNvSpPr>
            <a:spLocks noGrp="1"/>
          </p:cNvSpPr>
          <p:nvPr>
            <p:ph type="body" sz="quarter" idx="13" hasCustomPrompt="1"/>
          </p:nvPr>
        </p:nvSpPr>
        <p:spPr>
          <a:xfrm>
            <a:off x="548640" y="1920240"/>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0" name="Picture Placeholder 9">
            <a:extLst>
              <a:ext uri="{FF2B5EF4-FFF2-40B4-BE49-F238E27FC236}">
                <a16:creationId xmlns:a16="http://schemas.microsoft.com/office/drawing/2014/main" id="{235A8BA2-DC19-4425-B437-C06772CD40ED}"/>
              </a:ext>
            </a:extLst>
          </p:cNvPr>
          <p:cNvSpPr>
            <a:spLocks noGrp="1"/>
          </p:cNvSpPr>
          <p:nvPr>
            <p:ph type="pic" sz="quarter" idx="15"/>
          </p:nvPr>
        </p:nvSpPr>
        <p:spPr>
          <a:xfrm>
            <a:off x="3887899" y="2147882"/>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1" name="Text Placeholder 10">
            <a:extLst>
              <a:ext uri="{FF2B5EF4-FFF2-40B4-BE49-F238E27FC236}">
                <a16:creationId xmlns:a16="http://schemas.microsoft.com/office/drawing/2014/main" id="{BFE2A2F1-82F0-4E1A-9DB0-7CEE57EE7FBD}"/>
              </a:ext>
            </a:extLst>
          </p:cNvPr>
          <p:cNvSpPr>
            <a:spLocks noGrp="1"/>
          </p:cNvSpPr>
          <p:nvPr>
            <p:ph type="body" sz="quarter" idx="16" hasCustomPrompt="1"/>
          </p:nvPr>
        </p:nvSpPr>
        <p:spPr>
          <a:xfrm>
            <a:off x="548640" y="3740753"/>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2" name="Picture Placeholder 9">
            <a:extLst>
              <a:ext uri="{FF2B5EF4-FFF2-40B4-BE49-F238E27FC236}">
                <a16:creationId xmlns:a16="http://schemas.microsoft.com/office/drawing/2014/main" id="{EA83266D-6EC1-4EE8-B374-3F16D2222442}"/>
              </a:ext>
            </a:extLst>
          </p:cNvPr>
          <p:cNvSpPr>
            <a:spLocks noGrp="1"/>
          </p:cNvSpPr>
          <p:nvPr>
            <p:ph type="pic" sz="quarter" idx="17"/>
          </p:nvPr>
        </p:nvSpPr>
        <p:spPr>
          <a:xfrm>
            <a:off x="3887899" y="396839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3" name="Text Placeholder 10">
            <a:extLst>
              <a:ext uri="{FF2B5EF4-FFF2-40B4-BE49-F238E27FC236}">
                <a16:creationId xmlns:a16="http://schemas.microsoft.com/office/drawing/2014/main" id="{2DB3113E-E2A9-4CD6-91CB-B7B4619DCABD}"/>
              </a:ext>
            </a:extLst>
          </p:cNvPr>
          <p:cNvSpPr>
            <a:spLocks noGrp="1"/>
          </p:cNvSpPr>
          <p:nvPr>
            <p:ph type="body" sz="quarter" idx="18" hasCustomPrompt="1"/>
          </p:nvPr>
        </p:nvSpPr>
        <p:spPr>
          <a:xfrm>
            <a:off x="5535175" y="1914586"/>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4" name="Picture Placeholder 9">
            <a:extLst>
              <a:ext uri="{FF2B5EF4-FFF2-40B4-BE49-F238E27FC236}">
                <a16:creationId xmlns:a16="http://schemas.microsoft.com/office/drawing/2014/main" id="{7D0B306C-F60B-4804-87E9-4398A60F67B7}"/>
              </a:ext>
            </a:extLst>
          </p:cNvPr>
          <p:cNvSpPr>
            <a:spLocks noGrp="1"/>
          </p:cNvSpPr>
          <p:nvPr>
            <p:ph type="pic" sz="quarter" idx="19"/>
          </p:nvPr>
        </p:nvSpPr>
        <p:spPr>
          <a:xfrm>
            <a:off x="8874434" y="2142228"/>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35" name="Text Placeholder 10">
            <a:extLst>
              <a:ext uri="{FF2B5EF4-FFF2-40B4-BE49-F238E27FC236}">
                <a16:creationId xmlns:a16="http://schemas.microsoft.com/office/drawing/2014/main" id="{AB3133AF-375E-44D3-9CF3-7999A2D8C843}"/>
              </a:ext>
            </a:extLst>
          </p:cNvPr>
          <p:cNvSpPr>
            <a:spLocks noGrp="1"/>
          </p:cNvSpPr>
          <p:nvPr>
            <p:ph type="body" sz="quarter" idx="20" hasCustomPrompt="1"/>
          </p:nvPr>
        </p:nvSpPr>
        <p:spPr>
          <a:xfrm>
            <a:off x="5535175" y="3740753"/>
            <a:ext cx="4709160" cy="1595437"/>
          </a:xfrm>
          <a:solidFill>
            <a:srgbClr val="FFFFFF"/>
          </a:solidFill>
          <a:ln>
            <a:solidFill>
              <a:srgbClr val="626568"/>
            </a:solidFill>
          </a:ln>
        </p:spPr>
        <p:txBody>
          <a:bodyPr lIns="228600" tIns="228600" rIns="1536192" bIns="228600"/>
          <a:lstStyle>
            <a:lvl1pPr marL="0" indent="0">
              <a:lnSpc>
                <a:spcPct val="100000"/>
              </a:lnSpc>
              <a:spcBef>
                <a:spcPts val="600"/>
              </a:spcBef>
              <a:buNone/>
              <a:defRPr sz="1600">
                <a:solidFill>
                  <a:srgbClr val="96172E"/>
                </a:solidFill>
              </a:defRPr>
            </a:lvl1pPr>
            <a:lvl2pPr marL="0" indent="0">
              <a:lnSpc>
                <a:spcPct val="100000"/>
              </a:lnSpc>
              <a:spcBef>
                <a:spcPts val="600"/>
              </a:spcBef>
              <a:spcAft>
                <a:spcPts val="300"/>
              </a:spcAft>
              <a:buNone/>
              <a:defRPr sz="1200" b="1">
                <a:solidFill>
                  <a:srgbClr val="000000"/>
                </a:solidFill>
              </a:defRPr>
            </a:lvl2pPr>
            <a:lvl3pPr marL="0" indent="0">
              <a:lnSpc>
                <a:spcPct val="100000"/>
              </a:lnSpc>
              <a:spcBef>
                <a:spcPts val="600"/>
              </a:spcBef>
              <a:buNone/>
              <a:defRPr sz="1200"/>
            </a:lvl3pPr>
            <a:lvl4pPr marL="0" indent="0">
              <a:lnSpc>
                <a:spcPct val="100000"/>
              </a:lnSpc>
              <a:spcBef>
                <a:spcPts val="600"/>
              </a:spcBef>
              <a:buNone/>
              <a:defRPr sz="1200"/>
            </a:lvl4pPr>
            <a:lvl5pPr marL="0" indent="0">
              <a:spcBef>
                <a:spcPts val="300"/>
              </a:spcBef>
              <a:buNone/>
              <a:defRPr sz="1200"/>
            </a:lvl5pPr>
          </a:lstStyle>
          <a:p>
            <a:pPr lvl="0"/>
            <a:r>
              <a:rPr lang="en-US" dirty="0"/>
              <a:t>Names goes here</a:t>
            </a:r>
          </a:p>
          <a:p>
            <a:pPr lvl="1"/>
            <a:r>
              <a:rPr lang="en-US" dirty="0"/>
              <a:t>Second level</a:t>
            </a:r>
          </a:p>
          <a:p>
            <a:pPr lvl="2"/>
            <a:r>
              <a:rPr lang="en-US" dirty="0"/>
              <a:t>Contact number</a:t>
            </a:r>
          </a:p>
          <a:p>
            <a:pPr lvl="3"/>
            <a:r>
              <a:rPr lang="en-US" dirty="0"/>
              <a:t>Email</a:t>
            </a:r>
          </a:p>
        </p:txBody>
      </p:sp>
      <p:sp>
        <p:nvSpPr>
          <p:cNvPr id="36" name="Picture Placeholder 9">
            <a:extLst>
              <a:ext uri="{FF2B5EF4-FFF2-40B4-BE49-F238E27FC236}">
                <a16:creationId xmlns:a16="http://schemas.microsoft.com/office/drawing/2014/main" id="{B938B0D3-B936-476A-BE3E-C08E94CDDA9F}"/>
              </a:ext>
            </a:extLst>
          </p:cNvPr>
          <p:cNvSpPr>
            <a:spLocks noGrp="1"/>
          </p:cNvSpPr>
          <p:nvPr>
            <p:ph type="pic" sz="quarter" idx="21"/>
          </p:nvPr>
        </p:nvSpPr>
        <p:spPr>
          <a:xfrm>
            <a:off x="8874434" y="3968395"/>
            <a:ext cx="1158637" cy="1158637"/>
          </a:xfrm>
          <a:solidFill>
            <a:srgbClr val="DEDDDD"/>
          </a:solid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Tree>
    <p:extLst>
      <p:ext uri="{BB962C8B-B14F-4D97-AF65-F5344CB8AC3E}">
        <p14:creationId xmlns:p14="http://schemas.microsoft.com/office/powerpoint/2010/main" val="2797705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6" y="6263751"/>
            <a:ext cx="498675" cy="365125"/>
          </a:xfrm>
          <a:prstGeom prst="rect">
            <a:avLst/>
          </a:prstGeom>
        </p:spPr>
        <p:txBody>
          <a:bodyPr vert="horz" lIns="91440" tIns="45720" rIns="91440" bIns="45720" rtlCol="0" anchor="ctr"/>
          <a:lstStyle>
            <a:lvl1pPr algn="r">
              <a:defRPr sz="1200" b="0" i="0">
                <a:solidFill>
                  <a:srgbClr val="263287"/>
                </a:solidFill>
                <a:latin typeface="Verdana" charset="0"/>
                <a:ea typeface="Verdana" charset="0"/>
                <a:cs typeface="Verdana" charset="0"/>
              </a:defRPr>
            </a:lvl1pPr>
          </a:lstStyle>
          <a:p>
            <a:pPr defTabSz="1219170"/>
            <a:fld id="{F2A48FF8-00AE-0243-A6B1-4235FC2DCCB2}" type="slidenum">
              <a:rPr lang="en-US" smtClean="0"/>
              <a:pPr defTabSz="1219170"/>
              <a:t>‹#›</a:t>
            </a:fld>
            <a:endParaRPr lang="en-US" dirty="0"/>
          </a:p>
        </p:txBody>
      </p:sp>
      <p:sp>
        <p:nvSpPr>
          <p:cNvPr id="7" name="Rectangle 6">
            <a:extLst>
              <a:ext uri="{FF2B5EF4-FFF2-40B4-BE49-F238E27FC236}">
                <a16:creationId xmlns:a16="http://schemas.microsoft.com/office/drawing/2014/main" id="{0F351381-F5B4-A745-B071-B83687DA4DB4}"/>
              </a:ext>
            </a:extLst>
          </p:cNvPr>
          <p:cNvSpPr/>
          <p:nvPr userDrawn="1"/>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72CF6EFF-1816-CD40-9ADC-53321CD9AE88}"/>
              </a:ext>
            </a:extLst>
          </p:cNvPr>
          <p:cNvSpPr>
            <a:spLocks noGrp="1"/>
          </p:cNvSpPr>
          <p:nvPr>
            <p:ph type="title" hasCustomPrompt="1"/>
          </p:nvPr>
        </p:nvSpPr>
        <p:spPr>
          <a:xfrm>
            <a:off x="335667" y="426231"/>
            <a:ext cx="8891461" cy="789736"/>
          </a:xfrm>
        </p:spPr>
        <p:txBody>
          <a:bodyPr anchor="ctr" anchorCtr="0">
            <a:noAutofit/>
          </a:bodyPr>
          <a:lstStyle>
            <a:lvl1pPr>
              <a:lnSpc>
                <a:spcPct val="100000"/>
              </a:lnSpc>
              <a:defRPr sz="2800" b="1" i="0" spc="31"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Page Title Style</a:t>
            </a:r>
          </a:p>
        </p:txBody>
      </p:sp>
      <p:sp>
        <p:nvSpPr>
          <p:cNvPr id="9" name="Text Placeholder 69">
            <a:extLst>
              <a:ext uri="{FF2B5EF4-FFF2-40B4-BE49-F238E27FC236}">
                <a16:creationId xmlns:a16="http://schemas.microsoft.com/office/drawing/2014/main" id="{FD9BCF11-AAE0-DB48-9992-1F7210BCA382}"/>
              </a:ext>
            </a:extLst>
          </p:cNvPr>
          <p:cNvSpPr>
            <a:spLocks noGrp="1"/>
          </p:cNvSpPr>
          <p:nvPr>
            <p:ph type="body" sz="quarter" idx="11"/>
          </p:nvPr>
        </p:nvSpPr>
        <p:spPr>
          <a:xfrm>
            <a:off x="736600" y="1496134"/>
            <a:ext cx="10193853" cy="3907565"/>
          </a:xfrm>
        </p:spPr>
        <p:txBody>
          <a:bodyPr>
            <a:normAutofit/>
          </a:bodyPr>
          <a:lstStyle>
            <a:lvl1pPr>
              <a:lnSpc>
                <a:spcPct val="100000"/>
              </a:lnSpc>
              <a:buClr>
                <a:srgbClr val="263287"/>
              </a:buClr>
              <a:defRPr sz="2000">
                <a:solidFill>
                  <a:srgbClr val="4E4540"/>
                </a:solidFill>
                <a:latin typeface="Verdana" panose="020B0604030504040204" pitchFamily="34" charset="0"/>
                <a:ea typeface="Verdana" panose="020B0604030504040204" pitchFamily="34" charset="0"/>
                <a:cs typeface="Verdana" panose="020B0604030504040204" pitchFamily="34" charset="0"/>
              </a:defRPr>
            </a:lvl1pPr>
            <a:lvl2pPr>
              <a:defRPr sz="2000">
                <a:solidFill>
                  <a:srgbClr val="4E4540"/>
                </a:solidFill>
              </a:defRPr>
            </a:lvl2pPr>
            <a:lvl3pPr>
              <a:defRPr>
                <a:solidFill>
                  <a:srgbClr val="4E4540"/>
                </a:solidFill>
              </a:defRPr>
            </a:lvl3pPr>
            <a:lvl4pPr>
              <a:defRPr>
                <a:solidFill>
                  <a:srgbClr val="4E4540"/>
                </a:solidFill>
              </a:defRPr>
            </a:lvl4pPr>
            <a:lvl5pPr>
              <a:defRPr>
                <a:solidFill>
                  <a:srgbClr val="4E4540"/>
                </a:solidFill>
              </a:defRPr>
            </a:lvl5pPr>
          </a:lstStyle>
          <a:p>
            <a:pPr lvl="0"/>
            <a:r>
              <a:rPr lang="en-US" dirty="0"/>
              <a:t>Edit Master text styles</a:t>
            </a:r>
          </a:p>
        </p:txBody>
      </p:sp>
    </p:spTree>
    <p:extLst>
      <p:ext uri="{BB962C8B-B14F-4D97-AF65-F5344CB8AC3E}">
        <p14:creationId xmlns:p14="http://schemas.microsoft.com/office/powerpoint/2010/main" val="524756767"/>
      </p:ext>
    </p:extLst>
  </p:cSld>
  <p:clrMapOvr>
    <a:masterClrMapping/>
  </p:clrMapOvr>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 Yellow">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71DCF5-4511-475B-AF22-E567CABC8339}"/>
              </a:ext>
            </a:extLst>
          </p:cNvPr>
          <p:cNvGrpSpPr/>
          <p:nvPr userDrawn="1"/>
        </p:nvGrpSpPr>
        <p:grpSpPr>
          <a:xfrm>
            <a:off x="274320" y="274320"/>
            <a:ext cx="11640312" cy="6309360"/>
            <a:chOff x="274320" y="274320"/>
            <a:chExt cx="11640312" cy="6309360"/>
          </a:xfrm>
        </p:grpSpPr>
        <p:sp>
          <p:nvSpPr>
            <p:cNvPr id="13" name="Rectangle 12">
              <a:extLst>
                <a:ext uri="{FF2B5EF4-FFF2-40B4-BE49-F238E27FC236}">
                  <a16:creationId xmlns:a16="http://schemas.microsoft.com/office/drawing/2014/main" id="{884CD809-41A5-4CF0-80D4-B48FEDACEA3D}"/>
                </a:ext>
              </a:extLst>
            </p:cNvPr>
            <p:cNvSpPr/>
            <p:nvPr userDrawn="1"/>
          </p:nvSpPr>
          <p:spPr>
            <a:xfrm>
              <a:off x="274320" y="274320"/>
              <a:ext cx="11640312" cy="630936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ectangle 13">
              <a:extLst>
                <a:ext uri="{FF2B5EF4-FFF2-40B4-BE49-F238E27FC236}">
                  <a16:creationId xmlns:a16="http://schemas.microsoft.com/office/drawing/2014/main" id="{D5B03994-00B2-4578-B4BD-64130D6CD3FA}"/>
                </a:ext>
              </a:extLst>
            </p:cNvPr>
            <p:cNvSpPr/>
            <p:nvPr userDrawn="1"/>
          </p:nvSpPr>
          <p:spPr>
            <a:xfrm>
              <a:off x="2441448" y="274320"/>
              <a:ext cx="9473184" cy="182880"/>
            </a:xfrm>
            <a:prstGeom prst="rect">
              <a:avLst/>
            </a:prstGeom>
            <a:solidFill>
              <a:srgbClr val="96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EFFFBA90-B65E-4FE6-963F-69C9059B95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1448" y="786384"/>
              <a:ext cx="2286000" cy="267970"/>
            </a:xfrm>
            <a:prstGeom prst="rect">
              <a:avLst/>
            </a:prstGeom>
          </p:spPr>
        </p:pic>
        <p:pic>
          <p:nvPicPr>
            <p:cNvPr id="17" name="Picture 16">
              <a:extLst>
                <a:ext uri="{FF2B5EF4-FFF2-40B4-BE49-F238E27FC236}">
                  <a16:creationId xmlns:a16="http://schemas.microsoft.com/office/drawing/2014/main" id="{6AAE30E1-5589-4F9B-AA22-340D827276F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96144" y="5759197"/>
              <a:ext cx="1234440" cy="441959"/>
            </a:xfrm>
            <a:prstGeom prst="rect">
              <a:avLst/>
            </a:prstGeom>
          </p:spPr>
        </p:pic>
      </p:grpSp>
      <p:sp>
        <p:nvSpPr>
          <p:cNvPr id="2" name="Title 1">
            <a:extLst>
              <a:ext uri="{FF2B5EF4-FFF2-40B4-BE49-F238E27FC236}">
                <a16:creationId xmlns:a16="http://schemas.microsoft.com/office/drawing/2014/main" id="{39220BAB-4C1A-43D8-B245-2336BD408975}"/>
              </a:ext>
            </a:extLst>
          </p:cNvPr>
          <p:cNvSpPr>
            <a:spLocks noGrp="1"/>
          </p:cNvSpPr>
          <p:nvPr userDrawn="1">
            <p:ph type="title"/>
          </p:nvPr>
        </p:nvSpPr>
        <p:spPr>
          <a:xfrm>
            <a:off x="2441448" y="2377440"/>
            <a:ext cx="8510016" cy="1143000"/>
          </a:xfrm>
        </p:spPr>
        <p:txBody>
          <a:bodyPr anchor="t"/>
          <a:lstStyle>
            <a:lvl1pPr>
              <a:lnSpc>
                <a:spcPct val="100000"/>
              </a:lnSpc>
              <a:defRPr sz="2600" b="0" baseline="0">
                <a:solidFill>
                  <a:srgbClr val="000000"/>
                </a:solidFill>
                <a:latin typeface="+mj-lt"/>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26765049-EB0B-49E3-8443-1E069126D461}"/>
              </a:ext>
            </a:extLst>
          </p:cNvPr>
          <p:cNvSpPr>
            <a:spLocks noGrp="1"/>
          </p:cNvSpPr>
          <p:nvPr userDrawn="1">
            <p:ph type="body" sz="quarter" idx="10" hasCustomPrompt="1"/>
          </p:nvPr>
        </p:nvSpPr>
        <p:spPr>
          <a:xfrm>
            <a:off x="1011936" y="2410491"/>
            <a:ext cx="975360" cy="457200"/>
          </a:xfrm>
        </p:spPr>
        <p:txBody>
          <a:bodyPr anchor="t"/>
          <a:lstStyle>
            <a:lvl1pPr marL="0" indent="0" algn="r">
              <a:lnSpc>
                <a:spcPct val="90000"/>
              </a:lnSpc>
              <a:spcBef>
                <a:spcPts val="0"/>
              </a:spcBef>
              <a:buNone/>
              <a:defRPr sz="2800" b="0">
                <a:solidFill>
                  <a:srgbClr val="000000"/>
                </a:solidFill>
                <a:latin typeface="+mj-lt"/>
                <a:cs typeface="Arial" panose="020B0604020202020204" pitchFamily="34" charset="0"/>
              </a:defRPr>
            </a:lvl1pPr>
          </a:lstStyle>
          <a:p>
            <a:pPr lvl="0"/>
            <a:r>
              <a:rPr lang="en-US" dirty="0"/>
              <a:t>No.</a:t>
            </a:r>
          </a:p>
        </p:txBody>
      </p:sp>
      <p:sp>
        <p:nvSpPr>
          <p:cNvPr id="9" name="Picture Placeholder 5">
            <a:extLst>
              <a:ext uri="{FF2B5EF4-FFF2-40B4-BE49-F238E27FC236}">
                <a16:creationId xmlns:a16="http://schemas.microsoft.com/office/drawing/2014/main" id="{D0035DCB-36B2-4613-8605-CEDE5E84D3BE}"/>
              </a:ext>
            </a:extLst>
          </p:cNvPr>
          <p:cNvSpPr>
            <a:spLocks noGrp="1"/>
          </p:cNvSpPr>
          <p:nvPr>
            <p:ph type="pic" sz="quarter" idx="11" hasCustomPrompt="1"/>
          </p:nvPr>
        </p:nvSpPr>
        <p:spPr>
          <a:xfrm>
            <a:off x="2432304" y="5561077"/>
            <a:ext cx="1508760" cy="640080"/>
          </a:xfrm>
        </p:spPr>
        <p:txBody>
          <a:bodyPr anchor="ctr" anchorCtr="0"/>
          <a:lstStyle>
            <a:lvl1pPr marL="0" indent="0">
              <a:buNone/>
              <a:defRPr sz="1200" b="0" i="1">
                <a:solidFill>
                  <a:srgbClr val="000000"/>
                </a:solidFill>
              </a:defRPr>
            </a:lvl1pPr>
          </a:lstStyle>
          <a:p>
            <a:r>
              <a:rPr lang="en-US" dirty="0"/>
              <a:t>Select icon to add line logo</a:t>
            </a:r>
          </a:p>
        </p:txBody>
      </p:sp>
    </p:spTree>
    <p:extLst>
      <p:ext uri="{BB962C8B-B14F-4D97-AF65-F5344CB8AC3E}">
        <p14:creationId xmlns:p14="http://schemas.microsoft.com/office/powerpoint/2010/main" val="280090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5085678-80E9-491F-A4AD-8DA1C3E5DFBC}"/>
              </a:ext>
            </a:extLst>
          </p:cNvPr>
          <p:cNvGrpSpPr/>
          <p:nvPr userDrawn="1"/>
        </p:nvGrpSpPr>
        <p:grpSpPr>
          <a:xfrm>
            <a:off x="274320" y="274320"/>
            <a:ext cx="11640312" cy="6309360"/>
            <a:chOff x="274320" y="274320"/>
            <a:chExt cx="11640312" cy="6309360"/>
          </a:xfrm>
        </p:grpSpPr>
        <p:sp>
          <p:nvSpPr>
            <p:cNvPr id="14" name="Rectangle 13">
              <a:extLst>
                <a:ext uri="{FF2B5EF4-FFF2-40B4-BE49-F238E27FC236}">
                  <a16:creationId xmlns:a16="http://schemas.microsoft.com/office/drawing/2014/main" id="{164C4107-2290-4888-87CC-347FB25FA234}"/>
                </a:ext>
              </a:extLst>
            </p:cNvPr>
            <p:cNvSpPr/>
            <p:nvPr userDrawn="1"/>
          </p:nvSpPr>
          <p:spPr>
            <a:xfrm>
              <a:off x="274320" y="274320"/>
              <a:ext cx="11640312" cy="6309360"/>
            </a:xfrm>
            <a:prstGeom prst="rect">
              <a:avLst/>
            </a:prstGeom>
            <a:solidFill>
              <a:srgbClr val="96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Rectangle 14">
              <a:extLst>
                <a:ext uri="{FF2B5EF4-FFF2-40B4-BE49-F238E27FC236}">
                  <a16:creationId xmlns:a16="http://schemas.microsoft.com/office/drawing/2014/main" id="{CC23EF3F-3AF1-4FDA-B1F3-B9DB90329521}"/>
                </a:ext>
              </a:extLst>
            </p:cNvPr>
            <p:cNvSpPr/>
            <p:nvPr userDrawn="1"/>
          </p:nvSpPr>
          <p:spPr>
            <a:xfrm>
              <a:off x="2441448" y="274320"/>
              <a:ext cx="9473184" cy="18288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5878C0DA-8996-4F03-9F36-350666AD45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1449" y="786384"/>
              <a:ext cx="2285997" cy="267970"/>
            </a:xfrm>
            <a:prstGeom prst="rect">
              <a:avLst/>
            </a:prstGeom>
          </p:spPr>
        </p:pic>
        <p:pic>
          <p:nvPicPr>
            <p:cNvPr id="20" name="Picture 19">
              <a:extLst>
                <a:ext uri="{FF2B5EF4-FFF2-40B4-BE49-F238E27FC236}">
                  <a16:creationId xmlns:a16="http://schemas.microsoft.com/office/drawing/2014/main" id="{A22DB64C-58D8-4869-AE7F-3EC43A7AF7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7000" y="5751576"/>
              <a:ext cx="1243587" cy="449581"/>
            </a:xfrm>
            <a:prstGeom prst="rect">
              <a:avLst/>
            </a:prstGeom>
          </p:spPr>
        </p:pic>
      </p:grpSp>
      <p:sp>
        <p:nvSpPr>
          <p:cNvPr id="2" name="Title 1">
            <a:extLst>
              <a:ext uri="{FF2B5EF4-FFF2-40B4-BE49-F238E27FC236}">
                <a16:creationId xmlns:a16="http://schemas.microsoft.com/office/drawing/2014/main" id="{39220BAB-4C1A-43D8-B245-2336BD408975}"/>
              </a:ext>
            </a:extLst>
          </p:cNvPr>
          <p:cNvSpPr>
            <a:spLocks noGrp="1"/>
          </p:cNvSpPr>
          <p:nvPr userDrawn="1">
            <p:ph type="title"/>
          </p:nvPr>
        </p:nvSpPr>
        <p:spPr>
          <a:xfrm>
            <a:off x="2441449" y="2377440"/>
            <a:ext cx="8510016" cy="1143000"/>
          </a:xfrm>
        </p:spPr>
        <p:txBody>
          <a:bodyPr anchor="t"/>
          <a:lstStyle>
            <a:lvl1pPr>
              <a:lnSpc>
                <a:spcPct val="100000"/>
              </a:lnSpc>
              <a:defRPr sz="2600" b="0" baseline="0">
                <a:solidFill>
                  <a:srgbClr val="FFFFFF"/>
                </a:solidFill>
                <a:latin typeface="+mj-lt"/>
              </a:defRPr>
            </a:lvl1pPr>
          </a:lstStyle>
          <a:p>
            <a:r>
              <a:rPr lang="en-US"/>
              <a:t>Click to edit Master title style</a:t>
            </a:r>
            <a:endParaRPr lang="en-US" dirty="0"/>
          </a:p>
        </p:txBody>
      </p:sp>
      <p:sp>
        <p:nvSpPr>
          <p:cNvPr id="12" name="Text Placeholder 14">
            <a:extLst>
              <a:ext uri="{FF2B5EF4-FFF2-40B4-BE49-F238E27FC236}">
                <a16:creationId xmlns:a16="http://schemas.microsoft.com/office/drawing/2014/main" id="{CDA94CB5-D67F-42C6-8FD3-F854A06EFBDE}"/>
              </a:ext>
            </a:extLst>
          </p:cNvPr>
          <p:cNvSpPr>
            <a:spLocks noGrp="1"/>
          </p:cNvSpPr>
          <p:nvPr userDrawn="1">
            <p:ph type="body" sz="quarter" idx="10" hasCustomPrompt="1"/>
          </p:nvPr>
        </p:nvSpPr>
        <p:spPr>
          <a:xfrm>
            <a:off x="1011936" y="2410491"/>
            <a:ext cx="975360" cy="457200"/>
          </a:xfrm>
        </p:spPr>
        <p:txBody>
          <a:bodyPr anchor="t"/>
          <a:lstStyle>
            <a:lvl1pPr marL="0" indent="0" algn="r">
              <a:lnSpc>
                <a:spcPct val="90000"/>
              </a:lnSpc>
              <a:spcBef>
                <a:spcPts val="0"/>
              </a:spcBef>
              <a:buNone/>
              <a:defRPr sz="2800" b="0">
                <a:solidFill>
                  <a:srgbClr val="FFFFFF"/>
                </a:solidFill>
                <a:latin typeface="+mj-lt"/>
                <a:cs typeface="Arial" panose="020B0604020202020204" pitchFamily="34" charset="0"/>
              </a:defRPr>
            </a:lvl1pPr>
          </a:lstStyle>
          <a:p>
            <a:pPr lvl="0"/>
            <a:r>
              <a:rPr lang="en-US" dirty="0"/>
              <a:t>No.</a:t>
            </a:r>
          </a:p>
        </p:txBody>
      </p:sp>
      <p:sp>
        <p:nvSpPr>
          <p:cNvPr id="9" name="Picture Placeholder 5">
            <a:extLst>
              <a:ext uri="{FF2B5EF4-FFF2-40B4-BE49-F238E27FC236}">
                <a16:creationId xmlns:a16="http://schemas.microsoft.com/office/drawing/2014/main" id="{4B111AE4-8305-4396-BE69-6225B45E9EF4}"/>
              </a:ext>
            </a:extLst>
          </p:cNvPr>
          <p:cNvSpPr>
            <a:spLocks noGrp="1"/>
          </p:cNvSpPr>
          <p:nvPr>
            <p:ph type="pic" sz="quarter" idx="11" hasCustomPrompt="1"/>
          </p:nvPr>
        </p:nvSpPr>
        <p:spPr>
          <a:xfrm>
            <a:off x="2432304" y="5561077"/>
            <a:ext cx="1508760" cy="640080"/>
          </a:xfrm>
        </p:spPr>
        <p:txBody>
          <a:bodyPr anchor="ctr" anchorCtr="0"/>
          <a:lstStyle>
            <a:lvl1pPr marL="0" indent="0">
              <a:buNone/>
              <a:defRPr sz="1200" b="0" i="1">
                <a:solidFill>
                  <a:srgbClr val="FFFFFF"/>
                </a:solidFill>
              </a:defRPr>
            </a:lvl1pPr>
          </a:lstStyle>
          <a:p>
            <a:r>
              <a:rPr lang="en-US" dirty="0"/>
              <a:t>Select icon to add line logo</a:t>
            </a:r>
          </a:p>
        </p:txBody>
      </p:sp>
    </p:spTree>
    <p:extLst>
      <p:ext uri="{BB962C8B-B14F-4D97-AF65-F5344CB8AC3E}">
        <p14:creationId xmlns:p14="http://schemas.microsoft.com/office/powerpoint/2010/main" val="393736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4ABF-8285-4644-9357-0F9177EC11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30B38A-7012-4164-AF2D-0A932276CF1E}"/>
              </a:ext>
            </a:extLst>
          </p:cNvPr>
          <p:cNvSpPr>
            <a:spLocks noGrp="1"/>
          </p:cNvSpPr>
          <p:nvPr>
            <p:ph type="dt" sz="half" idx="10"/>
          </p:nvPr>
        </p:nvSpPr>
        <p:spPr/>
        <p:txBody>
          <a:bodyPr/>
          <a:lstStyle/>
          <a:p>
            <a:endParaRPr lang="en-US"/>
          </a:p>
        </p:txBody>
      </p:sp>
      <p:sp>
        <p:nvSpPr>
          <p:cNvPr id="12" name="Slide Number Placeholder 5">
            <a:extLst>
              <a:ext uri="{FF2B5EF4-FFF2-40B4-BE49-F238E27FC236}">
                <a16:creationId xmlns:a16="http://schemas.microsoft.com/office/drawing/2014/main" id="{53032488-A0CC-4720-982E-F61F45CDD6CD}"/>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l">
              <a:defRPr sz="1200">
                <a:solidFill>
                  <a:srgbClr val="FCBA30"/>
                </a:solidFill>
              </a:defRPr>
            </a:lvl1pPr>
          </a:lstStyle>
          <a:p>
            <a:fld id="{3808C448-2B92-4E28-8794-DB124B0828FC}" type="slidenum">
              <a:rPr lang="en-US" smtClean="0"/>
              <a:pPr/>
              <a:t>‹#›</a:t>
            </a:fld>
            <a:endParaRPr lang="en-US" dirty="0"/>
          </a:p>
        </p:txBody>
      </p:sp>
      <p:sp>
        <p:nvSpPr>
          <p:cNvPr id="7" name="Picture Placeholder 5">
            <a:extLst>
              <a:ext uri="{FF2B5EF4-FFF2-40B4-BE49-F238E27FC236}">
                <a16:creationId xmlns:a16="http://schemas.microsoft.com/office/drawing/2014/main" id="{4295BDA3-2508-48A8-8A15-38708CA61E77}"/>
              </a:ext>
            </a:extLst>
          </p:cNvPr>
          <p:cNvSpPr>
            <a:spLocks noGrp="1"/>
          </p:cNvSpPr>
          <p:nvPr>
            <p:ph type="pic" sz="quarter" idx="11" hasCustomPrompt="1"/>
          </p:nvPr>
        </p:nvSpPr>
        <p:spPr>
          <a:xfrm>
            <a:off x="1124712" y="6217920"/>
            <a:ext cx="1005840" cy="429768"/>
          </a:xfrm>
        </p:spPr>
        <p:txBody>
          <a:bodyPr anchor="ctr" anchorCtr="0"/>
          <a:lstStyle>
            <a:lvl1pPr marL="0" indent="0">
              <a:buNone/>
              <a:defRPr sz="900" b="0" i="1">
                <a:solidFill>
                  <a:srgbClr val="FFFFFF"/>
                </a:solidFill>
              </a:defRPr>
            </a:lvl1pPr>
          </a:lstStyle>
          <a:p>
            <a:r>
              <a:rPr lang="en-US" dirty="0"/>
              <a:t>Select icon to add line logo</a:t>
            </a:r>
          </a:p>
        </p:txBody>
      </p:sp>
      <p:sp>
        <p:nvSpPr>
          <p:cNvPr id="8" name="Footer Placeholder 4">
            <a:extLst>
              <a:ext uri="{FF2B5EF4-FFF2-40B4-BE49-F238E27FC236}">
                <a16:creationId xmlns:a16="http://schemas.microsoft.com/office/drawing/2014/main" id="{15955C2C-2117-44D3-A589-AEA7F69052C1}"/>
              </a:ext>
            </a:extLst>
          </p:cNvPr>
          <p:cNvSpPr>
            <a:spLocks noGrp="1"/>
          </p:cNvSpPr>
          <p:nvPr>
            <p:ph type="ftr" sz="quarter" idx="3"/>
          </p:nvPr>
        </p:nvSpPr>
        <p:spPr>
          <a:xfrm>
            <a:off x="5013960" y="6309360"/>
            <a:ext cx="4730496" cy="274320"/>
          </a:xfrm>
          <a:prstGeom prst="rect">
            <a:avLst/>
          </a:prstGeom>
        </p:spPr>
        <p:txBody>
          <a:bodyPr vert="horz" lIns="0" tIns="0" rIns="0" bIns="0" rtlCol="0" anchor="ctr"/>
          <a:lstStyle>
            <a:lvl1pPr algn="l">
              <a:defRPr sz="900">
                <a:solidFill>
                  <a:srgbClr val="FFFFFF"/>
                </a:solidFill>
              </a:defRPr>
            </a:lvl1pPr>
          </a:lstStyle>
          <a:p>
            <a:r>
              <a:rPr lang="en-US" dirty="0"/>
              <a:t>Seattle Pedestrian Advisory Board – April 8, 2020</a:t>
            </a:r>
          </a:p>
        </p:txBody>
      </p:sp>
    </p:spTree>
    <p:extLst>
      <p:ext uri="{BB962C8B-B14F-4D97-AF65-F5344CB8AC3E}">
        <p14:creationId xmlns:p14="http://schemas.microsoft.com/office/powerpoint/2010/main" val="349586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 ic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2441448" y="1417320"/>
            <a:ext cx="9198864" cy="4178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0AA6A895-50F8-4824-BB31-1AF5F02971CA}"/>
              </a:ext>
            </a:extLst>
          </p:cNvPr>
          <p:cNvSpPr>
            <a:spLocks noGrp="1"/>
          </p:cNvSpPr>
          <p:nvPr>
            <p:ph type="pic" sz="quarter" idx="13"/>
          </p:nvPr>
        </p:nvSpPr>
        <p:spPr>
          <a:xfrm>
            <a:off x="548639" y="1417636"/>
            <a:ext cx="1602921" cy="1600200"/>
          </a:xfrm>
          <a:no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12" name="Title 1">
            <a:extLst>
              <a:ext uri="{FF2B5EF4-FFF2-40B4-BE49-F238E27FC236}">
                <a16:creationId xmlns:a16="http://schemas.microsoft.com/office/drawing/2014/main" id="{D864C90E-DA69-43DB-A877-E65A83D36E79}"/>
              </a:ext>
            </a:extLst>
          </p:cNvPr>
          <p:cNvSpPr>
            <a:spLocks noGrp="1"/>
          </p:cNvSpPr>
          <p:nvPr>
            <p:ph type="title"/>
          </p:nvPr>
        </p:nvSpPr>
        <p:spPr>
          <a:xfrm>
            <a:off x="548640" y="365760"/>
            <a:ext cx="11091672" cy="749808"/>
          </a:xfrm>
        </p:spPr>
        <p:txBody>
          <a:body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C1BB9BC0-28DE-434B-8FBE-D09069699B28}"/>
              </a:ext>
            </a:extLst>
          </p:cNvPr>
          <p:cNvSpPr>
            <a:spLocks noGrp="1"/>
          </p:cNvSpPr>
          <p:nvPr>
            <p:ph type="dt" sz="half" idx="10"/>
          </p:nvPr>
        </p:nvSpPr>
        <p:spPr>
          <a:xfrm>
            <a:off x="8897112" y="365761"/>
            <a:ext cx="2743200" cy="365125"/>
          </a:xfrm>
        </p:spPr>
        <p:txBody>
          <a:bodyPr/>
          <a:lstStyle/>
          <a:p>
            <a:endParaRPr lang="en-US"/>
          </a:p>
        </p:txBody>
      </p:sp>
      <p:sp>
        <p:nvSpPr>
          <p:cNvPr id="11" name="Slide Number Placeholder 5">
            <a:extLst>
              <a:ext uri="{FF2B5EF4-FFF2-40B4-BE49-F238E27FC236}">
                <a16:creationId xmlns:a16="http://schemas.microsoft.com/office/drawing/2014/main" id="{D1833802-377C-4B65-9A5B-FF4853E68411}"/>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l">
              <a:defRPr sz="1200">
                <a:solidFill>
                  <a:srgbClr val="FCBA30"/>
                </a:solidFill>
              </a:defRPr>
            </a:lvl1pPr>
          </a:lstStyle>
          <a:p>
            <a:fld id="{3808C448-2B92-4E28-8794-DB124B0828FC}" type="slidenum">
              <a:rPr lang="en-US" smtClean="0"/>
              <a:pPr/>
              <a:t>‹#›</a:t>
            </a:fld>
            <a:endParaRPr lang="en-US" dirty="0"/>
          </a:p>
        </p:txBody>
      </p:sp>
      <p:sp>
        <p:nvSpPr>
          <p:cNvPr id="16" name="Footer Placeholder 4">
            <a:extLst>
              <a:ext uri="{FF2B5EF4-FFF2-40B4-BE49-F238E27FC236}">
                <a16:creationId xmlns:a16="http://schemas.microsoft.com/office/drawing/2014/main" id="{087FF0DF-EB9A-4DA7-9CB7-58B77426FDAB}"/>
              </a:ext>
            </a:extLst>
          </p:cNvPr>
          <p:cNvSpPr>
            <a:spLocks noGrp="1"/>
          </p:cNvSpPr>
          <p:nvPr>
            <p:ph type="ftr" sz="quarter" idx="3"/>
          </p:nvPr>
        </p:nvSpPr>
        <p:spPr>
          <a:xfrm>
            <a:off x="5013960" y="6309360"/>
            <a:ext cx="4730496" cy="274320"/>
          </a:xfrm>
          <a:prstGeom prst="rect">
            <a:avLst/>
          </a:prstGeom>
        </p:spPr>
        <p:txBody>
          <a:bodyPr vert="horz" lIns="0" tIns="0" rIns="0" bIns="0" rtlCol="0" anchor="ctr"/>
          <a:lstStyle>
            <a:lvl1pPr algn="l">
              <a:defRPr sz="900">
                <a:solidFill>
                  <a:srgbClr val="FFFFFF"/>
                </a:solidFill>
              </a:defRPr>
            </a:lvl1pPr>
          </a:lstStyle>
          <a:p>
            <a:endParaRPr lang="en-US" dirty="0"/>
          </a:p>
        </p:txBody>
      </p:sp>
      <p:sp>
        <p:nvSpPr>
          <p:cNvPr id="17" name="Picture Placeholder 5">
            <a:extLst>
              <a:ext uri="{FF2B5EF4-FFF2-40B4-BE49-F238E27FC236}">
                <a16:creationId xmlns:a16="http://schemas.microsoft.com/office/drawing/2014/main" id="{3EED090A-E1AB-447B-9E8D-68DFE1DFE3F0}"/>
              </a:ext>
            </a:extLst>
          </p:cNvPr>
          <p:cNvSpPr>
            <a:spLocks noGrp="1"/>
          </p:cNvSpPr>
          <p:nvPr>
            <p:ph type="pic" sz="quarter" idx="11" hasCustomPrompt="1"/>
          </p:nvPr>
        </p:nvSpPr>
        <p:spPr>
          <a:xfrm>
            <a:off x="1124712" y="6217920"/>
            <a:ext cx="1005840" cy="429768"/>
          </a:xfrm>
        </p:spPr>
        <p:txBody>
          <a:bodyPr anchor="ctr" anchorCtr="0"/>
          <a:lstStyle>
            <a:lvl1pPr marL="0" indent="0">
              <a:buNone/>
              <a:defRPr sz="900" b="0" i="1">
                <a:solidFill>
                  <a:srgbClr val="FFFFFF"/>
                </a:solidFill>
              </a:defRPr>
            </a:lvl1pPr>
          </a:lstStyle>
          <a:p>
            <a:r>
              <a:rPr lang="en-US" dirty="0"/>
              <a:t>Select icon to add line logo</a:t>
            </a:r>
          </a:p>
        </p:txBody>
      </p:sp>
    </p:spTree>
    <p:extLst>
      <p:ext uri="{BB962C8B-B14F-4D97-AF65-F5344CB8AC3E}">
        <p14:creationId xmlns:p14="http://schemas.microsoft.com/office/powerpoint/2010/main" val="149073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E6B33C-A1FB-49C9-9AB0-F812A57EA52B}"/>
              </a:ext>
            </a:extLst>
          </p:cNvPr>
          <p:cNvSpPr>
            <a:spLocks noGrp="1"/>
          </p:cNvSpPr>
          <p:nvPr>
            <p:ph idx="1"/>
          </p:nvPr>
        </p:nvSpPr>
        <p:spPr>
          <a:xfrm>
            <a:off x="548640" y="1417320"/>
            <a:ext cx="3413760" cy="4178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0E8D8DF7-178C-4696-A5F0-A974D3C46FB2}"/>
              </a:ext>
            </a:extLst>
          </p:cNvPr>
          <p:cNvSpPr>
            <a:spLocks noGrp="1"/>
          </p:cNvSpPr>
          <p:nvPr>
            <p:ph type="title"/>
          </p:nvPr>
        </p:nvSpPr>
        <p:spPr>
          <a:xfrm>
            <a:off x="548640" y="365760"/>
            <a:ext cx="11091672" cy="749808"/>
          </a:xfrm>
        </p:spPr>
        <p:txBody>
          <a:bodyPr/>
          <a:lstStyle/>
          <a:p>
            <a:r>
              <a:rPr lang="en-US"/>
              <a:t>Click to edit Master title style</a:t>
            </a:r>
            <a:endParaRPr lang="en-US" dirty="0"/>
          </a:p>
        </p:txBody>
      </p:sp>
      <p:sp>
        <p:nvSpPr>
          <p:cNvPr id="15" name="Date Placeholder 3">
            <a:extLst>
              <a:ext uri="{FF2B5EF4-FFF2-40B4-BE49-F238E27FC236}">
                <a16:creationId xmlns:a16="http://schemas.microsoft.com/office/drawing/2014/main" id="{B45D310B-671B-448E-8928-9FEE2D7CB43F}"/>
              </a:ext>
            </a:extLst>
          </p:cNvPr>
          <p:cNvSpPr>
            <a:spLocks noGrp="1"/>
          </p:cNvSpPr>
          <p:nvPr>
            <p:ph type="dt" sz="half" idx="10"/>
          </p:nvPr>
        </p:nvSpPr>
        <p:spPr>
          <a:xfrm>
            <a:off x="8897112" y="365761"/>
            <a:ext cx="2743200" cy="365125"/>
          </a:xfrm>
        </p:spPr>
        <p:txBody>
          <a:bodyPr/>
          <a:lstStyle/>
          <a:p>
            <a:endParaRPr lang="en-US"/>
          </a:p>
        </p:txBody>
      </p:sp>
      <p:sp>
        <p:nvSpPr>
          <p:cNvPr id="8" name="Slide Number Placeholder 5">
            <a:extLst>
              <a:ext uri="{FF2B5EF4-FFF2-40B4-BE49-F238E27FC236}">
                <a16:creationId xmlns:a16="http://schemas.microsoft.com/office/drawing/2014/main" id="{9BE968AC-0BA8-4E01-9AA8-79DBFEACA2EB}"/>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l">
              <a:defRPr sz="1200">
                <a:solidFill>
                  <a:srgbClr val="FCBA30"/>
                </a:solidFill>
              </a:defRPr>
            </a:lvl1pPr>
          </a:lstStyle>
          <a:p>
            <a:fld id="{3808C448-2B92-4E28-8794-DB124B0828FC}" type="slidenum">
              <a:rPr lang="en-US" smtClean="0"/>
              <a:pPr/>
              <a:t>‹#›</a:t>
            </a:fld>
            <a:endParaRPr lang="en-US" dirty="0"/>
          </a:p>
        </p:txBody>
      </p:sp>
      <p:sp>
        <p:nvSpPr>
          <p:cNvPr id="9" name="Footer Placeholder 4">
            <a:extLst>
              <a:ext uri="{FF2B5EF4-FFF2-40B4-BE49-F238E27FC236}">
                <a16:creationId xmlns:a16="http://schemas.microsoft.com/office/drawing/2014/main" id="{40379201-E743-4452-8765-4BC1225871D3}"/>
              </a:ext>
            </a:extLst>
          </p:cNvPr>
          <p:cNvSpPr>
            <a:spLocks noGrp="1"/>
          </p:cNvSpPr>
          <p:nvPr>
            <p:ph type="ftr" sz="quarter" idx="3"/>
          </p:nvPr>
        </p:nvSpPr>
        <p:spPr>
          <a:xfrm>
            <a:off x="5013960" y="6309360"/>
            <a:ext cx="4730496" cy="274320"/>
          </a:xfrm>
          <a:prstGeom prst="rect">
            <a:avLst/>
          </a:prstGeom>
        </p:spPr>
        <p:txBody>
          <a:bodyPr vert="horz" lIns="0" tIns="0" rIns="0" bIns="0" rtlCol="0" anchor="ctr"/>
          <a:lstStyle>
            <a:lvl1pPr algn="l">
              <a:defRPr sz="900">
                <a:solidFill>
                  <a:srgbClr val="FFFFFF"/>
                </a:solidFill>
              </a:defRPr>
            </a:lvl1pPr>
          </a:lstStyle>
          <a:p>
            <a:endParaRPr lang="en-US" dirty="0"/>
          </a:p>
        </p:txBody>
      </p:sp>
      <p:sp>
        <p:nvSpPr>
          <p:cNvPr id="11" name="Picture Placeholder 5">
            <a:extLst>
              <a:ext uri="{FF2B5EF4-FFF2-40B4-BE49-F238E27FC236}">
                <a16:creationId xmlns:a16="http://schemas.microsoft.com/office/drawing/2014/main" id="{4CB5ED15-0F69-474A-BF80-195998716365}"/>
              </a:ext>
            </a:extLst>
          </p:cNvPr>
          <p:cNvSpPr>
            <a:spLocks noGrp="1"/>
          </p:cNvSpPr>
          <p:nvPr>
            <p:ph type="pic" sz="quarter" idx="11" hasCustomPrompt="1"/>
          </p:nvPr>
        </p:nvSpPr>
        <p:spPr>
          <a:xfrm>
            <a:off x="1124712" y="6217920"/>
            <a:ext cx="1005840" cy="429768"/>
          </a:xfrm>
        </p:spPr>
        <p:txBody>
          <a:bodyPr anchor="ctr" anchorCtr="0"/>
          <a:lstStyle>
            <a:lvl1pPr marL="0" indent="0">
              <a:buNone/>
              <a:defRPr sz="900" b="0" i="1">
                <a:solidFill>
                  <a:srgbClr val="FFFFFF"/>
                </a:solidFill>
              </a:defRPr>
            </a:lvl1pPr>
          </a:lstStyle>
          <a:p>
            <a:r>
              <a:rPr lang="en-US" dirty="0"/>
              <a:t>Select icon to add line logo</a:t>
            </a:r>
          </a:p>
        </p:txBody>
      </p:sp>
      <p:sp>
        <p:nvSpPr>
          <p:cNvPr id="10" name="Picture Placeholder 9">
            <a:extLst>
              <a:ext uri="{FF2B5EF4-FFF2-40B4-BE49-F238E27FC236}">
                <a16:creationId xmlns:a16="http://schemas.microsoft.com/office/drawing/2014/main" id="{0AA6A895-50F8-4824-BB31-1AF5F02971CA}"/>
              </a:ext>
            </a:extLst>
          </p:cNvPr>
          <p:cNvSpPr>
            <a:spLocks noGrp="1"/>
          </p:cNvSpPr>
          <p:nvPr>
            <p:ph type="pic" sz="quarter" idx="13"/>
          </p:nvPr>
        </p:nvSpPr>
        <p:spPr>
          <a:xfrm>
            <a:off x="4511040" y="1417638"/>
            <a:ext cx="7129272" cy="4178808"/>
          </a:xfrm>
          <a:noFill/>
        </p:spPr>
        <p:txBody>
          <a:bodyPr anchor="ctr"/>
          <a:lstStyle>
            <a:lvl1pPr marL="0" indent="0" algn="ctr">
              <a:lnSpc>
                <a:spcPct val="100000"/>
              </a:lnSpc>
              <a:buNone/>
              <a:defRPr sz="1200" b="0" i="1">
                <a:solidFill>
                  <a:srgbClr val="626568"/>
                </a:solidFill>
              </a:defRPr>
            </a:lvl1pPr>
          </a:lstStyle>
          <a:p>
            <a:r>
              <a:rPr lang="en-US"/>
              <a:t>Click icon to add picture</a:t>
            </a:r>
            <a:endParaRPr lang="en-US" dirty="0"/>
          </a:p>
        </p:txBody>
      </p:sp>
    </p:spTree>
    <p:extLst>
      <p:ext uri="{BB962C8B-B14F-4D97-AF65-F5344CB8AC3E}">
        <p14:creationId xmlns:p14="http://schemas.microsoft.com/office/powerpoint/2010/main" val="25393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foot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D99FC5-4864-44EF-A5C5-4BEE2457182D}"/>
              </a:ext>
            </a:extLst>
          </p:cNvPr>
          <p:cNvSpPr/>
          <p:nvPr userDrawn="1"/>
        </p:nvSpPr>
        <p:spPr>
          <a:xfrm>
            <a:off x="0" y="5971032"/>
            <a:ext cx="12192000" cy="8869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67DD3EF0-72BD-4C6F-A406-4936339BFE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5912" y="6272200"/>
            <a:ext cx="914400" cy="330573"/>
          </a:xfrm>
          <a:prstGeom prst="rect">
            <a:avLst/>
          </a:prstGeom>
        </p:spPr>
      </p:pic>
      <p:sp>
        <p:nvSpPr>
          <p:cNvPr id="20" name="Slide Number Placeholder 5">
            <a:extLst>
              <a:ext uri="{FF2B5EF4-FFF2-40B4-BE49-F238E27FC236}">
                <a16:creationId xmlns:a16="http://schemas.microsoft.com/office/drawing/2014/main" id="{F4F1F845-17D6-4275-9508-2E7603502CBF}"/>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l">
              <a:defRPr sz="1200">
                <a:solidFill>
                  <a:srgbClr val="FCBA30"/>
                </a:solidFill>
              </a:defRPr>
            </a:lvl1pPr>
          </a:lstStyle>
          <a:p>
            <a:fld id="{3808C448-2B92-4E28-8794-DB124B0828FC}" type="slidenum">
              <a:rPr lang="en-US" smtClean="0"/>
              <a:pPr/>
              <a:t>‹#›</a:t>
            </a:fld>
            <a:endParaRPr lang="en-US" dirty="0"/>
          </a:p>
        </p:txBody>
      </p:sp>
      <p:sp>
        <p:nvSpPr>
          <p:cNvPr id="21" name="Content Placeholder 2">
            <a:extLst>
              <a:ext uri="{FF2B5EF4-FFF2-40B4-BE49-F238E27FC236}">
                <a16:creationId xmlns:a16="http://schemas.microsoft.com/office/drawing/2014/main" id="{302AEE20-1298-45E0-9E96-CEB2A97D70B6}"/>
              </a:ext>
            </a:extLst>
          </p:cNvPr>
          <p:cNvSpPr>
            <a:spLocks noGrp="1"/>
          </p:cNvSpPr>
          <p:nvPr>
            <p:ph idx="1"/>
          </p:nvPr>
        </p:nvSpPr>
        <p:spPr>
          <a:xfrm>
            <a:off x="2441448" y="1417320"/>
            <a:ext cx="9198864" cy="4178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9">
            <a:extLst>
              <a:ext uri="{FF2B5EF4-FFF2-40B4-BE49-F238E27FC236}">
                <a16:creationId xmlns:a16="http://schemas.microsoft.com/office/drawing/2014/main" id="{DA9D8F67-6503-4C49-BAE8-02EFE50E40E8}"/>
              </a:ext>
            </a:extLst>
          </p:cNvPr>
          <p:cNvSpPr>
            <a:spLocks noGrp="1"/>
          </p:cNvSpPr>
          <p:nvPr>
            <p:ph type="pic" sz="quarter" idx="13"/>
          </p:nvPr>
        </p:nvSpPr>
        <p:spPr>
          <a:xfrm>
            <a:off x="548639" y="1417636"/>
            <a:ext cx="1602921" cy="1600200"/>
          </a:xfrm>
          <a:noFill/>
        </p:spPr>
        <p:txBody>
          <a:bodyPr/>
          <a:lstStyle>
            <a:lvl1pPr marL="0" indent="0" algn="ctr">
              <a:lnSpc>
                <a:spcPct val="100000"/>
              </a:lnSpc>
              <a:buNone/>
              <a:defRPr sz="1000" b="0" i="1">
                <a:solidFill>
                  <a:srgbClr val="626568"/>
                </a:solidFill>
              </a:defRPr>
            </a:lvl1pPr>
          </a:lstStyle>
          <a:p>
            <a:r>
              <a:rPr lang="en-US"/>
              <a:t>Click icon to add picture</a:t>
            </a:r>
            <a:endParaRPr lang="en-US" dirty="0"/>
          </a:p>
        </p:txBody>
      </p:sp>
      <p:sp>
        <p:nvSpPr>
          <p:cNvPr id="24" name="Title 1">
            <a:extLst>
              <a:ext uri="{FF2B5EF4-FFF2-40B4-BE49-F238E27FC236}">
                <a16:creationId xmlns:a16="http://schemas.microsoft.com/office/drawing/2014/main" id="{6DA36E9F-FFBE-49F7-A58A-B0AD65A4E003}"/>
              </a:ext>
            </a:extLst>
          </p:cNvPr>
          <p:cNvSpPr>
            <a:spLocks noGrp="1"/>
          </p:cNvSpPr>
          <p:nvPr>
            <p:ph type="title"/>
          </p:nvPr>
        </p:nvSpPr>
        <p:spPr>
          <a:xfrm>
            <a:off x="548640" y="365760"/>
            <a:ext cx="11091672" cy="749808"/>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865D6546-0F72-4AEA-B980-86B6BD59FB72}"/>
              </a:ext>
            </a:extLst>
          </p:cNvPr>
          <p:cNvSpPr>
            <a:spLocks noGrp="1"/>
          </p:cNvSpPr>
          <p:nvPr>
            <p:ph type="ftr" sz="quarter" idx="3"/>
          </p:nvPr>
        </p:nvSpPr>
        <p:spPr>
          <a:xfrm>
            <a:off x="5013960" y="6309360"/>
            <a:ext cx="4730496" cy="274320"/>
          </a:xfrm>
          <a:prstGeom prst="rect">
            <a:avLst/>
          </a:prstGeom>
        </p:spPr>
        <p:txBody>
          <a:bodyPr vert="horz" lIns="0" tIns="0" rIns="0" bIns="0" rtlCol="0" anchor="ctr"/>
          <a:lstStyle>
            <a:lvl1pPr algn="l">
              <a:defRPr sz="900">
                <a:solidFill>
                  <a:srgbClr val="FFFFFF"/>
                </a:solidFill>
              </a:defRPr>
            </a:lvl1pPr>
          </a:lstStyle>
          <a:p>
            <a:endParaRPr lang="en-US" dirty="0"/>
          </a:p>
        </p:txBody>
      </p:sp>
      <p:sp>
        <p:nvSpPr>
          <p:cNvPr id="12" name="Picture Placeholder 5">
            <a:extLst>
              <a:ext uri="{FF2B5EF4-FFF2-40B4-BE49-F238E27FC236}">
                <a16:creationId xmlns:a16="http://schemas.microsoft.com/office/drawing/2014/main" id="{B39FA28B-F021-48AD-B72B-A3A7DE78F919}"/>
              </a:ext>
            </a:extLst>
          </p:cNvPr>
          <p:cNvSpPr>
            <a:spLocks noGrp="1"/>
          </p:cNvSpPr>
          <p:nvPr>
            <p:ph type="pic" sz="quarter" idx="11" hasCustomPrompt="1"/>
          </p:nvPr>
        </p:nvSpPr>
        <p:spPr>
          <a:xfrm>
            <a:off x="1124712" y="6217920"/>
            <a:ext cx="1005840" cy="429768"/>
          </a:xfrm>
        </p:spPr>
        <p:txBody>
          <a:bodyPr anchor="ctr" anchorCtr="0"/>
          <a:lstStyle>
            <a:lvl1pPr marL="0" indent="0">
              <a:buNone/>
              <a:defRPr sz="900" b="0" i="1">
                <a:solidFill>
                  <a:srgbClr val="FFFFFF"/>
                </a:solidFill>
              </a:defRPr>
            </a:lvl1pPr>
          </a:lstStyle>
          <a:p>
            <a:r>
              <a:rPr lang="en-US" dirty="0"/>
              <a:t>Select icon to add line logo</a:t>
            </a:r>
          </a:p>
        </p:txBody>
      </p:sp>
      <p:sp>
        <p:nvSpPr>
          <p:cNvPr id="16" name="Rectangle 15">
            <a:extLst>
              <a:ext uri="{FF2B5EF4-FFF2-40B4-BE49-F238E27FC236}">
                <a16:creationId xmlns:a16="http://schemas.microsoft.com/office/drawing/2014/main" id="{AB0F0C1A-C566-425E-8D92-6BE9455B3157}"/>
              </a:ext>
            </a:extLst>
          </p:cNvPr>
          <p:cNvSpPr/>
          <p:nvPr userDrawn="1"/>
        </p:nvSpPr>
        <p:spPr>
          <a:xfrm>
            <a:off x="5013960" y="5971032"/>
            <a:ext cx="7178040" cy="13716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53DD8401-5C63-4E6D-BD08-513BB9E3FA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1448" y="6355080"/>
            <a:ext cx="1508760" cy="176861"/>
          </a:xfrm>
          <a:prstGeom prst="rect">
            <a:avLst/>
          </a:prstGeom>
        </p:spPr>
      </p:pic>
    </p:spTree>
    <p:extLst>
      <p:ext uri="{BB962C8B-B14F-4D97-AF65-F5344CB8AC3E}">
        <p14:creationId xmlns:p14="http://schemas.microsoft.com/office/powerpoint/2010/main" val="231398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8.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2.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0BD171-CD45-4A1B-9EEB-B79FE49C64AB}"/>
              </a:ext>
            </a:extLst>
          </p:cNvPr>
          <p:cNvSpPr/>
          <p:nvPr userDrawn="1"/>
        </p:nvSpPr>
        <p:spPr>
          <a:xfrm>
            <a:off x="0" y="5971032"/>
            <a:ext cx="12192000" cy="886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2FB96C4-DBD0-4D03-AD21-74A6F049F197}"/>
              </a:ext>
            </a:extLst>
          </p:cNvPr>
          <p:cNvSpPr/>
          <p:nvPr userDrawn="1"/>
        </p:nvSpPr>
        <p:spPr>
          <a:xfrm>
            <a:off x="5013960" y="5971032"/>
            <a:ext cx="7178040" cy="13716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8013ECD5-108A-4CB7-95E9-073983FF53E8}"/>
              </a:ext>
            </a:extLst>
          </p:cNvPr>
          <p:cNvSpPr>
            <a:spLocks noGrp="1"/>
          </p:cNvSpPr>
          <p:nvPr>
            <p:ph type="title"/>
          </p:nvPr>
        </p:nvSpPr>
        <p:spPr>
          <a:xfrm>
            <a:off x="548640" y="365760"/>
            <a:ext cx="11091672" cy="749808"/>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C476E3-FA1A-4EAB-926A-ED0CD7CB3B08}"/>
              </a:ext>
            </a:extLst>
          </p:cNvPr>
          <p:cNvSpPr>
            <a:spLocks noGrp="1"/>
          </p:cNvSpPr>
          <p:nvPr>
            <p:ph type="body" idx="1"/>
          </p:nvPr>
        </p:nvSpPr>
        <p:spPr>
          <a:xfrm>
            <a:off x="548640" y="1417320"/>
            <a:ext cx="11091672" cy="417880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marL="1087438" marR="0" lvl="5"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a:pPr>
            <a:r>
              <a:rPr lang="en-US" dirty="0"/>
              <a:t>Fifth level</a:t>
            </a:r>
          </a:p>
          <a:p>
            <a:pPr lvl="6"/>
            <a:r>
              <a:rPr lang="en-US" dirty="0"/>
              <a:t>Sixth level</a:t>
            </a:r>
          </a:p>
        </p:txBody>
      </p:sp>
      <p:sp>
        <p:nvSpPr>
          <p:cNvPr id="4" name="Date Placeholder 3">
            <a:extLst>
              <a:ext uri="{FF2B5EF4-FFF2-40B4-BE49-F238E27FC236}">
                <a16:creationId xmlns:a16="http://schemas.microsoft.com/office/drawing/2014/main" id="{A34B7E75-708D-42D7-BFB9-21318DA13E9F}"/>
              </a:ext>
            </a:extLst>
          </p:cNvPr>
          <p:cNvSpPr>
            <a:spLocks noGrp="1"/>
          </p:cNvSpPr>
          <p:nvPr>
            <p:ph type="dt" sz="half" idx="2"/>
          </p:nvPr>
        </p:nvSpPr>
        <p:spPr>
          <a:xfrm>
            <a:off x="8897112" y="365761"/>
            <a:ext cx="2743200" cy="365125"/>
          </a:xfrm>
          <a:prstGeom prst="rect">
            <a:avLst/>
          </a:prstGeom>
        </p:spPr>
        <p:txBody>
          <a:bodyPr vert="horz" lIns="0" tIns="0" rIns="0" bIns="0" rtlCol="0" anchor="t"/>
          <a:lstStyle>
            <a:lvl1pPr algn="r">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9579EE2-84C8-418C-8A6B-A1BC6129FBC1}"/>
              </a:ext>
            </a:extLst>
          </p:cNvPr>
          <p:cNvSpPr>
            <a:spLocks noGrp="1"/>
          </p:cNvSpPr>
          <p:nvPr>
            <p:ph type="ftr" sz="quarter" idx="3"/>
          </p:nvPr>
        </p:nvSpPr>
        <p:spPr>
          <a:xfrm>
            <a:off x="5013960" y="6309360"/>
            <a:ext cx="4730496" cy="274320"/>
          </a:xfrm>
          <a:prstGeom prst="rect">
            <a:avLst/>
          </a:prstGeom>
        </p:spPr>
        <p:txBody>
          <a:bodyPr vert="horz" lIns="0" tIns="0" rIns="0" bIns="0" rtlCol="0" anchor="ctr"/>
          <a:lstStyle>
            <a:lvl1pPr algn="l">
              <a:defRPr sz="900">
                <a:solidFill>
                  <a:srgbClr val="FFFFFF"/>
                </a:solidFill>
              </a:defRPr>
            </a:lvl1pPr>
          </a:lstStyle>
          <a:p>
            <a:r>
              <a:rPr lang="en-US" dirty="0"/>
              <a:t>Seattle Pedestrian Advisory Board – April 8, 2020</a:t>
            </a:r>
          </a:p>
        </p:txBody>
      </p:sp>
      <p:sp>
        <p:nvSpPr>
          <p:cNvPr id="6" name="Slide Number Placeholder 5">
            <a:extLst>
              <a:ext uri="{FF2B5EF4-FFF2-40B4-BE49-F238E27FC236}">
                <a16:creationId xmlns:a16="http://schemas.microsoft.com/office/drawing/2014/main" id="{1E7CD770-2F39-4239-9A40-8FCA2997B7D7}"/>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l">
              <a:defRPr sz="1200">
                <a:solidFill>
                  <a:srgbClr val="FCBA30"/>
                </a:solidFill>
              </a:defRPr>
            </a:lvl1pPr>
          </a:lstStyle>
          <a:p>
            <a:fld id="{3808C448-2B92-4E28-8794-DB124B0828FC}" type="slidenum">
              <a:rPr lang="en-US" smtClean="0"/>
              <a:pPr/>
              <a:t>‹#›</a:t>
            </a:fld>
            <a:endParaRPr lang="en-US" dirty="0"/>
          </a:p>
        </p:txBody>
      </p:sp>
      <p:pic>
        <p:nvPicPr>
          <p:cNvPr id="9" name="Picture 8">
            <a:extLst>
              <a:ext uri="{FF2B5EF4-FFF2-40B4-BE49-F238E27FC236}">
                <a16:creationId xmlns:a16="http://schemas.microsoft.com/office/drawing/2014/main" id="{CE94B5EB-B776-4CC6-ADCC-50CCB40B943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725912" y="6272200"/>
            <a:ext cx="914400" cy="330573"/>
          </a:xfrm>
          <a:prstGeom prst="rect">
            <a:avLst/>
          </a:prstGeom>
        </p:spPr>
      </p:pic>
      <p:pic>
        <p:nvPicPr>
          <p:cNvPr id="10" name="Picture 9">
            <a:extLst>
              <a:ext uri="{FF2B5EF4-FFF2-40B4-BE49-F238E27FC236}">
                <a16:creationId xmlns:a16="http://schemas.microsoft.com/office/drawing/2014/main" id="{47E1915E-8F1A-4542-A752-6AADF6C506A5}"/>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441448" y="6355080"/>
            <a:ext cx="1508760" cy="176861"/>
          </a:xfrm>
          <a:prstGeom prst="rect">
            <a:avLst/>
          </a:prstGeom>
        </p:spPr>
      </p:pic>
    </p:spTree>
    <p:extLst>
      <p:ext uri="{BB962C8B-B14F-4D97-AF65-F5344CB8AC3E}">
        <p14:creationId xmlns:p14="http://schemas.microsoft.com/office/powerpoint/2010/main" val="223556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69" r:id="rId11"/>
    <p:sldLayoutId id="2147483675" r:id="rId12"/>
  </p:sldLayoutIdLst>
  <p:hf hdr="0" dt="0"/>
  <p:txStyles>
    <p:titleStyle>
      <a:lvl1pPr algn="l" defTabSz="685800" rtl="0" eaLnBrk="1" latinLnBrk="0" hangingPunct="1">
        <a:lnSpc>
          <a:spcPct val="90000"/>
        </a:lnSpc>
        <a:spcBef>
          <a:spcPct val="0"/>
        </a:spcBef>
        <a:buNone/>
        <a:defRPr sz="2600" kern="1200">
          <a:solidFill>
            <a:srgbClr val="96172E"/>
          </a:solidFill>
          <a:latin typeface="+mj-lt"/>
          <a:ea typeface="+mj-ea"/>
          <a:cs typeface="+mj-cs"/>
        </a:defRPr>
      </a:lvl1pPr>
    </p:titleStyle>
    <p:bodyStyle>
      <a:lvl1pPr marL="320040" indent="-320040" algn="l" defTabSz="685800" rtl="0" eaLnBrk="1" latinLnBrk="0" hangingPunct="1">
        <a:lnSpc>
          <a:spcPct val="105000"/>
        </a:lnSpc>
        <a:spcBef>
          <a:spcPts val="1600"/>
        </a:spcBef>
        <a:buClr>
          <a:srgbClr val="96172E"/>
        </a:buClr>
        <a:buSzPct val="120000"/>
        <a:buFont typeface="Wingdings" panose="05000000000000000000" pitchFamily="2" charset="2"/>
        <a:buChar char="§"/>
        <a:defRPr sz="20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18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16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16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14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596CD-1A53-40BF-86B6-CCF9641C4F72}"/>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193037" y="5922323"/>
            <a:ext cx="2998963" cy="935677"/>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EDD451B4-C473-4A29-A539-AB086CAEEC4C}"/>
              </a:ext>
            </a:extLst>
          </p:cNvPr>
          <p:cNvSpPr txBox="1">
            <a:spLocks/>
          </p:cNvSpPr>
          <p:nvPr userDrawn="1"/>
        </p:nvSpPr>
        <p:spPr>
          <a:xfrm>
            <a:off x="152400" y="6248284"/>
            <a:ext cx="137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Date (xx/xx/</a:t>
            </a:r>
            <a:r>
              <a:rPr lang="en-US" dirty="0" err="1">
                <a:solidFill>
                  <a:srgbClr val="003DA5"/>
                </a:solidFill>
              </a:rPr>
              <a:t>xxxx</a:t>
            </a:r>
            <a:r>
              <a:rPr lang="en-US" dirty="0">
                <a:solidFill>
                  <a:srgbClr val="003DA5"/>
                </a:solidFill>
              </a:rPr>
              <a:t>)</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userDrawn="1"/>
        </p:nvSpPr>
        <p:spPr>
          <a:xfrm>
            <a:off x="1524000" y="62482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userDrawn="1"/>
        </p:nvSpPr>
        <p:spPr>
          <a:xfrm>
            <a:off x="3581400" y="6248283"/>
            <a:ext cx="11651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Page Number</a:t>
            </a:r>
          </a:p>
        </p:txBody>
      </p:sp>
      <p:sp>
        <p:nvSpPr>
          <p:cNvPr id="8" name="Shape 98">
            <a:extLst>
              <a:ext uri="{FF2B5EF4-FFF2-40B4-BE49-F238E27FC236}">
                <a16:creationId xmlns:a16="http://schemas.microsoft.com/office/drawing/2014/main" id="{6301E5A9-264C-4A8D-9812-87FFC06AE62B}"/>
              </a:ext>
            </a:extLst>
          </p:cNvPr>
          <p:cNvSpPr/>
          <p:nvPr userDrawn="1"/>
        </p:nvSpPr>
        <p:spPr>
          <a:xfrm>
            <a:off x="0" y="5984478"/>
            <a:ext cx="12192000" cy="898460"/>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9" name="Date Placeholder 3">
            <a:extLst>
              <a:ext uri="{FF2B5EF4-FFF2-40B4-BE49-F238E27FC236}">
                <a16:creationId xmlns:a16="http://schemas.microsoft.com/office/drawing/2014/main" id="{D953AB7E-1A09-40B8-82F4-7132969F5B99}"/>
              </a:ext>
            </a:extLst>
          </p:cNvPr>
          <p:cNvSpPr txBox="1">
            <a:spLocks/>
          </p:cNvSpPr>
          <p:nvPr userDrawn="1"/>
        </p:nvSpPr>
        <p:spPr>
          <a:xfrm>
            <a:off x="152399" y="6248284"/>
            <a:ext cx="1524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April 8, 2020</a:t>
            </a:r>
          </a:p>
        </p:txBody>
      </p:sp>
      <p:sp>
        <p:nvSpPr>
          <p:cNvPr id="10" name="Footer Placeholder 4">
            <a:extLst>
              <a:ext uri="{FF2B5EF4-FFF2-40B4-BE49-F238E27FC236}">
                <a16:creationId xmlns:a16="http://schemas.microsoft.com/office/drawing/2014/main" id="{06CE33BE-5965-4385-A50F-EE3044A3C612}"/>
              </a:ext>
            </a:extLst>
          </p:cNvPr>
          <p:cNvSpPr txBox="1">
            <a:spLocks/>
          </p:cNvSpPr>
          <p:nvPr userDrawn="1"/>
        </p:nvSpPr>
        <p:spPr>
          <a:xfrm>
            <a:off x="1702031" y="6248282"/>
            <a:ext cx="1905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Seattle Department of Transportation</a:t>
            </a:r>
          </a:p>
        </p:txBody>
      </p:sp>
      <p:sp>
        <p:nvSpPr>
          <p:cNvPr id="11" name="Slide Number Placeholder 5">
            <a:extLst>
              <a:ext uri="{FF2B5EF4-FFF2-40B4-BE49-F238E27FC236}">
                <a16:creationId xmlns:a16="http://schemas.microsoft.com/office/drawing/2014/main" id="{0F7CC0D1-EF47-4831-B7C8-1B451F51BCE3}"/>
              </a:ext>
            </a:extLst>
          </p:cNvPr>
          <p:cNvSpPr txBox="1">
            <a:spLocks/>
          </p:cNvSpPr>
          <p:nvPr userDrawn="1"/>
        </p:nvSpPr>
        <p:spPr>
          <a:xfrm>
            <a:off x="3581401" y="6248283"/>
            <a:ext cx="79109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16CBBB-8388-4A1A-9650-957016875183}" type="slidenum">
              <a:rPr lang="en-US" sz="1400" b="1" smtClean="0">
                <a:solidFill>
                  <a:schemeClr val="bg1"/>
                </a:solidFill>
              </a:rPr>
              <a:t>‹#›</a:t>
            </a:fld>
            <a:endParaRPr lang="en-US" sz="1400" b="1" dirty="0">
              <a:solidFill>
                <a:schemeClr val="bg1"/>
              </a:solidFill>
            </a:endParaRPr>
          </a:p>
        </p:txBody>
      </p:sp>
      <p:pic>
        <p:nvPicPr>
          <p:cNvPr id="12" name="Picture 11">
            <a:extLst>
              <a:ext uri="{FF2B5EF4-FFF2-40B4-BE49-F238E27FC236}">
                <a16:creationId xmlns:a16="http://schemas.microsoft.com/office/drawing/2014/main" id="{AC2D44D1-75DE-4BDD-8018-D6C834D9310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9189720" y="5991605"/>
            <a:ext cx="3002280" cy="935678"/>
          </a:xfrm>
          <a:prstGeom prst="rect">
            <a:avLst/>
          </a:prstGeom>
        </p:spPr>
      </p:pic>
    </p:spTree>
    <p:extLst>
      <p:ext uri="{BB962C8B-B14F-4D97-AF65-F5344CB8AC3E}">
        <p14:creationId xmlns:p14="http://schemas.microsoft.com/office/powerpoint/2010/main" val="13723211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l" defTabSz="9144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0BD171-CD45-4A1B-9EEB-B79FE49C64AB}"/>
              </a:ext>
            </a:extLst>
          </p:cNvPr>
          <p:cNvSpPr/>
          <p:nvPr userDrawn="1"/>
        </p:nvSpPr>
        <p:spPr>
          <a:xfrm>
            <a:off x="0" y="5971032"/>
            <a:ext cx="12192000" cy="886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2FB96C4-DBD0-4D03-AD21-74A6F049F197}"/>
              </a:ext>
            </a:extLst>
          </p:cNvPr>
          <p:cNvSpPr/>
          <p:nvPr userDrawn="1"/>
        </p:nvSpPr>
        <p:spPr>
          <a:xfrm>
            <a:off x="2444496" y="5971032"/>
            <a:ext cx="9747504" cy="137160"/>
          </a:xfrm>
          <a:prstGeom prst="rect">
            <a:avLst/>
          </a:prstGeom>
          <a:solidFill>
            <a:srgbClr val="FCB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8013ECD5-108A-4CB7-95E9-073983FF53E8}"/>
              </a:ext>
            </a:extLst>
          </p:cNvPr>
          <p:cNvSpPr>
            <a:spLocks noGrp="1"/>
          </p:cNvSpPr>
          <p:nvPr>
            <p:ph type="title"/>
          </p:nvPr>
        </p:nvSpPr>
        <p:spPr>
          <a:xfrm>
            <a:off x="548640" y="365760"/>
            <a:ext cx="9299448" cy="749808"/>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C476E3-FA1A-4EAB-926A-ED0CD7CB3B08}"/>
              </a:ext>
            </a:extLst>
          </p:cNvPr>
          <p:cNvSpPr>
            <a:spLocks noGrp="1"/>
          </p:cNvSpPr>
          <p:nvPr>
            <p:ph type="body" idx="1"/>
          </p:nvPr>
        </p:nvSpPr>
        <p:spPr>
          <a:xfrm>
            <a:off x="548640" y="1417320"/>
            <a:ext cx="11091672" cy="41788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34B7E75-708D-42D7-BFB9-21318DA13E9F}"/>
              </a:ext>
            </a:extLst>
          </p:cNvPr>
          <p:cNvSpPr>
            <a:spLocks noGrp="1"/>
          </p:cNvSpPr>
          <p:nvPr>
            <p:ph type="dt" sz="half" idx="2"/>
          </p:nvPr>
        </p:nvSpPr>
        <p:spPr>
          <a:xfrm>
            <a:off x="7366000" y="6309359"/>
            <a:ext cx="1308608" cy="274319"/>
          </a:xfrm>
          <a:prstGeom prst="rect">
            <a:avLst/>
          </a:prstGeom>
        </p:spPr>
        <p:txBody>
          <a:bodyPr vert="horz" lIns="0" tIns="0" rIns="0" bIns="0" rtlCol="0" anchor="ctr"/>
          <a:lstStyle>
            <a:lvl1pPr>
              <a:defRPr lang="en-US" sz="900" dirty="0">
                <a:solidFill>
                  <a:srgbClr val="FFFFFF"/>
                </a:solidFill>
              </a:defRPr>
            </a:lvl1pPr>
          </a:lstStyle>
          <a:p>
            <a:endParaRPr lang="en-US"/>
          </a:p>
        </p:txBody>
      </p:sp>
      <p:sp>
        <p:nvSpPr>
          <p:cNvPr id="5" name="Footer Placeholder 4">
            <a:extLst>
              <a:ext uri="{FF2B5EF4-FFF2-40B4-BE49-F238E27FC236}">
                <a16:creationId xmlns:a16="http://schemas.microsoft.com/office/drawing/2014/main" id="{E9579EE2-84C8-418C-8A6B-A1BC6129FBC1}"/>
              </a:ext>
            </a:extLst>
          </p:cNvPr>
          <p:cNvSpPr>
            <a:spLocks noGrp="1"/>
          </p:cNvSpPr>
          <p:nvPr>
            <p:ph type="ftr" sz="quarter" idx="3"/>
          </p:nvPr>
        </p:nvSpPr>
        <p:spPr>
          <a:xfrm>
            <a:off x="2444496" y="6309360"/>
            <a:ext cx="4730496" cy="274320"/>
          </a:xfrm>
          <a:prstGeom prst="rect">
            <a:avLst/>
          </a:prstGeom>
        </p:spPr>
        <p:txBody>
          <a:bodyPr vert="horz" lIns="0" tIns="0" rIns="0" bIns="0" rtlCol="0" anchor="ctr"/>
          <a:lstStyle>
            <a:lvl1pPr algn="l">
              <a:defRPr sz="900">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1E7CD770-2F39-4239-9A40-8FCA2997B7D7}"/>
              </a:ext>
            </a:extLst>
          </p:cNvPr>
          <p:cNvSpPr>
            <a:spLocks noGrp="1"/>
          </p:cNvSpPr>
          <p:nvPr>
            <p:ph type="sldNum" sz="quarter" idx="4"/>
          </p:nvPr>
        </p:nvSpPr>
        <p:spPr>
          <a:xfrm>
            <a:off x="548640" y="6309360"/>
            <a:ext cx="362672" cy="274320"/>
          </a:xfrm>
          <a:prstGeom prst="rect">
            <a:avLst/>
          </a:prstGeom>
        </p:spPr>
        <p:txBody>
          <a:bodyPr vert="horz" lIns="0" tIns="0" rIns="0" bIns="0" rtlCol="0" anchor="ctr"/>
          <a:lstStyle>
            <a:lvl1pPr algn="l">
              <a:defRPr sz="1200">
                <a:solidFill>
                  <a:srgbClr val="FCBA30"/>
                </a:solidFill>
              </a:defRPr>
            </a:lvl1pPr>
          </a:lstStyle>
          <a:p>
            <a:fld id="{3808C448-2B92-4E28-8794-DB124B0828FC}" type="slidenum">
              <a:rPr lang="en-US" smtClean="0"/>
              <a:pPr/>
              <a:t>‹#›</a:t>
            </a:fld>
            <a:endParaRPr lang="en-US" dirty="0"/>
          </a:p>
        </p:txBody>
      </p:sp>
      <p:pic>
        <p:nvPicPr>
          <p:cNvPr id="9" name="Picture 8">
            <a:extLst>
              <a:ext uri="{FF2B5EF4-FFF2-40B4-BE49-F238E27FC236}">
                <a16:creationId xmlns:a16="http://schemas.microsoft.com/office/drawing/2014/main" id="{CE94B5EB-B776-4CC6-ADCC-50CCB40B943E}"/>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725912" y="6272200"/>
            <a:ext cx="914400" cy="330573"/>
          </a:xfrm>
          <a:prstGeom prst="rect">
            <a:avLst/>
          </a:prstGeom>
        </p:spPr>
      </p:pic>
      <p:pic>
        <p:nvPicPr>
          <p:cNvPr id="10" name="Picture 9">
            <a:extLst>
              <a:ext uri="{FF2B5EF4-FFF2-40B4-BE49-F238E27FC236}">
                <a16:creationId xmlns:a16="http://schemas.microsoft.com/office/drawing/2014/main" id="{47E1915E-8F1A-4542-A752-6AADF6C506A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961120" y="6355080"/>
            <a:ext cx="1508760" cy="176861"/>
          </a:xfrm>
          <a:prstGeom prst="rect">
            <a:avLst/>
          </a:prstGeom>
        </p:spPr>
      </p:pic>
    </p:spTree>
    <p:extLst>
      <p:ext uri="{BB962C8B-B14F-4D97-AF65-F5344CB8AC3E}">
        <p14:creationId xmlns:p14="http://schemas.microsoft.com/office/powerpoint/2010/main" val="38635348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dt="0"/>
  <p:txStyles>
    <p:titleStyle>
      <a:lvl1pPr algn="l" defTabSz="685800" rtl="0" eaLnBrk="1" latinLnBrk="0" hangingPunct="1">
        <a:lnSpc>
          <a:spcPct val="90000"/>
        </a:lnSpc>
        <a:spcBef>
          <a:spcPct val="0"/>
        </a:spcBef>
        <a:buNone/>
        <a:defRPr sz="2600" kern="1200">
          <a:solidFill>
            <a:srgbClr val="96172E"/>
          </a:solidFill>
          <a:latin typeface="+mj-lt"/>
          <a:ea typeface="+mj-ea"/>
          <a:cs typeface="+mj-cs"/>
        </a:defRPr>
      </a:lvl1pPr>
    </p:titleStyle>
    <p:bodyStyle>
      <a:lvl1pPr marL="320040" indent="-320040" algn="l" defTabSz="685800" rtl="0" eaLnBrk="1" latinLnBrk="0" hangingPunct="1">
        <a:lnSpc>
          <a:spcPct val="105000"/>
        </a:lnSpc>
        <a:spcBef>
          <a:spcPts val="1600"/>
        </a:spcBef>
        <a:buClr>
          <a:srgbClr val="96172E"/>
        </a:buClr>
        <a:buSzPct val="120000"/>
        <a:buFont typeface="Wingdings" panose="05000000000000000000" pitchFamily="2" charset="2"/>
        <a:buChar char="§"/>
        <a:defRPr sz="20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18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16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16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14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C41F07-E77D-4EED-979F-F7321EB2178A}"/>
              </a:ext>
            </a:extLst>
          </p:cNvPr>
          <p:cNvSpPr>
            <a:spLocks noGrp="1"/>
          </p:cNvSpPr>
          <p:nvPr>
            <p:ph type="ctrTitle"/>
          </p:nvPr>
        </p:nvSpPr>
        <p:spPr>
          <a:xfrm>
            <a:off x="2441448" y="3282696"/>
            <a:ext cx="9344152" cy="1207008"/>
          </a:xfrm>
        </p:spPr>
        <p:txBody>
          <a:bodyPr/>
          <a:lstStyle/>
          <a:p>
            <a:r>
              <a:rPr lang="en-US" dirty="0">
                <a:cs typeface="Arial"/>
              </a:rPr>
              <a:t>Seattle Pedestrian Advisory Board</a:t>
            </a:r>
            <a:br>
              <a:rPr lang="en-US" dirty="0">
                <a:cs typeface="Arial"/>
              </a:rPr>
            </a:br>
            <a:r>
              <a:rPr lang="en-US" dirty="0">
                <a:cs typeface="Arial"/>
              </a:rPr>
              <a:t>RapidRide R Line Update</a:t>
            </a:r>
          </a:p>
        </p:txBody>
      </p:sp>
      <p:sp>
        <p:nvSpPr>
          <p:cNvPr id="6" name="Subtitle 5">
            <a:extLst>
              <a:ext uri="{FF2B5EF4-FFF2-40B4-BE49-F238E27FC236}">
                <a16:creationId xmlns:a16="http://schemas.microsoft.com/office/drawing/2014/main" id="{C78A7679-D120-45D5-ACB1-97879D4CE747}"/>
              </a:ext>
            </a:extLst>
          </p:cNvPr>
          <p:cNvSpPr>
            <a:spLocks noGrp="1"/>
          </p:cNvSpPr>
          <p:nvPr>
            <p:ph type="subTitle" idx="1"/>
          </p:nvPr>
        </p:nvSpPr>
        <p:spPr>
          <a:xfrm>
            <a:off x="2478504" y="4489705"/>
            <a:ext cx="8107199" cy="996692"/>
          </a:xfrm>
        </p:spPr>
        <p:txBody>
          <a:bodyPr/>
          <a:lstStyle/>
          <a:p>
            <a:r>
              <a:rPr lang="en-US" dirty="0"/>
              <a:t>Jerry Roberson and Robyn Austin, Metro RapidRide</a:t>
            </a:r>
          </a:p>
          <a:p>
            <a:r>
              <a:rPr lang="en-US" dirty="0"/>
              <a:t>April 8, 2020</a:t>
            </a:r>
          </a:p>
        </p:txBody>
      </p:sp>
      <p:pic>
        <p:nvPicPr>
          <p:cNvPr id="12" name="Picture 11" descr="A group of people sitting at a bus stop&#10;&#10;Description automatically generated">
            <a:extLst>
              <a:ext uri="{FF2B5EF4-FFF2-40B4-BE49-F238E27FC236}">
                <a16:creationId xmlns:a16="http://schemas.microsoft.com/office/drawing/2014/main" id="{E924D1D6-4390-42A7-8507-39CE8BDD4E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
          <a:stretch/>
        </p:blipFill>
        <p:spPr>
          <a:xfrm>
            <a:off x="275845" y="289560"/>
            <a:ext cx="11640310" cy="1828799"/>
          </a:xfrm>
          <a:prstGeom prst="rect">
            <a:avLst/>
          </a:prstGeom>
        </p:spPr>
      </p:pic>
    </p:spTree>
    <p:extLst>
      <p:ext uri="{BB962C8B-B14F-4D97-AF65-F5344CB8AC3E}">
        <p14:creationId xmlns:p14="http://schemas.microsoft.com/office/powerpoint/2010/main" val="278719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38C75-9CB7-4984-AEC1-533BB060276D}"/>
              </a:ext>
            </a:extLst>
          </p:cNvPr>
          <p:cNvSpPr>
            <a:spLocks noGrp="1"/>
          </p:cNvSpPr>
          <p:nvPr>
            <p:ph idx="1"/>
          </p:nvPr>
        </p:nvSpPr>
        <p:spPr>
          <a:xfrm>
            <a:off x="548639" y="1113493"/>
            <a:ext cx="6851401" cy="4178808"/>
          </a:xfrm>
        </p:spPr>
        <p:txBody>
          <a:bodyPr/>
          <a:lstStyle/>
          <a:p>
            <a:r>
              <a:rPr lang="en-US" sz="2300" b="0" dirty="0"/>
              <a:t>Most people support the proposal to </a:t>
            </a:r>
            <a:r>
              <a:rPr lang="en-US" sz="2300" dirty="0"/>
              <a:t>remove on-street parking in favor of adding BAT lanes</a:t>
            </a:r>
            <a:r>
              <a:rPr lang="en-US" sz="2300" b="0" dirty="0"/>
              <a:t>, but some expressed concerns for small businesses that may be impacted by this change.</a:t>
            </a:r>
          </a:p>
          <a:p>
            <a:r>
              <a:rPr lang="en-US" sz="2300" b="0" dirty="0"/>
              <a:t>People expressed strong </a:t>
            </a:r>
            <a:r>
              <a:rPr lang="en-US" sz="2300" dirty="0"/>
              <a:t>support for sidewalk improvements and safer pedestrian crossings </a:t>
            </a:r>
            <a:r>
              <a:rPr lang="en-US" sz="2300" b="0" dirty="0"/>
              <a:t>across all segments of the route. </a:t>
            </a:r>
          </a:p>
          <a:p>
            <a:r>
              <a:rPr lang="en-US" sz="2300" dirty="0"/>
              <a:t>Lacking bike infrastructure </a:t>
            </a:r>
            <a:r>
              <a:rPr lang="en-US" sz="2300" b="0" dirty="0"/>
              <a:t>on and connecting to Rainier Avenue S. remains a significant area of concern.</a:t>
            </a:r>
          </a:p>
        </p:txBody>
      </p:sp>
      <p:sp>
        <p:nvSpPr>
          <p:cNvPr id="4" name="Slide Number Placeholder 3">
            <a:extLst>
              <a:ext uri="{FF2B5EF4-FFF2-40B4-BE49-F238E27FC236}">
                <a16:creationId xmlns:a16="http://schemas.microsoft.com/office/drawing/2014/main" id="{AEFEB605-C0ED-4ABC-B0F6-641E467FB420}"/>
              </a:ext>
            </a:extLst>
          </p:cNvPr>
          <p:cNvSpPr>
            <a:spLocks noGrp="1"/>
          </p:cNvSpPr>
          <p:nvPr>
            <p:ph type="sldNum" sz="quarter" idx="4"/>
          </p:nvPr>
        </p:nvSpPr>
        <p:spPr/>
        <p:txBody>
          <a:bodyPr/>
          <a:lstStyle/>
          <a:p>
            <a:fld id="{3808C448-2B92-4E28-8794-DB124B0828FC}" type="slidenum">
              <a:rPr lang="en-US" smtClean="0"/>
              <a:pPr/>
              <a:t>10</a:t>
            </a:fld>
            <a:endParaRPr lang="en-US" dirty="0"/>
          </a:p>
        </p:txBody>
      </p:sp>
      <p:sp>
        <p:nvSpPr>
          <p:cNvPr id="5" name="Picture Placeholder 4">
            <a:extLst>
              <a:ext uri="{FF2B5EF4-FFF2-40B4-BE49-F238E27FC236}">
                <a16:creationId xmlns:a16="http://schemas.microsoft.com/office/drawing/2014/main" id="{5BBB77E8-7EC0-4BDA-905B-58A608BB6F49}"/>
              </a:ext>
            </a:extLst>
          </p:cNvPr>
          <p:cNvSpPr>
            <a:spLocks noGrp="1"/>
          </p:cNvSpPr>
          <p:nvPr>
            <p:ph type="pic" sz="quarter" idx="11"/>
          </p:nvPr>
        </p:nvSpPr>
        <p:spPr/>
      </p:sp>
      <p:sp>
        <p:nvSpPr>
          <p:cNvPr id="6" name="Footer Placeholder 5">
            <a:extLst>
              <a:ext uri="{FF2B5EF4-FFF2-40B4-BE49-F238E27FC236}">
                <a16:creationId xmlns:a16="http://schemas.microsoft.com/office/drawing/2014/main" id="{A8BD3389-72BC-4EB4-9A91-6EA9BA2A1FB8}"/>
              </a:ext>
            </a:extLst>
          </p:cNvPr>
          <p:cNvSpPr>
            <a:spLocks noGrp="1"/>
          </p:cNvSpPr>
          <p:nvPr>
            <p:ph type="ftr" sz="quarter" idx="3"/>
          </p:nvPr>
        </p:nvSpPr>
        <p:spPr/>
        <p:txBody>
          <a:bodyPr/>
          <a:lstStyle/>
          <a:p>
            <a:endParaRPr lang="en-US" dirty="0"/>
          </a:p>
        </p:txBody>
      </p:sp>
      <p:sp>
        <p:nvSpPr>
          <p:cNvPr id="7" name="Title 1">
            <a:extLst>
              <a:ext uri="{FF2B5EF4-FFF2-40B4-BE49-F238E27FC236}">
                <a16:creationId xmlns:a16="http://schemas.microsoft.com/office/drawing/2014/main" id="{B9CAA070-0C9B-414B-930B-DE7E5B5BC4AF}"/>
              </a:ext>
            </a:extLst>
          </p:cNvPr>
          <p:cNvSpPr>
            <a:spLocks noGrp="1"/>
          </p:cNvSpPr>
          <p:nvPr>
            <p:ph type="title"/>
          </p:nvPr>
        </p:nvSpPr>
        <p:spPr>
          <a:xfrm>
            <a:off x="549275" y="365125"/>
            <a:ext cx="11090275" cy="750888"/>
          </a:xfrm>
        </p:spPr>
        <p:txBody>
          <a:bodyPr/>
          <a:lstStyle/>
          <a:p>
            <a:r>
              <a:rPr lang="en-US" sz="3200" b="1" dirty="0"/>
              <a:t>What we’ve heard</a:t>
            </a:r>
          </a:p>
        </p:txBody>
      </p:sp>
      <p:pic>
        <p:nvPicPr>
          <p:cNvPr id="9" name="Picture 8" descr="Existing and proposed lane usage cross-section. ">
            <a:extLst>
              <a:ext uri="{FF2B5EF4-FFF2-40B4-BE49-F238E27FC236}">
                <a16:creationId xmlns:a16="http://schemas.microsoft.com/office/drawing/2014/main" id="{0CEB5F24-1415-45E0-8F6B-BE9500E1A8F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6312" y="1319489"/>
            <a:ext cx="4876800" cy="3766815"/>
          </a:xfrm>
          <a:prstGeom prst="rect">
            <a:avLst/>
          </a:prstGeom>
          <a:noFill/>
          <a:ln>
            <a:noFill/>
          </a:ln>
        </p:spPr>
      </p:pic>
    </p:spTree>
    <p:extLst>
      <p:ext uri="{BB962C8B-B14F-4D97-AF65-F5344CB8AC3E}">
        <p14:creationId xmlns:p14="http://schemas.microsoft.com/office/powerpoint/2010/main" val="135209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38C75-9CB7-4984-AEC1-533BB060276D}"/>
              </a:ext>
            </a:extLst>
          </p:cNvPr>
          <p:cNvSpPr>
            <a:spLocks noGrp="1"/>
          </p:cNvSpPr>
          <p:nvPr>
            <p:ph idx="1"/>
          </p:nvPr>
        </p:nvSpPr>
        <p:spPr>
          <a:xfrm>
            <a:off x="550163" y="1116013"/>
            <a:ext cx="11373131" cy="4178808"/>
          </a:xfrm>
        </p:spPr>
        <p:txBody>
          <a:bodyPr/>
          <a:lstStyle/>
          <a:p>
            <a:r>
              <a:rPr lang="en-US" sz="2800" b="0" dirty="0"/>
              <a:t>Coordinating with SDOT’s projects to make it easier and safer to get to bus stations.</a:t>
            </a:r>
          </a:p>
          <a:p>
            <a:r>
              <a:rPr lang="en-US" sz="2800" b="0" dirty="0"/>
              <a:t>Used Metro’s Access to Transit Evaluation Tool to prioritize </a:t>
            </a:r>
            <a:br>
              <a:rPr lang="en-US" sz="2800" b="0" dirty="0"/>
            </a:br>
            <a:r>
              <a:rPr lang="en-US" sz="2800" b="0" dirty="0"/>
              <a:t>23 potential projects to improve access to transit.</a:t>
            </a:r>
          </a:p>
          <a:p>
            <a:pPr lvl="1"/>
            <a:r>
              <a:rPr lang="en-US" sz="2400" dirty="0"/>
              <a:t>Rider-focused: Prioritizes improvements in areas with the most riders</a:t>
            </a:r>
          </a:p>
          <a:p>
            <a:pPr lvl="1"/>
            <a:r>
              <a:rPr lang="en-US" sz="2400" dirty="0"/>
              <a:t>Safety-focused: Prioritizes improvements in areas with the greatest number of bicycle- and pedestrian-involved collisions</a:t>
            </a:r>
          </a:p>
          <a:p>
            <a:pPr lvl="1"/>
            <a:r>
              <a:rPr lang="en-US" sz="2400" dirty="0"/>
              <a:t>Equity-focused: Prioritizes improvements in areas with </a:t>
            </a:r>
            <a:br>
              <a:rPr lang="en-US" sz="2400" dirty="0"/>
            </a:br>
            <a:r>
              <a:rPr lang="en-US" sz="2400" dirty="0"/>
              <a:t>the greatest amount of low-income, minority, disability </a:t>
            </a:r>
            <a:br>
              <a:rPr lang="en-US" sz="2400" dirty="0"/>
            </a:br>
            <a:r>
              <a:rPr lang="en-US" sz="2400" dirty="0"/>
              <a:t>and zero-car households.</a:t>
            </a:r>
          </a:p>
          <a:p>
            <a:pPr lvl="1"/>
            <a:endParaRPr lang="en-US" sz="2600" b="0" dirty="0"/>
          </a:p>
        </p:txBody>
      </p:sp>
      <p:sp>
        <p:nvSpPr>
          <p:cNvPr id="4" name="Slide Number Placeholder 3">
            <a:extLst>
              <a:ext uri="{FF2B5EF4-FFF2-40B4-BE49-F238E27FC236}">
                <a16:creationId xmlns:a16="http://schemas.microsoft.com/office/drawing/2014/main" id="{AEFEB605-C0ED-4ABC-B0F6-641E467FB420}"/>
              </a:ext>
            </a:extLst>
          </p:cNvPr>
          <p:cNvSpPr>
            <a:spLocks noGrp="1"/>
          </p:cNvSpPr>
          <p:nvPr>
            <p:ph type="sldNum" sz="quarter" idx="4"/>
          </p:nvPr>
        </p:nvSpPr>
        <p:spPr/>
        <p:txBody>
          <a:bodyPr/>
          <a:lstStyle/>
          <a:p>
            <a:fld id="{3808C448-2B92-4E28-8794-DB124B0828FC}" type="slidenum">
              <a:rPr lang="en-US" smtClean="0"/>
              <a:pPr/>
              <a:t>11</a:t>
            </a:fld>
            <a:endParaRPr lang="en-US" dirty="0"/>
          </a:p>
        </p:txBody>
      </p:sp>
      <p:sp>
        <p:nvSpPr>
          <p:cNvPr id="5" name="Picture Placeholder 4">
            <a:extLst>
              <a:ext uri="{FF2B5EF4-FFF2-40B4-BE49-F238E27FC236}">
                <a16:creationId xmlns:a16="http://schemas.microsoft.com/office/drawing/2014/main" id="{5BBB77E8-7EC0-4BDA-905B-58A608BB6F49}"/>
              </a:ext>
            </a:extLst>
          </p:cNvPr>
          <p:cNvSpPr>
            <a:spLocks noGrp="1"/>
          </p:cNvSpPr>
          <p:nvPr>
            <p:ph type="pic" sz="quarter" idx="11"/>
          </p:nvPr>
        </p:nvSpPr>
        <p:spPr/>
      </p:sp>
      <p:sp>
        <p:nvSpPr>
          <p:cNvPr id="6" name="Footer Placeholder 5">
            <a:extLst>
              <a:ext uri="{FF2B5EF4-FFF2-40B4-BE49-F238E27FC236}">
                <a16:creationId xmlns:a16="http://schemas.microsoft.com/office/drawing/2014/main" id="{A8BD3389-72BC-4EB4-9A91-6EA9BA2A1FB8}"/>
              </a:ext>
            </a:extLst>
          </p:cNvPr>
          <p:cNvSpPr>
            <a:spLocks noGrp="1"/>
          </p:cNvSpPr>
          <p:nvPr>
            <p:ph type="ftr" sz="quarter" idx="3"/>
          </p:nvPr>
        </p:nvSpPr>
        <p:spPr/>
        <p:txBody>
          <a:bodyPr/>
          <a:lstStyle/>
          <a:p>
            <a:endParaRPr lang="en-US" dirty="0"/>
          </a:p>
        </p:txBody>
      </p:sp>
      <p:sp>
        <p:nvSpPr>
          <p:cNvPr id="7" name="Title 1">
            <a:extLst>
              <a:ext uri="{FF2B5EF4-FFF2-40B4-BE49-F238E27FC236}">
                <a16:creationId xmlns:a16="http://schemas.microsoft.com/office/drawing/2014/main" id="{B9CAA070-0C9B-414B-930B-DE7E5B5BC4AF}"/>
              </a:ext>
            </a:extLst>
          </p:cNvPr>
          <p:cNvSpPr>
            <a:spLocks noGrp="1"/>
          </p:cNvSpPr>
          <p:nvPr>
            <p:ph type="title"/>
          </p:nvPr>
        </p:nvSpPr>
        <p:spPr>
          <a:xfrm>
            <a:off x="549275" y="365125"/>
            <a:ext cx="11090275" cy="750888"/>
          </a:xfrm>
        </p:spPr>
        <p:txBody>
          <a:bodyPr/>
          <a:lstStyle/>
          <a:p>
            <a:r>
              <a:rPr lang="en-US" sz="3200" b="1" dirty="0"/>
              <a:t>Planned pedestrian improvements</a:t>
            </a:r>
          </a:p>
        </p:txBody>
      </p:sp>
      <p:pic>
        <p:nvPicPr>
          <p:cNvPr id="8" name="Picture 7" descr="A picture containing plate, drawing, food, light&#10;&#10;Description automatically generated">
            <a:extLst>
              <a:ext uri="{FF2B5EF4-FFF2-40B4-BE49-F238E27FC236}">
                <a16:creationId xmlns:a16="http://schemas.microsoft.com/office/drawing/2014/main" id="{D4B97EDC-C645-4CF4-82F6-E0F48CA76746}"/>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10001250" y="4088117"/>
            <a:ext cx="1703070" cy="1653870"/>
          </a:xfrm>
          <a:prstGeom prst="rect">
            <a:avLst/>
          </a:prstGeom>
        </p:spPr>
      </p:pic>
    </p:spTree>
    <p:extLst>
      <p:ext uri="{BB962C8B-B14F-4D97-AF65-F5344CB8AC3E}">
        <p14:creationId xmlns:p14="http://schemas.microsoft.com/office/powerpoint/2010/main" val="213869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38C75-9CB7-4984-AEC1-533BB060276D}"/>
              </a:ext>
            </a:extLst>
          </p:cNvPr>
          <p:cNvSpPr>
            <a:spLocks noGrp="1"/>
          </p:cNvSpPr>
          <p:nvPr>
            <p:ph idx="1"/>
          </p:nvPr>
        </p:nvSpPr>
        <p:spPr>
          <a:xfrm>
            <a:off x="548640" y="1230313"/>
            <a:ext cx="11091672" cy="4178808"/>
          </a:xfrm>
        </p:spPr>
        <p:txBody>
          <a:bodyPr/>
          <a:lstStyle/>
          <a:p>
            <a:r>
              <a:rPr lang="en-US" sz="2800" b="0" dirty="0"/>
              <a:t>Missing sidewalk along a street intersecting Rainier Avenue S. within one or two blocks of a station location. </a:t>
            </a:r>
          </a:p>
          <a:p>
            <a:r>
              <a:rPr lang="en-US" sz="2800" b="0" dirty="0"/>
              <a:t>Sidewalks in very poor condition along Rainier Avenue S. within one or two blocks of a station location. </a:t>
            </a:r>
          </a:p>
          <a:p>
            <a:r>
              <a:rPr lang="en-US" sz="2800" b="0" dirty="0"/>
              <a:t>Sidewalks in very poor condition along Rainier Avenue S. in segments where Route 7 stops will be removed, </a:t>
            </a:r>
            <a:br>
              <a:rPr lang="en-US" sz="2800" b="0" dirty="0"/>
            </a:br>
            <a:r>
              <a:rPr lang="en-US" sz="2800" b="0" dirty="0"/>
              <a:t>improving connections to station locations.</a:t>
            </a:r>
          </a:p>
          <a:p>
            <a:pPr lvl="1"/>
            <a:endParaRPr lang="en-US" sz="2600" b="0" dirty="0"/>
          </a:p>
        </p:txBody>
      </p:sp>
      <p:sp>
        <p:nvSpPr>
          <p:cNvPr id="4" name="Slide Number Placeholder 3">
            <a:extLst>
              <a:ext uri="{FF2B5EF4-FFF2-40B4-BE49-F238E27FC236}">
                <a16:creationId xmlns:a16="http://schemas.microsoft.com/office/drawing/2014/main" id="{AEFEB605-C0ED-4ABC-B0F6-641E467FB420}"/>
              </a:ext>
            </a:extLst>
          </p:cNvPr>
          <p:cNvSpPr>
            <a:spLocks noGrp="1"/>
          </p:cNvSpPr>
          <p:nvPr>
            <p:ph type="sldNum" sz="quarter" idx="4"/>
          </p:nvPr>
        </p:nvSpPr>
        <p:spPr/>
        <p:txBody>
          <a:bodyPr/>
          <a:lstStyle/>
          <a:p>
            <a:fld id="{3808C448-2B92-4E28-8794-DB124B0828FC}" type="slidenum">
              <a:rPr lang="en-US" smtClean="0"/>
              <a:pPr/>
              <a:t>12</a:t>
            </a:fld>
            <a:endParaRPr lang="en-US" dirty="0"/>
          </a:p>
        </p:txBody>
      </p:sp>
      <p:sp>
        <p:nvSpPr>
          <p:cNvPr id="5" name="Picture Placeholder 4">
            <a:extLst>
              <a:ext uri="{FF2B5EF4-FFF2-40B4-BE49-F238E27FC236}">
                <a16:creationId xmlns:a16="http://schemas.microsoft.com/office/drawing/2014/main" id="{5BBB77E8-7EC0-4BDA-905B-58A608BB6F49}"/>
              </a:ext>
            </a:extLst>
          </p:cNvPr>
          <p:cNvSpPr>
            <a:spLocks noGrp="1"/>
          </p:cNvSpPr>
          <p:nvPr>
            <p:ph type="pic" sz="quarter" idx="11"/>
          </p:nvPr>
        </p:nvSpPr>
        <p:spPr/>
      </p:sp>
      <p:sp>
        <p:nvSpPr>
          <p:cNvPr id="6" name="Footer Placeholder 5">
            <a:extLst>
              <a:ext uri="{FF2B5EF4-FFF2-40B4-BE49-F238E27FC236}">
                <a16:creationId xmlns:a16="http://schemas.microsoft.com/office/drawing/2014/main" id="{A8BD3389-72BC-4EB4-9A91-6EA9BA2A1FB8}"/>
              </a:ext>
            </a:extLst>
          </p:cNvPr>
          <p:cNvSpPr>
            <a:spLocks noGrp="1"/>
          </p:cNvSpPr>
          <p:nvPr>
            <p:ph type="ftr" sz="quarter" idx="3"/>
          </p:nvPr>
        </p:nvSpPr>
        <p:spPr/>
        <p:txBody>
          <a:bodyPr/>
          <a:lstStyle/>
          <a:p>
            <a:endParaRPr lang="en-US" dirty="0"/>
          </a:p>
        </p:txBody>
      </p:sp>
      <p:sp>
        <p:nvSpPr>
          <p:cNvPr id="7" name="Title 1">
            <a:extLst>
              <a:ext uri="{FF2B5EF4-FFF2-40B4-BE49-F238E27FC236}">
                <a16:creationId xmlns:a16="http://schemas.microsoft.com/office/drawing/2014/main" id="{B9CAA070-0C9B-414B-930B-DE7E5B5BC4AF}"/>
              </a:ext>
            </a:extLst>
          </p:cNvPr>
          <p:cNvSpPr>
            <a:spLocks noGrp="1"/>
          </p:cNvSpPr>
          <p:nvPr>
            <p:ph type="title"/>
          </p:nvPr>
        </p:nvSpPr>
        <p:spPr>
          <a:xfrm>
            <a:off x="549275" y="365125"/>
            <a:ext cx="11090275" cy="750888"/>
          </a:xfrm>
        </p:spPr>
        <p:txBody>
          <a:bodyPr/>
          <a:lstStyle/>
          <a:p>
            <a:r>
              <a:rPr lang="en-US" sz="3200" b="1" dirty="0"/>
              <a:t>Sidewalk access improvements</a:t>
            </a:r>
          </a:p>
        </p:txBody>
      </p:sp>
      <p:pic>
        <p:nvPicPr>
          <p:cNvPr id="8" name="Picture 7" descr="A picture containing plate, drawing, food, light&#10;&#10;Description automatically generated">
            <a:extLst>
              <a:ext uri="{FF2B5EF4-FFF2-40B4-BE49-F238E27FC236}">
                <a16:creationId xmlns:a16="http://schemas.microsoft.com/office/drawing/2014/main" id="{A90B3E5B-5031-4406-88C0-C32F4641F9AB}"/>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10001250" y="4091071"/>
            <a:ext cx="1703070" cy="1653870"/>
          </a:xfrm>
          <a:prstGeom prst="rect">
            <a:avLst/>
          </a:prstGeom>
        </p:spPr>
      </p:pic>
    </p:spTree>
    <p:extLst>
      <p:ext uri="{BB962C8B-B14F-4D97-AF65-F5344CB8AC3E}">
        <p14:creationId xmlns:p14="http://schemas.microsoft.com/office/powerpoint/2010/main" val="3704631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38C75-9CB7-4984-AEC1-533BB060276D}"/>
              </a:ext>
            </a:extLst>
          </p:cNvPr>
          <p:cNvSpPr>
            <a:spLocks noGrp="1"/>
          </p:cNvSpPr>
          <p:nvPr>
            <p:ph idx="1"/>
          </p:nvPr>
        </p:nvSpPr>
        <p:spPr>
          <a:xfrm>
            <a:off x="548640" y="1230313"/>
            <a:ext cx="11091672" cy="1169987"/>
          </a:xfrm>
        </p:spPr>
        <p:txBody>
          <a:bodyPr/>
          <a:lstStyle/>
          <a:p>
            <a:r>
              <a:rPr lang="en-US" sz="2800" b="0" dirty="0"/>
              <a:t>Intersections at stations without painted crosswalks on all legs. </a:t>
            </a:r>
            <a:endParaRPr lang="en-US" sz="2600" b="0" dirty="0"/>
          </a:p>
        </p:txBody>
      </p:sp>
      <p:sp>
        <p:nvSpPr>
          <p:cNvPr id="4" name="Slide Number Placeholder 3">
            <a:extLst>
              <a:ext uri="{FF2B5EF4-FFF2-40B4-BE49-F238E27FC236}">
                <a16:creationId xmlns:a16="http://schemas.microsoft.com/office/drawing/2014/main" id="{AEFEB605-C0ED-4ABC-B0F6-641E467FB420}"/>
              </a:ext>
            </a:extLst>
          </p:cNvPr>
          <p:cNvSpPr>
            <a:spLocks noGrp="1"/>
          </p:cNvSpPr>
          <p:nvPr>
            <p:ph type="sldNum" sz="quarter" idx="4"/>
          </p:nvPr>
        </p:nvSpPr>
        <p:spPr/>
        <p:txBody>
          <a:bodyPr/>
          <a:lstStyle/>
          <a:p>
            <a:fld id="{3808C448-2B92-4E28-8794-DB124B0828FC}" type="slidenum">
              <a:rPr lang="en-US" smtClean="0"/>
              <a:pPr/>
              <a:t>13</a:t>
            </a:fld>
            <a:endParaRPr lang="en-US" dirty="0"/>
          </a:p>
        </p:txBody>
      </p:sp>
      <p:sp>
        <p:nvSpPr>
          <p:cNvPr id="5" name="Picture Placeholder 4">
            <a:extLst>
              <a:ext uri="{FF2B5EF4-FFF2-40B4-BE49-F238E27FC236}">
                <a16:creationId xmlns:a16="http://schemas.microsoft.com/office/drawing/2014/main" id="{5BBB77E8-7EC0-4BDA-905B-58A608BB6F49}"/>
              </a:ext>
            </a:extLst>
          </p:cNvPr>
          <p:cNvSpPr>
            <a:spLocks noGrp="1"/>
          </p:cNvSpPr>
          <p:nvPr>
            <p:ph type="pic" sz="quarter" idx="11"/>
          </p:nvPr>
        </p:nvSpPr>
        <p:spPr/>
      </p:sp>
      <p:sp>
        <p:nvSpPr>
          <p:cNvPr id="6" name="Footer Placeholder 5">
            <a:extLst>
              <a:ext uri="{FF2B5EF4-FFF2-40B4-BE49-F238E27FC236}">
                <a16:creationId xmlns:a16="http://schemas.microsoft.com/office/drawing/2014/main" id="{A8BD3389-72BC-4EB4-9A91-6EA9BA2A1FB8}"/>
              </a:ext>
            </a:extLst>
          </p:cNvPr>
          <p:cNvSpPr>
            <a:spLocks noGrp="1"/>
          </p:cNvSpPr>
          <p:nvPr>
            <p:ph type="ftr" sz="quarter" idx="3"/>
          </p:nvPr>
        </p:nvSpPr>
        <p:spPr/>
        <p:txBody>
          <a:bodyPr/>
          <a:lstStyle/>
          <a:p>
            <a:endParaRPr lang="en-US" dirty="0"/>
          </a:p>
        </p:txBody>
      </p:sp>
      <p:sp>
        <p:nvSpPr>
          <p:cNvPr id="7" name="Title 1">
            <a:extLst>
              <a:ext uri="{FF2B5EF4-FFF2-40B4-BE49-F238E27FC236}">
                <a16:creationId xmlns:a16="http://schemas.microsoft.com/office/drawing/2014/main" id="{B9CAA070-0C9B-414B-930B-DE7E5B5BC4AF}"/>
              </a:ext>
            </a:extLst>
          </p:cNvPr>
          <p:cNvSpPr>
            <a:spLocks noGrp="1"/>
          </p:cNvSpPr>
          <p:nvPr>
            <p:ph type="title"/>
          </p:nvPr>
        </p:nvSpPr>
        <p:spPr>
          <a:xfrm>
            <a:off x="549275" y="365125"/>
            <a:ext cx="11090275" cy="750888"/>
          </a:xfrm>
        </p:spPr>
        <p:txBody>
          <a:bodyPr/>
          <a:lstStyle/>
          <a:p>
            <a:r>
              <a:rPr lang="en-US" sz="3200" b="1" dirty="0"/>
              <a:t>Crossing improvements</a:t>
            </a:r>
          </a:p>
        </p:txBody>
      </p:sp>
      <p:sp>
        <p:nvSpPr>
          <p:cNvPr id="9" name="Content Placeholder 2">
            <a:extLst>
              <a:ext uri="{FF2B5EF4-FFF2-40B4-BE49-F238E27FC236}">
                <a16:creationId xmlns:a16="http://schemas.microsoft.com/office/drawing/2014/main" id="{7465C3DD-E4A6-4543-86E7-088723A173F1}"/>
              </a:ext>
            </a:extLst>
          </p:cNvPr>
          <p:cNvSpPr txBox="1">
            <a:spLocks/>
          </p:cNvSpPr>
          <p:nvPr/>
        </p:nvSpPr>
        <p:spPr>
          <a:xfrm>
            <a:off x="550164" y="3265488"/>
            <a:ext cx="11091672" cy="1169987"/>
          </a:xfrm>
          <a:prstGeom prst="rect">
            <a:avLst/>
          </a:prstGeom>
        </p:spPr>
        <p:txBody>
          <a:bodyPr vert="horz" lIns="0" tIns="0" rIns="0" bIns="0" rtlCol="0">
            <a:noAutofit/>
          </a:bodyPr>
          <a:lstStyle>
            <a:lvl1pPr marL="320040" indent="-320040" algn="l" defTabSz="685800" rtl="0" eaLnBrk="1" latinLnBrk="0" hangingPunct="1">
              <a:lnSpc>
                <a:spcPct val="105000"/>
              </a:lnSpc>
              <a:spcBef>
                <a:spcPts val="1600"/>
              </a:spcBef>
              <a:buClr>
                <a:srgbClr val="96172E"/>
              </a:buClr>
              <a:buSzPct val="120000"/>
              <a:buFont typeface="Wingdings" panose="05000000000000000000" pitchFamily="2" charset="2"/>
              <a:buChar char="§"/>
              <a:defRPr sz="20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18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16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16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14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0" dirty="0"/>
              <a:t>Improvements requested through public feedback including lighting, pedestrian signal recall time, ADA concerns </a:t>
            </a:r>
            <a:br>
              <a:rPr lang="en-US" sz="2800" b="0" dirty="0"/>
            </a:br>
            <a:r>
              <a:rPr lang="en-US" sz="2800" b="0" dirty="0"/>
              <a:t>related to hearing and visual impairments, crossing</a:t>
            </a:r>
            <a:br>
              <a:rPr lang="en-US" sz="2800" b="0" dirty="0"/>
            </a:br>
            <a:r>
              <a:rPr lang="en-US" sz="2800" b="0" dirty="0"/>
              <a:t>time, and conflicts with turning vehicles.</a:t>
            </a:r>
            <a:endParaRPr lang="en-US" sz="2600" b="0" dirty="0"/>
          </a:p>
        </p:txBody>
      </p:sp>
      <p:sp>
        <p:nvSpPr>
          <p:cNvPr id="10" name="Title 1">
            <a:extLst>
              <a:ext uri="{FF2B5EF4-FFF2-40B4-BE49-F238E27FC236}">
                <a16:creationId xmlns:a16="http://schemas.microsoft.com/office/drawing/2014/main" id="{3E5FEFFE-F079-47C8-8BAC-92167A16CF66}"/>
              </a:ext>
            </a:extLst>
          </p:cNvPr>
          <p:cNvSpPr txBox="1">
            <a:spLocks/>
          </p:cNvSpPr>
          <p:nvPr/>
        </p:nvSpPr>
        <p:spPr>
          <a:xfrm>
            <a:off x="550799" y="2400300"/>
            <a:ext cx="11473561" cy="750888"/>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600" kern="1200">
                <a:solidFill>
                  <a:srgbClr val="96172E"/>
                </a:solidFill>
                <a:latin typeface="+mj-lt"/>
                <a:ea typeface="+mj-ea"/>
                <a:cs typeface="+mj-cs"/>
              </a:defRPr>
            </a:lvl1pPr>
          </a:lstStyle>
          <a:p>
            <a:r>
              <a:rPr lang="en-US" sz="3200" b="1" dirty="0"/>
              <a:t>Lighting and signal improvements for pedestrians</a:t>
            </a:r>
          </a:p>
        </p:txBody>
      </p:sp>
      <p:pic>
        <p:nvPicPr>
          <p:cNvPr id="11" name="Picture 10" descr="A picture containing plate, drawing, food, light&#10;&#10;Description automatically generated">
            <a:extLst>
              <a:ext uri="{FF2B5EF4-FFF2-40B4-BE49-F238E27FC236}">
                <a16:creationId xmlns:a16="http://schemas.microsoft.com/office/drawing/2014/main" id="{780FAD25-55B9-4814-BDCA-EEEA53C3E5C9}"/>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10001250" y="4088117"/>
            <a:ext cx="1703070" cy="1653870"/>
          </a:xfrm>
          <a:prstGeom prst="rect">
            <a:avLst/>
          </a:prstGeom>
        </p:spPr>
      </p:pic>
    </p:spTree>
    <p:extLst>
      <p:ext uri="{BB962C8B-B14F-4D97-AF65-F5344CB8AC3E}">
        <p14:creationId xmlns:p14="http://schemas.microsoft.com/office/powerpoint/2010/main" val="420756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38C75-9CB7-4984-AEC1-533BB060276D}"/>
              </a:ext>
            </a:extLst>
          </p:cNvPr>
          <p:cNvSpPr>
            <a:spLocks noGrp="1"/>
          </p:cNvSpPr>
          <p:nvPr>
            <p:ph idx="1"/>
          </p:nvPr>
        </p:nvSpPr>
        <p:spPr>
          <a:xfrm>
            <a:off x="548640" y="1230313"/>
            <a:ext cx="11091672" cy="4178808"/>
          </a:xfrm>
        </p:spPr>
        <p:txBody>
          <a:bodyPr/>
          <a:lstStyle/>
          <a:p>
            <a:r>
              <a:rPr lang="en-US" sz="2800" b="0" dirty="0"/>
              <a:t>Close missing links in the bicycle network between stations and existing bicycle facilities by upgrading in-street minor facilities connecting to stations. </a:t>
            </a:r>
          </a:p>
          <a:p>
            <a:r>
              <a:rPr lang="en-US" sz="2800" b="0" dirty="0"/>
              <a:t>Implement Seattle Bike Master Plan (2014) planned bicycle facilities connecting to stations. </a:t>
            </a:r>
            <a:endParaRPr lang="en-US" sz="2600" b="0" dirty="0"/>
          </a:p>
        </p:txBody>
      </p:sp>
      <p:sp>
        <p:nvSpPr>
          <p:cNvPr id="4" name="Slide Number Placeholder 3">
            <a:extLst>
              <a:ext uri="{FF2B5EF4-FFF2-40B4-BE49-F238E27FC236}">
                <a16:creationId xmlns:a16="http://schemas.microsoft.com/office/drawing/2014/main" id="{AEFEB605-C0ED-4ABC-B0F6-641E467FB420}"/>
              </a:ext>
            </a:extLst>
          </p:cNvPr>
          <p:cNvSpPr>
            <a:spLocks noGrp="1"/>
          </p:cNvSpPr>
          <p:nvPr>
            <p:ph type="sldNum" sz="quarter" idx="4"/>
          </p:nvPr>
        </p:nvSpPr>
        <p:spPr/>
        <p:txBody>
          <a:bodyPr/>
          <a:lstStyle/>
          <a:p>
            <a:fld id="{3808C448-2B92-4E28-8794-DB124B0828FC}" type="slidenum">
              <a:rPr lang="en-US" smtClean="0"/>
              <a:pPr/>
              <a:t>14</a:t>
            </a:fld>
            <a:endParaRPr lang="en-US" dirty="0"/>
          </a:p>
        </p:txBody>
      </p:sp>
      <p:sp>
        <p:nvSpPr>
          <p:cNvPr id="5" name="Picture Placeholder 4">
            <a:extLst>
              <a:ext uri="{FF2B5EF4-FFF2-40B4-BE49-F238E27FC236}">
                <a16:creationId xmlns:a16="http://schemas.microsoft.com/office/drawing/2014/main" id="{5BBB77E8-7EC0-4BDA-905B-58A608BB6F49}"/>
              </a:ext>
            </a:extLst>
          </p:cNvPr>
          <p:cNvSpPr>
            <a:spLocks noGrp="1"/>
          </p:cNvSpPr>
          <p:nvPr>
            <p:ph type="pic" sz="quarter" idx="11"/>
          </p:nvPr>
        </p:nvSpPr>
        <p:spPr/>
      </p:sp>
      <p:sp>
        <p:nvSpPr>
          <p:cNvPr id="6" name="Footer Placeholder 5">
            <a:extLst>
              <a:ext uri="{FF2B5EF4-FFF2-40B4-BE49-F238E27FC236}">
                <a16:creationId xmlns:a16="http://schemas.microsoft.com/office/drawing/2014/main" id="{A8BD3389-72BC-4EB4-9A91-6EA9BA2A1FB8}"/>
              </a:ext>
            </a:extLst>
          </p:cNvPr>
          <p:cNvSpPr>
            <a:spLocks noGrp="1"/>
          </p:cNvSpPr>
          <p:nvPr>
            <p:ph type="ftr" sz="quarter" idx="3"/>
          </p:nvPr>
        </p:nvSpPr>
        <p:spPr/>
        <p:txBody>
          <a:bodyPr/>
          <a:lstStyle/>
          <a:p>
            <a:endParaRPr lang="en-US" dirty="0"/>
          </a:p>
        </p:txBody>
      </p:sp>
      <p:sp>
        <p:nvSpPr>
          <p:cNvPr id="7" name="Title 1">
            <a:extLst>
              <a:ext uri="{FF2B5EF4-FFF2-40B4-BE49-F238E27FC236}">
                <a16:creationId xmlns:a16="http://schemas.microsoft.com/office/drawing/2014/main" id="{B9CAA070-0C9B-414B-930B-DE7E5B5BC4AF}"/>
              </a:ext>
            </a:extLst>
          </p:cNvPr>
          <p:cNvSpPr>
            <a:spLocks noGrp="1"/>
          </p:cNvSpPr>
          <p:nvPr>
            <p:ph type="title"/>
          </p:nvPr>
        </p:nvSpPr>
        <p:spPr>
          <a:xfrm>
            <a:off x="549275" y="365125"/>
            <a:ext cx="11090275" cy="750888"/>
          </a:xfrm>
        </p:spPr>
        <p:txBody>
          <a:bodyPr/>
          <a:lstStyle/>
          <a:p>
            <a:r>
              <a:rPr lang="en-US" sz="3200" b="1" dirty="0"/>
              <a:t>Bike access improvements</a:t>
            </a:r>
          </a:p>
        </p:txBody>
      </p:sp>
    </p:spTree>
    <p:extLst>
      <p:ext uri="{BB962C8B-B14F-4D97-AF65-F5344CB8AC3E}">
        <p14:creationId xmlns:p14="http://schemas.microsoft.com/office/powerpoint/2010/main" val="45293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Next Steps </a:t>
            </a:r>
          </a:p>
        </p:txBody>
      </p:sp>
      <p:sp>
        <p:nvSpPr>
          <p:cNvPr id="3" name="Content Placeholder 2"/>
          <p:cNvSpPr>
            <a:spLocks noGrp="1"/>
          </p:cNvSpPr>
          <p:nvPr>
            <p:ph idx="1"/>
          </p:nvPr>
        </p:nvSpPr>
        <p:spPr>
          <a:xfrm>
            <a:off x="548640" y="1260348"/>
            <a:ext cx="11259047" cy="4178808"/>
          </a:xfrm>
        </p:spPr>
        <p:txBody>
          <a:bodyPr vert="horz" lIns="0" tIns="0" rIns="0" bIns="0" rtlCol="0" anchor="t">
            <a:noAutofit/>
          </a:bodyPr>
          <a:lstStyle/>
          <a:p>
            <a:pPr fontAlgn="base">
              <a:lnSpc>
                <a:spcPct val="114000"/>
              </a:lnSpc>
              <a:spcBef>
                <a:spcPts val="1200"/>
              </a:spcBef>
            </a:pPr>
            <a:r>
              <a:rPr lang="en-US" sz="2400" dirty="0">
                <a:solidFill>
                  <a:srgbClr val="000000"/>
                </a:solidFill>
              </a:rPr>
              <a:t>2020 Apr./May </a:t>
            </a:r>
            <a:r>
              <a:rPr lang="en-US" sz="2400" b="0" dirty="0">
                <a:solidFill>
                  <a:srgbClr val="000000"/>
                </a:solidFill>
              </a:rPr>
              <a:t>– Refinement of the Preferred Alternative </a:t>
            </a:r>
          </a:p>
          <a:p>
            <a:pPr fontAlgn="base">
              <a:lnSpc>
                <a:spcPct val="114000"/>
              </a:lnSpc>
              <a:spcBef>
                <a:spcPts val="1200"/>
              </a:spcBef>
            </a:pPr>
            <a:r>
              <a:rPr lang="en-US" sz="2400" dirty="0">
                <a:solidFill>
                  <a:srgbClr val="000000"/>
                </a:solidFill>
              </a:rPr>
              <a:t>2020 Aug./Sep. </a:t>
            </a:r>
            <a:r>
              <a:rPr lang="en-US" sz="2400" b="0" dirty="0">
                <a:solidFill>
                  <a:srgbClr val="000000"/>
                </a:solidFill>
              </a:rPr>
              <a:t>– Completion of Corridor Planning &amp; Upgrade Report &amp; 10% Design</a:t>
            </a:r>
          </a:p>
          <a:p>
            <a:pPr fontAlgn="base">
              <a:lnSpc>
                <a:spcPct val="114000"/>
              </a:lnSpc>
              <a:spcBef>
                <a:spcPts val="1200"/>
              </a:spcBef>
            </a:pPr>
            <a:r>
              <a:rPr lang="en-US" sz="2400" dirty="0">
                <a:solidFill>
                  <a:srgbClr val="000000"/>
                </a:solidFill>
              </a:rPr>
              <a:t>2020 Fall </a:t>
            </a:r>
            <a:r>
              <a:rPr lang="en-US" sz="2400" b="0" dirty="0">
                <a:solidFill>
                  <a:srgbClr val="000000"/>
                </a:solidFill>
              </a:rPr>
              <a:t>– Completion of alignment ordinance for January County Council vote</a:t>
            </a:r>
          </a:p>
          <a:p>
            <a:pPr fontAlgn="base">
              <a:lnSpc>
                <a:spcPct val="114000"/>
              </a:lnSpc>
              <a:spcBef>
                <a:spcPts val="1200"/>
              </a:spcBef>
            </a:pPr>
            <a:r>
              <a:rPr lang="en-US" sz="2400" dirty="0">
                <a:solidFill>
                  <a:srgbClr val="000000"/>
                </a:solidFill>
              </a:rPr>
              <a:t>2021/2022 </a:t>
            </a:r>
            <a:r>
              <a:rPr lang="en-US" sz="2400" b="0" dirty="0">
                <a:solidFill>
                  <a:srgbClr val="000000"/>
                </a:solidFill>
              </a:rPr>
              <a:t>– Final Design Phase</a:t>
            </a:r>
          </a:p>
          <a:p>
            <a:pPr fontAlgn="base">
              <a:lnSpc>
                <a:spcPct val="114000"/>
              </a:lnSpc>
              <a:spcBef>
                <a:spcPts val="1200"/>
              </a:spcBef>
            </a:pPr>
            <a:r>
              <a:rPr lang="en-US" sz="2400" dirty="0">
                <a:solidFill>
                  <a:srgbClr val="000000"/>
                </a:solidFill>
              </a:rPr>
              <a:t>2023/2024 </a:t>
            </a:r>
            <a:r>
              <a:rPr lang="en-US" sz="2400" b="0" dirty="0">
                <a:solidFill>
                  <a:srgbClr val="000000"/>
                </a:solidFill>
              </a:rPr>
              <a:t>– Construction Phase</a:t>
            </a:r>
          </a:p>
          <a:p>
            <a:pPr fontAlgn="base">
              <a:lnSpc>
                <a:spcPct val="114000"/>
              </a:lnSpc>
              <a:spcBef>
                <a:spcPts val="1200"/>
              </a:spcBef>
            </a:pPr>
            <a:r>
              <a:rPr lang="en-US" sz="2400" dirty="0">
                <a:solidFill>
                  <a:srgbClr val="000000"/>
                </a:solidFill>
              </a:rPr>
              <a:t>2024 Fall </a:t>
            </a:r>
            <a:r>
              <a:rPr lang="en-US" sz="2400" b="0" dirty="0">
                <a:solidFill>
                  <a:srgbClr val="000000"/>
                </a:solidFill>
              </a:rPr>
              <a:t>– RapidRide R Line service launch</a:t>
            </a:r>
          </a:p>
          <a:p>
            <a:pPr lvl="1"/>
            <a:endParaRPr lang="en-US" b="1" dirty="0">
              <a:ea typeface="Verdana"/>
              <a:cs typeface="Verdana"/>
            </a:endParaRPr>
          </a:p>
        </p:txBody>
      </p:sp>
      <p:sp>
        <p:nvSpPr>
          <p:cNvPr id="4" name="Slide Number Placeholder 3"/>
          <p:cNvSpPr>
            <a:spLocks noGrp="1"/>
          </p:cNvSpPr>
          <p:nvPr>
            <p:ph type="sldNum" sz="quarter" idx="4"/>
          </p:nvPr>
        </p:nvSpPr>
        <p:spPr/>
        <p:txBody>
          <a:bodyPr/>
          <a:lstStyle/>
          <a:p>
            <a:fld id="{3808C448-2B92-4E28-8794-DB124B0828FC}" type="slidenum">
              <a:rPr lang="en-US" smtClean="0"/>
              <a:pPr/>
              <a:t>15</a:t>
            </a:fld>
            <a:endParaRPr lang="en-US" dirty="0"/>
          </a:p>
        </p:txBody>
      </p:sp>
    </p:spTree>
    <p:extLst>
      <p:ext uri="{BB962C8B-B14F-4D97-AF65-F5344CB8AC3E}">
        <p14:creationId xmlns:p14="http://schemas.microsoft.com/office/powerpoint/2010/main" val="73195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0">
            <a:extLst>
              <a:ext uri="{FF2B5EF4-FFF2-40B4-BE49-F238E27FC236}">
                <a16:creationId xmlns:a16="http://schemas.microsoft.com/office/drawing/2014/main" id="{4AE3A51F-37F7-4299-93FD-8F9FE30B4AEC}"/>
              </a:ext>
            </a:extLst>
          </p:cNvPr>
          <p:cNvSpPr txBox="1">
            <a:spLocks/>
          </p:cNvSpPr>
          <p:nvPr/>
        </p:nvSpPr>
        <p:spPr>
          <a:xfrm>
            <a:off x="548640" y="2066362"/>
            <a:ext cx="5466610" cy="2289069"/>
          </a:xfrm>
          <a:prstGeom prst="rect">
            <a:avLst/>
          </a:prstGeom>
          <a:solidFill>
            <a:srgbClr val="FFFFFF"/>
          </a:solidFill>
          <a:ln>
            <a:solidFill>
              <a:srgbClr val="626568"/>
            </a:solidFill>
          </a:ln>
        </p:spPr>
        <p:txBody>
          <a:bodyPr vert="horz" lIns="228600" tIns="228600" rIns="1536192" bIns="228600" rtlCol="0">
            <a:noAutofit/>
          </a:bodyPr>
          <a:lstStyle>
            <a:lvl1pPr marL="0" indent="0" algn="l" defTabSz="685800" rtl="0" eaLnBrk="1" latinLnBrk="0" hangingPunct="1">
              <a:lnSpc>
                <a:spcPct val="100000"/>
              </a:lnSpc>
              <a:spcBef>
                <a:spcPts val="600"/>
              </a:spcBef>
              <a:buClr>
                <a:srgbClr val="96172E"/>
              </a:buClr>
              <a:buSzPct val="120000"/>
              <a:buFont typeface="Wingdings" panose="05000000000000000000" pitchFamily="2" charset="2"/>
              <a:buNone/>
              <a:defRPr sz="1600" b="1" kern="1200">
                <a:solidFill>
                  <a:srgbClr val="96172E"/>
                </a:solidFill>
                <a:latin typeface="+mn-lt"/>
                <a:ea typeface="+mn-ea"/>
                <a:cs typeface="+mn-cs"/>
              </a:defRPr>
            </a:lvl1pPr>
            <a:lvl2pPr marL="0" indent="0" algn="l" defTabSz="685800" rtl="0" eaLnBrk="1" latinLnBrk="0" hangingPunct="1">
              <a:lnSpc>
                <a:spcPct val="100000"/>
              </a:lnSpc>
              <a:spcBef>
                <a:spcPts val="600"/>
              </a:spcBef>
              <a:spcAft>
                <a:spcPts val="300"/>
              </a:spcAft>
              <a:buClr>
                <a:srgbClr val="626568"/>
              </a:buClr>
              <a:buSzPct val="120000"/>
              <a:buFont typeface="Wingdings" panose="05000000000000000000" pitchFamily="2" charset="2"/>
              <a:buNone/>
              <a:defRPr sz="1200" b="1" kern="1200">
                <a:solidFill>
                  <a:srgbClr val="000000"/>
                </a:solidFill>
                <a:latin typeface="+mn-lt"/>
                <a:ea typeface="+mn-ea"/>
                <a:cs typeface="+mn-cs"/>
              </a:defRPr>
            </a:lvl2pPr>
            <a:lvl3pPr marL="0" indent="0" algn="l" defTabSz="685800" rtl="0" eaLnBrk="1" latinLnBrk="0" hangingPunct="1">
              <a:lnSpc>
                <a:spcPct val="100000"/>
              </a:lnSpc>
              <a:spcBef>
                <a:spcPts val="600"/>
              </a:spcBef>
              <a:buFont typeface="Wingdings" panose="05000000000000000000" pitchFamily="2" charset="2"/>
              <a:buNone/>
              <a:defRPr sz="1200" kern="1200">
                <a:solidFill>
                  <a:schemeClr val="tx1"/>
                </a:solidFill>
                <a:latin typeface="+mn-lt"/>
                <a:ea typeface="+mn-ea"/>
                <a:cs typeface="+mn-cs"/>
              </a:defRPr>
            </a:lvl3pPr>
            <a:lvl4pPr marL="0" indent="0" algn="l" defTabSz="685800" rtl="0" eaLnBrk="1" latinLnBrk="0" hangingPunct="1">
              <a:lnSpc>
                <a:spcPct val="100000"/>
              </a:lnSpc>
              <a:spcBef>
                <a:spcPts val="600"/>
              </a:spcBef>
              <a:buFont typeface="Wingdings" panose="05000000000000000000" pitchFamily="2" charset="2"/>
              <a:buNone/>
              <a:defRPr sz="1200" kern="1200">
                <a:solidFill>
                  <a:schemeClr val="tx1"/>
                </a:solidFill>
                <a:latin typeface="+mn-lt"/>
                <a:ea typeface="+mn-ea"/>
                <a:cs typeface="+mn-cs"/>
              </a:defRPr>
            </a:lvl4pPr>
            <a:lvl5pPr marL="0" indent="0" algn="l" defTabSz="685800" rtl="0" eaLnBrk="1" latinLnBrk="0" hangingPunct="1">
              <a:lnSpc>
                <a:spcPct val="101000"/>
              </a:lnSpc>
              <a:spcBef>
                <a:spcPts val="300"/>
              </a:spcBef>
              <a:buFont typeface="Wingdings" panose="05000000000000000000" pitchFamily="2" charset="2"/>
              <a:buNone/>
              <a:defRPr sz="12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Jerry Roberson</a:t>
            </a:r>
          </a:p>
          <a:p>
            <a:pPr lvl="1"/>
            <a:r>
              <a:rPr lang="en-US" sz="1800" dirty="0" err="1"/>
              <a:t>RapidRide</a:t>
            </a:r>
            <a:r>
              <a:rPr lang="en-US" sz="1800" dirty="0"/>
              <a:t> R Line Lead</a:t>
            </a:r>
          </a:p>
          <a:p>
            <a:pPr lvl="2"/>
            <a:r>
              <a:rPr lang="en-US" sz="2000" dirty="0"/>
              <a:t>(206) 263-0776</a:t>
            </a:r>
            <a:br>
              <a:rPr lang="en-US" sz="2000" dirty="0"/>
            </a:br>
            <a:r>
              <a:rPr lang="en-US" sz="2000" dirty="0"/>
              <a:t>JRoberson@kingcounty.gov</a:t>
            </a:r>
          </a:p>
        </p:txBody>
      </p:sp>
      <p:sp>
        <p:nvSpPr>
          <p:cNvPr id="12" name="Content Placeholder 11">
            <a:extLst>
              <a:ext uri="{FF2B5EF4-FFF2-40B4-BE49-F238E27FC236}">
                <a16:creationId xmlns:a16="http://schemas.microsoft.com/office/drawing/2014/main" id="{AE613A50-D237-4F26-A9AC-9BEFF4FBE570}"/>
              </a:ext>
            </a:extLst>
          </p:cNvPr>
          <p:cNvSpPr>
            <a:spLocks noGrp="1"/>
          </p:cNvSpPr>
          <p:nvPr>
            <p:ph idx="1"/>
          </p:nvPr>
        </p:nvSpPr>
        <p:spPr>
          <a:xfrm>
            <a:off x="548640" y="1425871"/>
            <a:ext cx="6278880" cy="502920"/>
          </a:xfrm>
        </p:spPr>
        <p:txBody>
          <a:bodyPr/>
          <a:lstStyle/>
          <a:p>
            <a:r>
              <a:rPr lang="en-US" sz="2800" b="0" dirty="0"/>
              <a:t>Contacts</a:t>
            </a:r>
            <a:endParaRPr lang="en-US" b="0" dirty="0"/>
          </a:p>
        </p:txBody>
      </p:sp>
      <p:sp>
        <p:nvSpPr>
          <p:cNvPr id="5" name="Slide Number Placeholder 4">
            <a:extLst>
              <a:ext uri="{FF2B5EF4-FFF2-40B4-BE49-F238E27FC236}">
                <a16:creationId xmlns:a16="http://schemas.microsoft.com/office/drawing/2014/main" id="{5D599282-7C12-4195-B548-57D07980AE81}"/>
              </a:ext>
            </a:extLst>
          </p:cNvPr>
          <p:cNvSpPr>
            <a:spLocks noGrp="1"/>
          </p:cNvSpPr>
          <p:nvPr>
            <p:ph type="sldNum" sz="quarter" idx="4"/>
          </p:nvPr>
        </p:nvSpPr>
        <p:spPr/>
        <p:txBody>
          <a:bodyPr/>
          <a:lstStyle/>
          <a:p>
            <a:fld id="{3808C448-2B92-4E28-8794-DB124B0828FC}" type="slidenum">
              <a:rPr lang="en-US" smtClean="0"/>
              <a:pPr/>
              <a:t>16</a:t>
            </a:fld>
            <a:endParaRPr lang="en-US" dirty="0"/>
          </a:p>
        </p:txBody>
      </p:sp>
      <p:sp>
        <p:nvSpPr>
          <p:cNvPr id="11" name="Title 10">
            <a:extLst>
              <a:ext uri="{FF2B5EF4-FFF2-40B4-BE49-F238E27FC236}">
                <a16:creationId xmlns:a16="http://schemas.microsoft.com/office/drawing/2014/main" id="{FEDD6CA3-2AF1-4BCA-BB65-066E56E5A829}"/>
              </a:ext>
            </a:extLst>
          </p:cNvPr>
          <p:cNvSpPr>
            <a:spLocks noGrp="1"/>
          </p:cNvSpPr>
          <p:nvPr>
            <p:ph type="title"/>
          </p:nvPr>
        </p:nvSpPr>
        <p:spPr/>
        <p:txBody>
          <a:bodyPr/>
          <a:lstStyle/>
          <a:p>
            <a:r>
              <a:rPr lang="en-US" sz="3200" b="1" dirty="0"/>
              <a:t>Any questions?</a:t>
            </a:r>
          </a:p>
        </p:txBody>
      </p:sp>
      <p:pic>
        <p:nvPicPr>
          <p:cNvPr id="20" name="Picture Placeholder 19" descr="A person looking at the camera&#10;&#10;Description automatically generated">
            <a:extLst>
              <a:ext uri="{FF2B5EF4-FFF2-40B4-BE49-F238E27FC236}">
                <a16:creationId xmlns:a16="http://schemas.microsoft.com/office/drawing/2014/main" id="{A1E4B588-B6FD-4022-85FE-59CE1F61BD9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1312"/>
          <a:stretch/>
        </p:blipFill>
        <p:spPr>
          <a:xfrm>
            <a:off x="4365726" y="2291398"/>
            <a:ext cx="1532543" cy="1534644"/>
          </a:xfrm>
        </p:spPr>
      </p:pic>
      <p:sp>
        <p:nvSpPr>
          <p:cNvPr id="15" name="Text Placeholder 20">
            <a:extLst>
              <a:ext uri="{FF2B5EF4-FFF2-40B4-BE49-F238E27FC236}">
                <a16:creationId xmlns:a16="http://schemas.microsoft.com/office/drawing/2014/main" id="{4A2B234C-F4A9-4F4C-B7D9-9E7BE703F03A}"/>
              </a:ext>
            </a:extLst>
          </p:cNvPr>
          <p:cNvSpPr>
            <a:spLocks noGrp="1"/>
          </p:cNvSpPr>
          <p:nvPr>
            <p:ph type="body" sz="quarter" idx="18"/>
          </p:nvPr>
        </p:nvSpPr>
        <p:spPr>
          <a:xfrm>
            <a:off x="6120676" y="2066363"/>
            <a:ext cx="5519636" cy="2289068"/>
          </a:xfrm>
        </p:spPr>
        <p:txBody>
          <a:bodyPr/>
          <a:lstStyle/>
          <a:p>
            <a:r>
              <a:rPr lang="en-US" sz="2000" dirty="0"/>
              <a:t>Robyn Austin</a:t>
            </a:r>
          </a:p>
          <a:p>
            <a:pPr lvl="1"/>
            <a:r>
              <a:rPr lang="en-US" sz="1800" dirty="0"/>
              <a:t>RapidRide Communications </a:t>
            </a:r>
            <a:br>
              <a:rPr lang="en-US" sz="1800" dirty="0"/>
            </a:br>
            <a:r>
              <a:rPr lang="en-US" sz="1800" dirty="0"/>
              <a:t>and Engagement Manager</a:t>
            </a:r>
          </a:p>
          <a:p>
            <a:pPr lvl="2"/>
            <a:r>
              <a:rPr lang="en-US" sz="2000" dirty="0"/>
              <a:t>(206) 263-0939</a:t>
            </a:r>
            <a:br>
              <a:rPr lang="en-US" sz="2000" dirty="0"/>
            </a:br>
            <a:r>
              <a:rPr lang="en-US" sz="2000" dirty="0"/>
              <a:t>RAustin@kingcounty.gov</a:t>
            </a:r>
          </a:p>
        </p:txBody>
      </p:sp>
      <p:pic>
        <p:nvPicPr>
          <p:cNvPr id="16" name="Picture 15" descr="Robyn Austin">
            <a:extLst>
              <a:ext uri="{FF2B5EF4-FFF2-40B4-BE49-F238E27FC236}">
                <a16:creationId xmlns:a16="http://schemas.microsoft.com/office/drawing/2014/main" id="{0144AEB7-1409-4FC8-94F9-B4502DBD11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45"/>
          <a:stretch/>
        </p:blipFill>
        <p:spPr>
          <a:xfrm>
            <a:off x="10008599" y="2291398"/>
            <a:ext cx="1526287" cy="1534644"/>
          </a:xfrm>
          <a:prstGeom prst="rect">
            <a:avLst/>
          </a:prstGeom>
        </p:spPr>
      </p:pic>
    </p:spTree>
    <p:extLst>
      <p:ext uri="{BB962C8B-B14F-4D97-AF65-F5344CB8AC3E}">
        <p14:creationId xmlns:p14="http://schemas.microsoft.com/office/powerpoint/2010/main" val="1665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240E-CBCD-4F39-ABEB-14C0F141E8AD}"/>
              </a:ext>
            </a:extLst>
          </p:cNvPr>
          <p:cNvSpPr>
            <a:spLocks noGrp="1"/>
          </p:cNvSpPr>
          <p:nvPr>
            <p:ph type="ctrTitle"/>
          </p:nvPr>
        </p:nvSpPr>
        <p:spPr/>
        <p:txBody>
          <a:bodyPr/>
          <a:lstStyle/>
          <a:p>
            <a:r>
              <a:rPr lang="en-US" dirty="0"/>
              <a:t>Route 7  - </a:t>
            </a:r>
            <a:br>
              <a:rPr lang="en-US" dirty="0"/>
            </a:br>
            <a:r>
              <a:rPr lang="en-US" dirty="0"/>
              <a:t>Transit-Plus Multimodal Corridor (TPMC)</a:t>
            </a:r>
          </a:p>
        </p:txBody>
      </p:sp>
      <p:sp>
        <p:nvSpPr>
          <p:cNvPr id="3" name="Subtitle 2">
            <a:extLst>
              <a:ext uri="{FF2B5EF4-FFF2-40B4-BE49-F238E27FC236}">
                <a16:creationId xmlns:a16="http://schemas.microsoft.com/office/drawing/2014/main" id="{BBA659F2-145A-4D6F-8079-8290319E2695}"/>
              </a:ext>
            </a:extLst>
          </p:cNvPr>
          <p:cNvSpPr>
            <a:spLocks noGrp="1"/>
          </p:cNvSpPr>
          <p:nvPr>
            <p:ph type="subTitle" idx="1"/>
          </p:nvPr>
        </p:nvSpPr>
        <p:spPr/>
        <p:txBody>
          <a:bodyPr/>
          <a:lstStyle/>
          <a:p>
            <a:r>
              <a:rPr lang="en-US" dirty="0"/>
              <a:t>Seattle Bicycle Advisory Board</a:t>
            </a:r>
          </a:p>
        </p:txBody>
      </p:sp>
    </p:spTree>
    <p:extLst>
      <p:ext uri="{BB962C8B-B14F-4D97-AF65-F5344CB8AC3E}">
        <p14:creationId xmlns:p14="http://schemas.microsoft.com/office/powerpoint/2010/main" val="2705406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8633-010A-4837-B4F7-EC40A074C674}"/>
              </a:ext>
            </a:extLst>
          </p:cNvPr>
          <p:cNvSpPr>
            <a:spLocks noGrp="1"/>
          </p:cNvSpPr>
          <p:nvPr>
            <p:ph type="title"/>
          </p:nvPr>
        </p:nvSpPr>
        <p:spPr/>
        <p:txBody>
          <a:bodyPr/>
          <a:lstStyle/>
          <a:p>
            <a:r>
              <a:rPr lang="en-US" dirty="0"/>
              <a:t>Project purpose</a:t>
            </a:r>
          </a:p>
        </p:txBody>
      </p:sp>
      <p:sp>
        <p:nvSpPr>
          <p:cNvPr id="3" name="Content Placeholder 2">
            <a:extLst>
              <a:ext uri="{FF2B5EF4-FFF2-40B4-BE49-F238E27FC236}">
                <a16:creationId xmlns:a16="http://schemas.microsoft.com/office/drawing/2014/main" id="{9918467C-95A1-4B36-BB5B-B2C9662987A0}"/>
              </a:ext>
            </a:extLst>
          </p:cNvPr>
          <p:cNvSpPr>
            <a:spLocks noGrp="1"/>
          </p:cNvSpPr>
          <p:nvPr>
            <p:ph idx="1"/>
          </p:nvPr>
        </p:nvSpPr>
        <p:spPr>
          <a:xfrm>
            <a:off x="838200" y="1597025"/>
            <a:ext cx="10515600" cy="4087324"/>
          </a:xfrm>
        </p:spPr>
        <p:txBody>
          <a:bodyPr>
            <a:normAutofit fontScale="92500" lnSpcReduction="10000"/>
          </a:bodyPr>
          <a:lstStyle/>
          <a:p>
            <a:pPr>
              <a:lnSpc>
                <a:spcPct val="120000"/>
              </a:lnSpc>
            </a:pPr>
            <a:r>
              <a:rPr lang="en-US" sz="2800" dirty="0"/>
              <a:t>Metro Route 7 is one of the highest-ridership routes in Seattle, serving </a:t>
            </a:r>
            <a:r>
              <a:rPr lang="en-US" sz="2800" b="1" dirty="0"/>
              <a:t>11,000</a:t>
            </a:r>
            <a:r>
              <a:rPr lang="en-US" sz="2800" dirty="0"/>
              <a:t> daily riders and a wide variety of destinations including schools, community centers, grocery stores, homes, and parks.</a:t>
            </a:r>
          </a:p>
          <a:p>
            <a:pPr>
              <a:lnSpc>
                <a:spcPct val="120000"/>
              </a:lnSpc>
            </a:pPr>
            <a:r>
              <a:rPr lang="en-US" sz="2800" dirty="0"/>
              <a:t>While Route 7 buses are </a:t>
            </a:r>
            <a:r>
              <a:rPr lang="en-US" sz="2800" i="1" dirty="0"/>
              <a:t>scheduled</a:t>
            </a:r>
            <a:r>
              <a:rPr lang="en-US" sz="2800" dirty="0"/>
              <a:t> to come </a:t>
            </a:r>
            <a:r>
              <a:rPr lang="en-US" sz="2800" b="1" dirty="0"/>
              <a:t>every 10 minutes or less</a:t>
            </a:r>
            <a:r>
              <a:rPr lang="en-US" sz="2800" dirty="0"/>
              <a:t> throughout most of the day, street conditions cause delay.</a:t>
            </a:r>
          </a:p>
          <a:p>
            <a:pPr>
              <a:lnSpc>
                <a:spcPct val="120000"/>
              </a:lnSpc>
            </a:pPr>
            <a:r>
              <a:rPr lang="en-US" sz="2800" dirty="0"/>
              <a:t>SDOT is planning to </a:t>
            </a:r>
            <a:r>
              <a:rPr lang="en-US" sz="2800" b="1" dirty="0"/>
              <a:t>improve pedestrian and bicycle connections</a:t>
            </a:r>
            <a:r>
              <a:rPr lang="en-US" sz="2800" dirty="0"/>
              <a:t> and access, bus speed and reliability, and improve safety on Rainier Ave S by 2022, in preparation of Metro upgrading Route 7 to </a:t>
            </a:r>
            <a:r>
              <a:rPr lang="en-US" sz="2800" dirty="0" err="1"/>
              <a:t>RapidRide</a:t>
            </a:r>
            <a:r>
              <a:rPr lang="en-US" sz="2800" dirty="0"/>
              <a:t> in 2024.</a:t>
            </a:r>
          </a:p>
        </p:txBody>
      </p:sp>
    </p:spTree>
    <p:extLst>
      <p:ext uri="{BB962C8B-B14F-4D97-AF65-F5344CB8AC3E}">
        <p14:creationId xmlns:p14="http://schemas.microsoft.com/office/powerpoint/2010/main" val="204877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8633-010A-4837-B4F7-EC40A074C674}"/>
              </a:ext>
            </a:extLst>
          </p:cNvPr>
          <p:cNvSpPr>
            <a:spLocks noGrp="1"/>
          </p:cNvSpPr>
          <p:nvPr>
            <p:ph type="title"/>
          </p:nvPr>
        </p:nvSpPr>
        <p:spPr/>
        <p:txBody>
          <a:bodyPr/>
          <a:lstStyle/>
          <a:p>
            <a:r>
              <a:rPr lang="en-US" dirty="0"/>
              <a:t>Project key features</a:t>
            </a:r>
          </a:p>
        </p:txBody>
      </p:sp>
      <p:sp>
        <p:nvSpPr>
          <p:cNvPr id="3" name="Content Placeholder 2">
            <a:extLst>
              <a:ext uri="{FF2B5EF4-FFF2-40B4-BE49-F238E27FC236}">
                <a16:creationId xmlns:a16="http://schemas.microsoft.com/office/drawing/2014/main" id="{9918467C-95A1-4B36-BB5B-B2C9662987A0}"/>
              </a:ext>
            </a:extLst>
          </p:cNvPr>
          <p:cNvSpPr>
            <a:spLocks noGrp="1"/>
          </p:cNvSpPr>
          <p:nvPr>
            <p:ph idx="1"/>
          </p:nvPr>
        </p:nvSpPr>
        <p:spPr>
          <a:xfrm>
            <a:off x="838200" y="1385338"/>
            <a:ext cx="10772274" cy="4087324"/>
          </a:xfrm>
        </p:spPr>
        <p:txBody>
          <a:bodyPr>
            <a:noAutofit/>
          </a:bodyPr>
          <a:lstStyle/>
          <a:p>
            <a:pPr marL="0" indent="0">
              <a:lnSpc>
                <a:spcPct val="120000"/>
              </a:lnSpc>
              <a:buNone/>
            </a:pPr>
            <a:r>
              <a:rPr lang="en-US" sz="2600" dirty="0"/>
              <a:t>The key access, bus speed, and reliability improvements we’re currently studying include:</a:t>
            </a:r>
          </a:p>
          <a:p>
            <a:pPr lvl="1">
              <a:lnSpc>
                <a:spcPct val="120000"/>
              </a:lnSpc>
            </a:pPr>
            <a:r>
              <a:rPr lang="en-US" sz="2400" b="1" dirty="0"/>
              <a:t>Walking and Biking Improvements:</a:t>
            </a:r>
            <a:r>
              <a:rPr lang="en-US" sz="2400" dirty="0"/>
              <a:t> Improvements to crossings and connections to neighborhood greenways to help people access transit safely</a:t>
            </a:r>
          </a:p>
          <a:p>
            <a:pPr lvl="1">
              <a:lnSpc>
                <a:spcPct val="120000"/>
              </a:lnSpc>
            </a:pPr>
            <a:r>
              <a:rPr lang="en-US" sz="2400" b="1" dirty="0"/>
              <a:t>Bus Improvements:</a:t>
            </a:r>
            <a:r>
              <a:rPr lang="en-US" sz="2400" dirty="0"/>
              <a:t> Bus-only lanes to separate the bus from traffic (depending on the location, bus lanes may replace parking lanes or travel lanes)</a:t>
            </a:r>
          </a:p>
          <a:p>
            <a:pPr lvl="1">
              <a:lnSpc>
                <a:spcPct val="120000"/>
              </a:lnSpc>
            </a:pPr>
            <a:r>
              <a:rPr lang="en-US" sz="2400" b="1" dirty="0"/>
              <a:t>Signal upgrades:</a:t>
            </a:r>
            <a:r>
              <a:rPr lang="en-US" sz="2400" dirty="0"/>
              <a:t> Signals that prioritize transit with queue jumps that give buses a head start and “smart signals” that activate or extend green lights for buses</a:t>
            </a:r>
          </a:p>
          <a:p>
            <a:pPr lvl="1">
              <a:lnSpc>
                <a:spcPct val="120000"/>
              </a:lnSpc>
            </a:pPr>
            <a:r>
              <a:rPr lang="en-US" sz="2400" b="1" dirty="0"/>
              <a:t>Safety improvements: </a:t>
            </a:r>
            <a:r>
              <a:rPr lang="en-US" sz="2400" dirty="0"/>
              <a:t>Changes to address crashes and improve safety</a:t>
            </a:r>
            <a:endParaRPr lang="en-US" sz="2400" b="1" dirty="0"/>
          </a:p>
        </p:txBody>
      </p:sp>
    </p:spTree>
    <p:extLst>
      <p:ext uri="{BB962C8B-B14F-4D97-AF65-F5344CB8AC3E}">
        <p14:creationId xmlns:p14="http://schemas.microsoft.com/office/powerpoint/2010/main" val="361615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53A900EA-27C0-49ED-BEEA-AAD4119E4D98}"/>
              </a:ext>
            </a:extLst>
          </p:cNvPr>
          <p:cNvSpPr>
            <a:spLocks noGrp="1"/>
          </p:cNvSpPr>
          <p:nvPr>
            <p:ph idx="1"/>
          </p:nvPr>
        </p:nvSpPr>
        <p:spPr>
          <a:xfrm>
            <a:off x="471904" y="1378692"/>
            <a:ext cx="7861434" cy="4059582"/>
          </a:xfrm>
        </p:spPr>
        <p:txBody>
          <a:bodyPr vert="horz" lIns="0" tIns="0" rIns="0" bIns="0" rtlCol="0" anchor="t">
            <a:noAutofit/>
          </a:bodyPr>
          <a:lstStyle/>
          <a:p>
            <a:pPr>
              <a:lnSpc>
                <a:spcPct val="114000"/>
              </a:lnSpc>
              <a:spcBef>
                <a:spcPts val="1200"/>
              </a:spcBef>
            </a:pPr>
            <a:r>
              <a:rPr lang="en-US" sz="2800" b="0" dirty="0">
                <a:ea typeface="Verdana"/>
              </a:rPr>
              <a:t>Upgrade of the current Route 7 in late 2024</a:t>
            </a:r>
            <a:endParaRPr lang="en-US" sz="2800" b="0" dirty="0"/>
          </a:p>
          <a:p>
            <a:pPr>
              <a:lnSpc>
                <a:spcPct val="114000"/>
              </a:lnSpc>
              <a:spcBef>
                <a:spcPts val="1200"/>
              </a:spcBef>
            </a:pPr>
            <a:r>
              <a:rPr lang="en-US" sz="2800" b="0" dirty="0">
                <a:ea typeface="Verdana"/>
                <a:cs typeface="Verdana"/>
              </a:rPr>
              <a:t>Jurisdictional Partnership between SDOT and Metro</a:t>
            </a:r>
          </a:p>
          <a:p>
            <a:pPr lvl="1">
              <a:lnSpc>
                <a:spcPct val="114000"/>
              </a:lnSpc>
              <a:spcBef>
                <a:spcPts val="1200"/>
              </a:spcBef>
            </a:pPr>
            <a:r>
              <a:rPr lang="en-US" sz="2400" dirty="0">
                <a:ea typeface="Verdana"/>
                <a:cs typeface="Verdana"/>
              </a:rPr>
              <a:t>Seattle</a:t>
            </a:r>
            <a:r>
              <a:rPr lang="en-US" sz="2400" b="0" dirty="0">
                <a:ea typeface="Verdana"/>
                <a:cs typeface="Verdana"/>
              </a:rPr>
              <a:t> Transit Master Plan (2012, updated 2016</a:t>
            </a:r>
            <a:r>
              <a:rPr lang="en-US" sz="2400" dirty="0">
                <a:ea typeface="Verdana"/>
                <a:cs typeface="Verdana"/>
              </a:rPr>
              <a:t>)</a:t>
            </a:r>
          </a:p>
          <a:p>
            <a:pPr lvl="1">
              <a:lnSpc>
                <a:spcPct val="114000"/>
              </a:lnSpc>
              <a:spcBef>
                <a:spcPts val="1200"/>
              </a:spcBef>
            </a:pPr>
            <a:r>
              <a:rPr lang="en-US" sz="2400" b="0" dirty="0">
                <a:ea typeface="Verdana"/>
                <a:cs typeface="Verdana"/>
              </a:rPr>
              <a:t>Levy to Move Seattle (2015</a:t>
            </a:r>
            <a:r>
              <a:rPr lang="en-US" sz="2400" dirty="0">
                <a:ea typeface="Verdana"/>
                <a:cs typeface="Verdana"/>
              </a:rPr>
              <a:t>)</a:t>
            </a:r>
          </a:p>
          <a:p>
            <a:pPr lvl="1">
              <a:lnSpc>
                <a:spcPct val="114000"/>
              </a:lnSpc>
              <a:spcBef>
                <a:spcPts val="1200"/>
              </a:spcBef>
            </a:pPr>
            <a:r>
              <a:rPr lang="en-US" sz="2400" b="0" dirty="0">
                <a:ea typeface="Verdana"/>
                <a:cs typeface="Verdana"/>
              </a:rPr>
              <a:t>METRO CONNECTS (2017)</a:t>
            </a:r>
            <a:endParaRPr lang="en-US" sz="2400" dirty="0">
              <a:ea typeface="Verdana"/>
              <a:cs typeface="Verdana"/>
            </a:endParaRPr>
          </a:p>
          <a:p>
            <a:pPr>
              <a:lnSpc>
                <a:spcPct val="150000"/>
              </a:lnSpc>
              <a:spcBef>
                <a:spcPts val="600"/>
              </a:spcBef>
            </a:pPr>
            <a:endParaRPr lang="en-US" sz="2400" dirty="0"/>
          </a:p>
        </p:txBody>
      </p:sp>
      <p:sp>
        <p:nvSpPr>
          <p:cNvPr id="3" name="Slide Number Placeholder 2">
            <a:extLst>
              <a:ext uri="{FF2B5EF4-FFF2-40B4-BE49-F238E27FC236}">
                <a16:creationId xmlns:a16="http://schemas.microsoft.com/office/drawing/2014/main" id="{85D3418B-D8FA-43B5-8A19-058866E1B1B6}"/>
              </a:ext>
            </a:extLst>
          </p:cNvPr>
          <p:cNvSpPr>
            <a:spLocks noGrp="1"/>
          </p:cNvSpPr>
          <p:nvPr>
            <p:ph type="sldNum" sz="quarter" idx="4"/>
          </p:nvPr>
        </p:nvSpPr>
        <p:spPr/>
        <p:txBody>
          <a:bodyPr/>
          <a:lstStyle/>
          <a:p>
            <a:fld id="{3808C448-2B92-4E28-8794-DB124B0828FC}" type="slidenum">
              <a:rPr lang="en-US" smtClean="0"/>
              <a:pPr/>
              <a:t>2</a:t>
            </a:fld>
            <a:endParaRPr lang="en-US" dirty="0"/>
          </a:p>
        </p:txBody>
      </p:sp>
      <p:pic>
        <p:nvPicPr>
          <p:cNvPr id="4" name="Picture 3" descr="A close up of a sign&#10;&#10;Description automatically generated">
            <a:extLst>
              <a:ext uri="{FF2B5EF4-FFF2-40B4-BE49-F238E27FC236}">
                <a16:creationId xmlns:a16="http://schemas.microsoft.com/office/drawing/2014/main" id="{E8927BDC-7E74-4229-BAAC-B40E4EF06D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 y="274320"/>
            <a:ext cx="1921768" cy="816866"/>
          </a:xfrm>
          <a:prstGeom prst="rect">
            <a:avLst/>
          </a:prstGeom>
        </p:spPr>
      </p:pic>
      <p:pic>
        <p:nvPicPr>
          <p:cNvPr id="47" name="Picture 46" descr="A close up of a map&#10;&#10;Description automatically generated">
            <a:extLst>
              <a:ext uri="{FF2B5EF4-FFF2-40B4-BE49-F238E27FC236}">
                <a16:creationId xmlns:a16="http://schemas.microsoft.com/office/drawing/2014/main" id="{53F133C9-A290-4333-BCAB-32C4E76B1F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99979" y="1"/>
            <a:ext cx="3592021" cy="5970664"/>
          </a:xfrm>
          <a:prstGeom prst="rect">
            <a:avLst/>
          </a:prstGeom>
        </p:spPr>
      </p:pic>
    </p:spTree>
    <p:extLst>
      <p:ext uri="{BB962C8B-B14F-4D97-AF65-F5344CB8AC3E}">
        <p14:creationId xmlns:p14="http://schemas.microsoft.com/office/powerpoint/2010/main" val="283120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8467C-95A1-4B36-BB5B-B2C9662987A0}"/>
              </a:ext>
            </a:extLst>
          </p:cNvPr>
          <p:cNvSpPr>
            <a:spLocks noGrp="1"/>
          </p:cNvSpPr>
          <p:nvPr>
            <p:ph idx="1"/>
          </p:nvPr>
        </p:nvSpPr>
        <p:spPr>
          <a:xfrm>
            <a:off x="1217431" y="1746301"/>
            <a:ext cx="6096000" cy="3601876"/>
          </a:xfrm>
        </p:spPr>
        <p:txBody>
          <a:bodyPr>
            <a:normAutofit/>
          </a:bodyPr>
          <a:lstStyle/>
          <a:p>
            <a:pPr marL="0" indent="0">
              <a:buNone/>
            </a:pPr>
            <a:r>
              <a:rPr lang="en-US" b="1" dirty="0"/>
              <a:t>Project highlights</a:t>
            </a:r>
            <a:r>
              <a:rPr lang="en-US" dirty="0"/>
              <a:t>:</a:t>
            </a:r>
          </a:p>
          <a:p>
            <a:pPr>
              <a:lnSpc>
                <a:spcPct val="130000"/>
              </a:lnSpc>
            </a:pPr>
            <a:r>
              <a:rPr lang="en-US" sz="2800" dirty="0"/>
              <a:t>3 new full signals</a:t>
            </a:r>
          </a:p>
          <a:p>
            <a:pPr>
              <a:lnSpc>
                <a:spcPct val="130000"/>
              </a:lnSpc>
            </a:pPr>
            <a:r>
              <a:rPr lang="en-US" sz="2800" dirty="0"/>
              <a:t>1 new pedestrian signal</a:t>
            </a:r>
          </a:p>
          <a:p>
            <a:pPr>
              <a:lnSpc>
                <a:spcPct val="130000"/>
              </a:lnSpc>
            </a:pPr>
            <a:r>
              <a:rPr lang="en-US" sz="2800" dirty="0"/>
              <a:t>21,278 square feet of sidewalk repair</a:t>
            </a:r>
          </a:p>
          <a:p>
            <a:pPr>
              <a:lnSpc>
                <a:spcPct val="130000"/>
              </a:lnSpc>
            </a:pPr>
            <a:r>
              <a:rPr lang="en-US" sz="2800" dirty="0"/>
              <a:t>20 new curb ramps</a:t>
            </a:r>
          </a:p>
        </p:txBody>
      </p:sp>
      <p:pic>
        <p:nvPicPr>
          <p:cNvPr id="6" name="Picture 5">
            <a:extLst>
              <a:ext uri="{FF2B5EF4-FFF2-40B4-BE49-F238E27FC236}">
                <a16:creationId xmlns:a16="http://schemas.microsoft.com/office/drawing/2014/main" id="{DA2ACA34-DEF4-478D-8351-23276876BD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35448" y="1"/>
            <a:ext cx="3956552" cy="5936776"/>
          </a:xfrm>
          <a:prstGeom prst="rect">
            <a:avLst/>
          </a:prstGeom>
        </p:spPr>
      </p:pic>
      <p:sp>
        <p:nvSpPr>
          <p:cNvPr id="10" name="Title 9">
            <a:extLst>
              <a:ext uri="{FF2B5EF4-FFF2-40B4-BE49-F238E27FC236}">
                <a16:creationId xmlns:a16="http://schemas.microsoft.com/office/drawing/2014/main" id="{AF325D3F-1DAF-4F1D-89F1-D64B4BEFCC86}"/>
              </a:ext>
            </a:extLst>
          </p:cNvPr>
          <p:cNvSpPr>
            <a:spLocks noGrp="1"/>
          </p:cNvSpPr>
          <p:nvPr>
            <p:ph type="title"/>
          </p:nvPr>
        </p:nvSpPr>
        <p:spPr/>
        <p:txBody>
          <a:bodyPr/>
          <a:lstStyle/>
          <a:p>
            <a:r>
              <a:rPr lang="en-US" dirty="0"/>
              <a:t>Project Overview</a:t>
            </a:r>
          </a:p>
        </p:txBody>
      </p:sp>
    </p:spTree>
    <p:extLst>
      <p:ext uri="{BB962C8B-B14F-4D97-AF65-F5344CB8AC3E}">
        <p14:creationId xmlns:p14="http://schemas.microsoft.com/office/powerpoint/2010/main" val="177971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D2E9-D1B6-4A33-81DA-41B81E67C832}"/>
              </a:ext>
            </a:extLst>
          </p:cNvPr>
          <p:cNvSpPr>
            <a:spLocks noGrp="1"/>
          </p:cNvSpPr>
          <p:nvPr>
            <p:ph type="title"/>
          </p:nvPr>
        </p:nvSpPr>
        <p:spPr/>
        <p:txBody>
          <a:bodyPr/>
          <a:lstStyle/>
          <a:p>
            <a:r>
              <a:rPr lang="en-US" dirty="0"/>
              <a:t>Zooming in: </a:t>
            </a:r>
            <a:br>
              <a:rPr lang="en-US" dirty="0"/>
            </a:br>
            <a:r>
              <a:rPr lang="en-US" dirty="0"/>
              <a:t>Northern section</a:t>
            </a:r>
          </a:p>
        </p:txBody>
      </p:sp>
      <p:sp>
        <p:nvSpPr>
          <p:cNvPr id="3" name="Content Placeholder 2">
            <a:extLst>
              <a:ext uri="{FF2B5EF4-FFF2-40B4-BE49-F238E27FC236}">
                <a16:creationId xmlns:a16="http://schemas.microsoft.com/office/drawing/2014/main" id="{589392A9-EA25-4400-A637-CE467819A8BC}"/>
              </a:ext>
            </a:extLst>
          </p:cNvPr>
          <p:cNvSpPr>
            <a:spLocks noGrp="1"/>
          </p:cNvSpPr>
          <p:nvPr>
            <p:ph idx="1"/>
          </p:nvPr>
        </p:nvSpPr>
        <p:spPr>
          <a:xfrm>
            <a:off x="99740" y="1997946"/>
            <a:ext cx="4976648" cy="3780066"/>
          </a:xfrm>
        </p:spPr>
        <p:txBody>
          <a:bodyPr>
            <a:normAutofit fontScale="92500" lnSpcReduction="20000"/>
          </a:bodyPr>
          <a:lstStyle/>
          <a:p>
            <a:pPr marL="228600" lvl="1">
              <a:spcBef>
                <a:spcPts val="1000"/>
              </a:spcBef>
            </a:pPr>
            <a:r>
              <a:rPr lang="en-US" dirty="0"/>
              <a:t>New pedestrian crossing and curb ramps</a:t>
            </a:r>
          </a:p>
          <a:p>
            <a:pPr marL="228600" lvl="1">
              <a:spcBef>
                <a:spcPts val="1000"/>
              </a:spcBef>
            </a:pPr>
            <a:r>
              <a:rPr lang="en-US" dirty="0"/>
              <a:t>Curb bulbs and safety improvements </a:t>
            </a:r>
          </a:p>
          <a:p>
            <a:pPr marL="228600" lvl="1">
              <a:spcBef>
                <a:spcPts val="1000"/>
              </a:spcBef>
            </a:pPr>
            <a:r>
              <a:rPr lang="en-US" dirty="0"/>
              <a:t>New full signals at S Grand St and </a:t>
            </a:r>
            <a:br>
              <a:rPr lang="en-US" dirty="0"/>
            </a:br>
            <a:r>
              <a:rPr lang="en-US" dirty="0"/>
              <a:t>S College St</a:t>
            </a:r>
          </a:p>
          <a:p>
            <a:pPr marL="228600" lvl="1">
              <a:spcBef>
                <a:spcPts val="1000"/>
              </a:spcBef>
            </a:pPr>
            <a:r>
              <a:rPr lang="en-US" dirty="0"/>
              <a:t>Bus lane striping refresh</a:t>
            </a:r>
          </a:p>
          <a:p>
            <a:pPr marL="228600" lvl="1">
              <a:spcBef>
                <a:spcPts val="1000"/>
              </a:spcBef>
            </a:pPr>
            <a:r>
              <a:rPr lang="en-US" dirty="0"/>
              <a:t>Signal upgrades</a:t>
            </a:r>
          </a:p>
          <a:p>
            <a:pPr marL="228600" lvl="1">
              <a:spcBef>
                <a:spcPts val="1000"/>
              </a:spcBef>
            </a:pPr>
            <a:r>
              <a:rPr lang="en-US" dirty="0"/>
              <a:t>NB bus lane with left turn restrictions</a:t>
            </a:r>
          </a:p>
          <a:p>
            <a:endParaRPr lang="en-US" dirty="0"/>
          </a:p>
        </p:txBody>
      </p:sp>
      <p:pic>
        <p:nvPicPr>
          <p:cNvPr id="5" name="Picture 4">
            <a:extLst>
              <a:ext uri="{FF2B5EF4-FFF2-40B4-BE49-F238E27FC236}">
                <a16:creationId xmlns:a16="http://schemas.microsoft.com/office/drawing/2014/main" id="{941B5543-85DF-4D2D-A680-941D3CDE1B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2108" y="1158121"/>
            <a:ext cx="7109892" cy="3739337"/>
          </a:xfrm>
          <a:prstGeom prst="rect">
            <a:avLst/>
          </a:prstGeom>
        </p:spPr>
      </p:pic>
      <p:pic>
        <p:nvPicPr>
          <p:cNvPr id="17" name="Picture 16">
            <a:extLst>
              <a:ext uri="{FF2B5EF4-FFF2-40B4-BE49-F238E27FC236}">
                <a16:creationId xmlns:a16="http://schemas.microsoft.com/office/drawing/2014/main" id="{CDDD7276-FC22-4358-BC03-304AE852E5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9713" y="4364890"/>
            <a:ext cx="2258008" cy="1566550"/>
          </a:xfrm>
          <a:prstGeom prst="rect">
            <a:avLst/>
          </a:prstGeom>
        </p:spPr>
      </p:pic>
    </p:spTree>
    <p:extLst>
      <p:ext uri="{BB962C8B-B14F-4D97-AF65-F5344CB8AC3E}">
        <p14:creationId xmlns:p14="http://schemas.microsoft.com/office/powerpoint/2010/main" val="172467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D2E9-D1B6-4A33-81DA-41B81E67C832}"/>
              </a:ext>
            </a:extLst>
          </p:cNvPr>
          <p:cNvSpPr>
            <a:spLocks noGrp="1"/>
          </p:cNvSpPr>
          <p:nvPr>
            <p:ph type="title"/>
          </p:nvPr>
        </p:nvSpPr>
        <p:spPr/>
        <p:txBody>
          <a:bodyPr/>
          <a:lstStyle/>
          <a:p>
            <a:r>
              <a:rPr lang="en-US" dirty="0"/>
              <a:t>Zooming in: </a:t>
            </a:r>
            <a:br>
              <a:rPr lang="en-US" dirty="0"/>
            </a:br>
            <a:r>
              <a:rPr lang="en-US" dirty="0"/>
              <a:t>Middle section</a:t>
            </a:r>
          </a:p>
        </p:txBody>
      </p:sp>
      <p:sp>
        <p:nvSpPr>
          <p:cNvPr id="3" name="Content Placeholder 2">
            <a:extLst>
              <a:ext uri="{FF2B5EF4-FFF2-40B4-BE49-F238E27FC236}">
                <a16:creationId xmlns:a16="http://schemas.microsoft.com/office/drawing/2014/main" id="{589392A9-EA25-4400-A637-CE467819A8BC}"/>
              </a:ext>
            </a:extLst>
          </p:cNvPr>
          <p:cNvSpPr>
            <a:spLocks noGrp="1"/>
          </p:cNvSpPr>
          <p:nvPr>
            <p:ph idx="1"/>
          </p:nvPr>
        </p:nvSpPr>
        <p:spPr>
          <a:xfrm>
            <a:off x="99739" y="1997946"/>
            <a:ext cx="5206187" cy="3780066"/>
          </a:xfrm>
        </p:spPr>
        <p:txBody>
          <a:bodyPr>
            <a:normAutofit fontScale="92500" lnSpcReduction="20000"/>
          </a:bodyPr>
          <a:lstStyle/>
          <a:p>
            <a:pPr marL="228600" lvl="1">
              <a:spcBef>
                <a:spcPts val="1000"/>
              </a:spcBef>
            </a:pPr>
            <a:r>
              <a:rPr lang="en-US" dirty="0"/>
              <a:t>New pedestrian crossing and curb ramps</a:t>
            </a:r>
          </a:p>
          <a:p>
            <a:pPr marL="228600" lvl="1">
              <a:spcBef>
                <a:spcPts val="1000"/>
              </a:spcBef>
            </a:pPr>
            <a:r>
              <a:rPr lang="en-US" dirty="0"/>
              <a:t>Curb bulbs, raised crosswalks and sidewalk repair </a:t>
            </a:r>
          </a:p>
          <a:p>
            <a:pPr marL="228600" lvl="1">
              <a:spcBef>
                <a:spcPts val="1000"/>
              </a:spcBef>
            </a:pPr>
            <a:r>
              <a:rPr lang="en-US" dirty="0"/>
              <a:t>Separated pedestrian crossing time</a:t>
            </a:r>
          </a:p>
          <a:p>
            <a:pPr marL="228600" lvl="1">
              <a:spcBef>
                <a:spcPts val="1000"/>
              </a:spcBef>
            </a:pPr>
            <a:r>
              <a:rPr lang="en-US" dirty="0"/>
              <a:t>New pedestrian signal at S Adams St</a:t>
            </a:r>
          </a:p>
          <a:p>
            <a:pPr marL="228600" lvl="1">
              <a:spcBef>
                <a:spcPts val="1000"/>
              </a:spcBef>
            </a:pPr>
            <a:r>
              <a:rPr lang="en-US" dirty="0"/>
              <a:t>Install left-turn pockets and rainbow crosswalk</a:t>
            </a:r>
          </a:p>
          <a:p>
            <a:pPr marL="228600" lvl="1">
              <a:spcBef>
                <a:spcPts val="1000"/>
              </a:spcBef>
            </a:pPr>
            <a:r>
              <a:rPr lang="en-US" dirty="0"/>
              <a:t>Refresh existing paint/post curb bulbs</a:t>
            </a:r>
          </a:p>
          <a:p>
            <a:endParaRPr lang="en-US" dirty="0"/>
          </a:p>
        </p:txBody>
      </p:sp>
      <p:pic>
        <p:nvPicPr>
          <p:cNvPr id="6" name="Picture 5">
            <a:extLst>
              <a:ext uri="{FF2B5EF4-FFF2-40B4-BE49-F238E27FC236}">
                <a16:creationId xmlns:a16="http://schemas.microsoft.com/office/drawing/2014/main" id="{B043E2ED-C6FC-4DA0-8BC3-E9AD181BFD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9541" y="528735"/>
            <a:ext cx="5698607" cy="4364890"/>
          </a:xfrm>
          <a:prstGeom prst="rect">
            <a:avLst/>
          </a:prstGeom>
        </p:spPr>
      </p:pic>
      <p:pic>
        <p:nvPicPr>
          <p:cNvPr id="16" name="Picture 15">
            <a:extLst>
              <a:ext uri="{FF2B5EF4-FFF2-40B4-BE49-F238E27FC236}">
                <a16:creationId xmlns:a16="http://schemas.microsoft.com/office/drawing/2014/main" id="{3B439004-9C67-448F-A750-76E8F321C8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9713" y="4364890"/>
            <a:ext cx="2258008" cy="1566550"/>
          </a:xfrm>
          <a:prstGeom prst="rect">
            <a:avLst/>
          </a:prstGeom>
        </p:spPr>
      </p:pic>
    </p:spTree>
    <p:extLst>
      <p:ext uri="{BB962C8B-B14F-4D97-AF65-F5344CB8AC3E}">
        <p14:creationId xmlns:p14="http://schemas.microsoft.com/office/powerpoint/2010/main" val="426766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D2E9-D1B6-4A33-81DA-41B81E67C832}"/>
              </a:ext>
            </a:extLst>
          </p:cNvPr>
          <p:cNvSpPr>
            <a:spLocks noGrp="1"/>
          </p:cNvSpPr>
          <p:nvPr>
            <p:ph type="title"/>
          </p:nvPr>
        </p:nvSpPr>
        <p:spPr/>
        <p:txBody>
          <a:bodyPr/>
          <a:lstStyle/>
          <a:p>
            <a:r>
              <a:rPr lang="en-US" dirty="0"/>
              <a:t>Zooming in: </a:t>
            </a:r>
            <a:br>
              <a:rPr lang="en-US" dirty="0"/>
            </a:br>
            <a:r>
              <a:rPr lang="en-US" dirty="0"/>
              <a:t>Southern section</a:t>
            </a:r>
          </a:p>
        </p:txBody>
      </p:sp>
      <p:sp>
        <p:nvSpPr>
          <p:cNvPr id="3" name="Content Placeholder 2">
            <a:extLst>
              <a:ext uri="{FF2B5EF4-FFF2-40B4-BE49-F238E27FC236}">
                <a16:creationId xmlns:a16="http://schemas.microsoft.com/office/drawing/2014/main" id="{589392A9-EA25-4400-A637-CE467819A8BC}"/>
              </a:ext>
            </a:extLst>
          </p:cNvPr>
          <p:cNvSpPr>
            <a:spLocks noGrp="1"/>
          </p:cNvSpPr>
          <p:nvPr>
            <p:ph idx="1"/>
          </p:nvPr>
        </p:nvSpPr>
        <p:spPr>
          <a:xfrm>
            <a:off x="99739" y="1997946"/>
            <a:ext cx="5257801" cy="3780066"/>
          </a:xfrm>
        </p:spPr>
        <p:txBody>
          <a:bodyPr>
            <a:normAutofit/>
          </a:bodyPr>
          <a:lstStyle/>
          <a:p>
            <a:pPr marL="228600" lvl="1">
              <a:spcBef>
                <a:spcPts val="1000"/>
              </a:spcBef>
            </a:pPr>
            <a:r>
              <a:rPr lang="en-US" dirty="0"/>
              <a:t>Upgrade pedestrian signal to full signal with crosswalks and curb bulbs</a:t>
            </a:r>
          </a:p>
          <a:p>
            <a:pPr marL="228600" lvl="1">
              <a:spcBef>
                <a:spcPts val="1000"/>
              </a:spcBef>
            </a:pPr>
            <a:r>
              <a:rPr lang="en-US" dirty="0"/>
              <a:t>Left turn lane restrictions </a:t>
            </a:r>
          </a:p>
          <a:p>
            <a:pPr marL="228600" lvl="1">
              <a:spcBef>
                <a:spcPts val="1000"/>
              </a:spcBef>
            </a:pPr>
            <a:r>
              <a:rPr lang="en-US" dirty="0"/>
              <a:t>Add center turn lane and bus lanes</a:t>
            </a:r>
          </a:p>
          <a:p>
            <a:pPr marL="228600" lvl="1">
              <a:spcBef>
                <a:spcPts val="1000"/>
              </a:spcBef>
            </a:pPr>
            <a:r>
              <a:rPr lang="en-US" dirty="0"/>
              <a:t>Add left-turn pocket at S Frontenac St</a:t>
            </a:r>
          </a:p>
          <a:p>
            <a:endParaRPr lang="en-US" dirty="0"/>
          </a:p>
        </p:txBody>
      </p:sp>
      <p:pic>
        <p:nvPicPr>
          <p:cNvPr id="5" name="Picture 4">
            <a:extLst>
              <a:ext uri="{FF2B5EF4-FFF2-40B4-BE49-F238E27FC236}">
                <a16:creationId xmlns:a16="http://schemas.microsoft.com/office/drawing/2014/main" id="{FF690143-27D4-4044-9128-E1E09EE183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5665" y="1325281"/>
            <a:ext cx="7040762" cy="3408998"/>
          </a:xfrm>
          <a:prstGeom prst="rect">
            <a:avLst/>
          </a:prstGeom>
        </p:spPr>
      </p:pic>
      <p:pic>
        <p:nvPicPr>
          <p:cNvPr id="16" name="Picture 15">
            <a:extLst>
              <a:ext uri="{FF2B5EF4-FFF2-40B4-BE49-F238E27FC236}">
                <a16:creationId xmlns:a16="http://schemas.microsoft.com/office/drawing/2014/main" id="{3B439004-9C67-448F-A750-76E8F321C8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6152" y="4338901"/>
            <a:ext cx="2258008" cy="1566550"/>
          </a:xfrm>
          <a:prstGeom prst="rect">
            <a:avLst/>
          </a:prstGeom>
        </p:spPr>
      </p:pic>
    </p:spTree>
    <p:extLst>
      <p:ext uri="{BB962C8B-B14F-4D97-AF65-F5344CB8AC3E}">
        <p14:creationId xmlns:p14="http://schemas.microsoft.com/office/powerpoint/2010/main" val="369067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BB70-66B2-45FC-9384-38D63F378F7A}"/>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A72CB53C-6F00-46E2-97DE-A4F6806CF9A5}"/>
              </a:ext>
            </a:extLst>
          </p:cNvPr>
          <p:cNvSpPr>
            <a:spLocks noGrp="1"/>
          </p:cNvSpPr>
          <p:nvPr>
            <p:ph idx="1"/>
          </p:nvPr>
        </p:nvSpPr>
        <p:spPr/>
        <p:txBody>
          <a:bodyPr>
            <a:normAutofit/>
          </a:bodyPr>
          <a:lstStyle/>
          <a:p>
            <a:pPr marL="0" indent="0">
              <a:buNone/>
            </a:pPr>
            <a:r>
              <a:rPr lang="en-US" b="1" dirty="0"/>
              <a:t>Lisa Harrison</a:t>
            </a:r>
          </a:p>
          <a:p>
            <a:pPr marL="0" indent="0">
              <a:buNone/>
            </a:pPr>
            <a:r>
              <a:rPr lang="en-US" sz="2800" dirty="0"/>
              <a:t>Communications and Outreach Lead</a:t>
            </a:r>
          </a:p>
          <a:p>
            <a:pPr marL="0" indent="0">
              <a:buNone/>
            </a:pPr>
            <a:r>
              <a:rPr lang="en-US" sz="2800" dirty="0"/>
              <a:t>Lisa.M.Harrison@seattle.gov</a:t>
            </a:r>
          </a:p>
        </p:txBody>
      </p:sp>
    </p:spTree>
    <p:extLst>
      <p:ext uri="{BB962C8B-B14F-4D97-AF65-F5344CB8AC3E}">
        <p14:creationId xmlns:p14="http://schemas.microsoft.com/office/powerpoint/2010/main" val="294368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A2D82-B72E-40C8-B869-EFE38DBB8707}"/>
              </a:ext>
            </a:extLst>
          </p:cNvPr>
          <p:cNvSpPr>
            <a:spLocks noGrp="1"/>
          </p:cNvSpPr>
          <p:nvPr>
            <p:ph type="title"/>
          </p:nvPr>
        </p:nvSpPr>
        <p:spPr/>
        <p:txBody>
          <a:bodyPr/>
          <a:lstStyle/>
          <a:p>
            <a:r>
              <a:rPr lang="en-US" dirty="0"/>
              <a:t>Supplemental Slides</a:t>
            </a:r>
          </a:p>
        </p:txBody>
      </p:sp>
      <p:sp>
        <p:nvSpPr>
          <p:cNvPr id="5" name="Text Placeholder 4">
            <a:extLst>
              <a:ext uri="{FF2B5EF4-FFF2-40B4-BE49-F238E27FC236}">
                <a16:creationId xmlns:a16="http://schemas.microsoft.com/office/drawing/2014/main" id="{1E31FBD7-9EAB-442A-AAF6-E25ABC9150A4}"/>
              </a:ext>
            </a:extLst>
          </p:cNvPr>
          <p:cNvSpPr>
            <a:spLocks noGrp="1"/>
          </p:cNvSpPr>
          <p:nvPr>
            <p:ph type="body" sz="quarter" idx="10"/>
          </p:nvPr>
        </p:nvSpPr>
        <p:spPr/>
        <p:txBody>
          <a:bodyPr/>
          <a:lstStyle/>
          <a:p>
            <a:endParaRPr lang="en-US"/>
          </a:p>
        </p:txBody>
      </p:sp>
      <p:pic>
        <p:nvPicPr>
          <p:cNvPr id="8" name="Picture Placeholder 7" descr="A close up of a sign&#10;&#10;Description automatically generated">
            <a:extLst>
              <a:ext uri="{FF2B5EF4-FFF2-40B4-BE49-F238E27FC236}">
                <a16:creationId xmlns:a16="http://schemas.microsoft.com/office/drawing/2014/main" id="{D9CFBA96-B49E-4E40-90F2-9FC72D92BD3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048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A9933-C861-4BBE-949D-AD212B1D8B0F}"/>
              </a:ext>
            </a:extLst>
          </p:cNvPr>
          <p:cNvSpPr>
            <a:spLocks noGrp="1"/>
          </p:cNvSpPr>
          <p:nvPr>
            <p:ph type="title"/>
          </p:nvPr>
        </p:nvSpPr>
        <p:spPr>
          <a:xfrm>
            <a:off x="662940" y="2517583"/>
            <a:ext cx="4602480" cy="749808"/>
          </a:xfrm>
        </p:spPr>
        <p:txBody>
          <a:bodyPr/>
          <a:lstStyle/>
          <a:p>
            <a:r>
              <a:rPr lang="en-US" b="1" dirty="0"/>
              <a:t>Station locations – Chinatown-ID to I-90</a:t>
            </a:r>
          </a:p>
        </p:txBody>
      </p:sp>
      <p:sp>
        <p:nvSpPr>
          <p:cNvPr id="7" name="Picture Placeholder 6">
            <a:extLst>
              <a:ext uri="{FF2B5EF4-FFF2-40B4-BE49-F238E27FC236}">
                <a16:creationId xmlns:a16="http://schemas.microsoft.com/office/drawing/2014/main" id="{3830246A-4E70-4202-B966-64AA74D52D65}"/>
              </a:ext>
            </a:extLst>
          </p:cNvPr>
          <p:cNvSpPr>
            <a:spLocks noGrp="1"/>
          </p:cNvSpPr>
          <p:nvPr>
            <p:ph type="pic" sz="quarter" idx="11"/>
          </p:nvPr>
        </p:nvSpPr>
        <p:spPr/>
      </p:sp>
      <p:pic>
        <p:nvPicPr>
          <p:cNvPr id="8" name="Picture 7" descr="Image of ">
            <a:extLst>
              <a:ext uri="{FF2B5EF4-FFF2-40B4-BE49-F238E27FC236}">
                <a16:creationId xmlns:a16="http://schemas.microsoft.com/office/drawing/2014/main" id="{BF91859A-B715-4946-A771-28186A712F8D}"/>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7185660" y="-30481"/>
            <a:ext cx="5021580" cy="6024245"/>
          </a:xfrm>
          <a:prstGeom prst="rect">
            <a:avLst/>
          </a:prstGeom>
          <a:noFill/>
          <a:ln>
            <a:noFill/>
          </a:ln>
        </p:spPr>
      </p:pic>
    </p:spTree>
    <p:extLst>
      <p:ext uri="{BB962C8B-B14F-4D97-AF65-F5344CB8AC3E}">
        <p14:creationId xmlns:p14="http://schemas.microsoft.com/office/powerpoint/2010/main" val="3808439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A9933-C861-4BBE-949D-AD212B1D8B0F}"/>
              </a:ext>
            </a:extLst>
          </p:cNvPr>
          <p:cNvSpPr>
            <a:spLocks noGrp="1"/>
          </p:cNvSpPr>
          <p:nvPr>
            <p:ph type="title"/>
          </p:nvPr>
        </p:nvSpPr>
        <p:spPr>
          <a:xfrm>
            <a:off x="662940" y="2517583"/>
            <a:ext cx="4602480" cy="749808"/>
          </a:xfrm>
        </p:spPr>
        <p:txBody>
          <a:bodyPr/>
          <a:lstStyle/>
          <a:p>
            <a:r>
              <a:rPr lang="en-US" b="1" dirty="0"/>
              <a:t>Station locations – </a:t>
            </a:r>
            <a:br>
              <a:rPr lang="en-US" b="1" dirty="0"/>
            </a:br>
            <a:r>
              <a:rPr lang="en-US" b="1" dirty="0"/>
              <a:t>I-90 to Mount Baker</a:t>
            </a:r>
          </a:p>
        </p:txBody>
      </p:sp>
      <p:sp>
        <p:nvSpPr>
          <p:cNvPr id="7" name="Picture Placeholder 6">
            <a:extLst>
              <a:ext uri="{FF2B5EF4-FFF2-40B4-BE49-F238E27FC236}">
                <a16:creationId xmlns:a16="http://schemas.microsoft.com/office/drawing/2014/main" id="{3830246A-4E70-4202-B966-64AA74D52D65}"/>
              </a:ext>
            </a:extLst>
          </p:cNvPr>
          <p:cNvSpPr>
            <a:spLocks noGrp="1"/>
          </p:cNvSpPr>
          <p:nvPr>
            <p:ph type="pic" sz="quarter" idx="11"/>
          </p:nvPr>
        </p:nvSpPr>
        <p:spPr/>
      </p:sp>
      <p:pic>
        <p:nvPicPr>
          <p:cNvPr id="6" name="Picture 5" descr="Image of ">
            <a:extLst>
              <a:ext uri="{FF2B5EF4-FFF2-40B4-BE49-F238E27FC236}">
                <a16:creationId xmlns:a16="http://schemas.microsoft.com/office/drawing/2014/main" id="{93F8D6E3-5FAA-4FA9-B625-F329BB06A32B}"/>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46620" y="-64790"/>
            <a:ext cx="4998720" cy="6071770"/>
          </a:xfrm>
          <a:prstGeom prst="rect">
            <a:avLst/>
          </a:prstGeom>
          <a:noFill/>
          <a:ln>
            <a:noFill/>
          </a:ln>
        </p:spPr>
      </p:pic>
    </p:spTree>
    <p:extLst>
      <p:ext uri="{BB962C8B-B14F-4D97-AF65-F5344CB8AC3E}">
        <p14:creationId xmlns:p14="http://schemas.microsoft.com/office/powerpoint/2010/main" val="2063523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A9933-C861-4BBE-949D-AD212B1D8B0F}"/>
              </a:ext>
            </a:extLst>
          </p:cNvPr>
          <p:cNvSpPr>
            <a:spLocks noGrp="1"/>
          </p:cNvSpPr>
          <p:nvPr>
            <p:ph type="title"/>
          </p:nvPr>
        </p:nvSpPr>
        <p:spPr>
          <a:xfrm>
            <a:off x="662940" y="2517582"/>
            <a:ext cx="4602480" cy="1010477"/>
          </a:xfrm>
        </p:spPr>
        <p:txBody>
          <a:bodyPr/>
          <a:lstStyle/>
          <a:p>
            <a:r>
              <a:rPr lang="en-US" b="1" dirty="0"/>
              <a:t>Station locations – </a:t>
            </a:r>
            <a:br>
              <a:rPr lang="en-US" b="1" dirty="0"/>
            </a:br>
            <a:r>
              <a:rPr lang="en-US" b="1" dirty="0"/>
              <a:t>Mount Baker to </a:t>
            </a:r>
            <a:br>
              <a:rPr lang="en-US" b="1" dirty="0"/>
            </a:br>
            <a:r>
              <a:rPr lang="en-US" b="1" dirty="0"/>
              <a:t>Columbia City</a:t>
            </a:r>
          </a:p>
        </p:txBody>
      </p:sp>
      <p:sp>
        <p:nvSpPr>
          <p:cNvPr id="7" name="Picture Placeholder 6">
            <a:extLst>
              <a:ext uri="{FF2B5EF4-FFF2-40B4-BE49-F238E27FC236}">
                <a16:creationId xmlns:a16="http://schemas.microsoft.com/office/drawing/2014/main" id="{3830246A-4E70-4202-B966-64AA74D52D65}"/>
              </a:ext>
            </a:extLst>
          </p:cNvPr>
          <p:cNvSpPr>
            <a:spLocks noGrp="1"/>
          </p:cNvSpPr>
          <p:nvPr>
            <p:ph type="pic" sz="quarter" idx="11"/>
          </p:nvPr>
        </p:nvSpPr>
        <p:spPr/>
      </p:sp>
      <p:pic>
        <p:nvPicPr>
          <p:cNvPr id="8" name="Picture 7" descr="Image of ">
            <a:extLst>
              <a:ext uri="{FF2B5EF4-FFF2-40B4-BE49-F238E27FC236}">
                <a16:creationId xmlns:a16="http://schemas.microsoft.com/office/drawing/2014/main" id="{EE222279-9DE6-48AC-A3E1-B28ED5057844}"/>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7100" y="-40982"/>
            <a:ext cx="4968240" cy="6034747"/>
          </a:xfrm>
          <a:prstGeom prst="rect">
            <a:avLst/>
          </a:prstGeom>
          <a:noFill/>
          <a:ln>
            <a:noFill/>
          </a:ln>
        </p:spPr>
      </p:pic>
    </p:spTree>
    <p:extLst>
      <p:ext uri="{BB962C8B-B14F-4D97-AF65-F5344CB8AC3E}">
        <p14:creationId xmlns:p14="http://schemas.microsoft.com/office/powerpoint/2010/main" val="215355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A9933-C861-4BBE-949D-AD212B1D8B0F}"/>
              </a:ext>
            </a:extLst>
          </p:cNvPr>
          <p:cNvSpPr>
            <a:spLocks noGrp="1"/>
          </p:cNvSpPr>
          <p:nvPr>
            <p:ph type="title"/>
          </p:nvPr>
        </p:nvSpPr>
        <p:spPr>
          <a:xfrm>
            <a:off x="662940" y="2517582"/>
            <a:ext cx="4602480" cy="1010477"/>
          </a:xfrm>
        </p:spPr>
        <p:txBody>
          <a:bodyPr/>
          <a:lstStyle/>
          <a:p>
            <a:r>
              <a:rPr lang="en-US" b="1" dirty="0"/>
              <a:t>Station locations – </a:t>
            </a:r>
            <a:br>
              <a:rPr lang="en-US" b="1" dirty="0"/>
            </a:br>
            <a:r>
              <a:rPr lang="en-US" b="1" dirty="0"/>
              <a:t>Columbia City to </a:t>
            </a:r>
            <a:br>
              <a:rPr lang="en-US" b="1" dirty="0"/>
            </a:br>
            <a:r>
              <a:rPr lang="en-US" b="1" dirty="0"/>
              <a:t>Hillman City</a:t>
            </a:r>
          </a:p>
        </p:txBody>
      </p:sp>
      <p:sp>
        <p:nvSpPr>
          <p:cNvPr id="7" name="Picture Placeholder 6">
            <a:extLst>
              <a:ext uri="{FF2B5EF4-FFF2-40B4-BE49-F238E27FC236}">
                <a16:creationId xmlns:a16="http://schemas.microsoft.com/office/drawing/2014/main" id="{3830246A-4E70-4202-B966-64AA74D52D65}"/>
              </a:ext>
            </a:extLst>
          </p:cNvPr>
          <p:cNvSpPr>
            <a:spLocks noGrp="1"/>
          </p:cNvSpPr>
          <p:nvPr>
            <p:ph type="pic" sz="quarter" idx="11"/>
          </p:nvPr>
        </p:nvSpPr>
        <p:spPr/>
      </p:sp>
      <p:pic>
        <p:nvPicPr>
          <p:cNvPr id="8" name="Picture 7" descr="Image of ">
            <a:extLst>
              <a:ext uri="{FF2B5EF4-FFF2-40B4-BE49-F238E27FC236}">
                <a16:creationId xmlns:a16="http://schemas.microsoft.com/office/drawing/2014/main" id="{46B800CC-962E-4D72-9A8A-E2DB8CC01B6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7246620" y="0"/>
            <a:ext cx="4960620" cy="6025492"/>
          </a:xfrm>
          <a:prstGeom prst="rect">
            <a:avLst/>
          </a:prstGeom>
          <a:noFill/>
          <a:ln>
            <a:noFill/>
          </a:ln>
        </p:spPr>
      </p:pic>
    </p:spTree>
    <p:extLst>
      <p:ext uri="{BB962C8B-B14F-4D97-AF65-F5344CB8AC3E}">
        <p14:creationId xmlns:p14="http://schemas.microsoft.com/office/powerpoint/2010/main" val="122180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F6E5-7E48-4CF4-843E-5409B5F0B775}"/>
              </a:ext>
            </a:extLst>
          </p:cNvPr>
          <p:cNvSpPr>
            <a:spLocks noGrp="1"/>
          </p:cNvSpPr>
          <p:nvPr>
            <p:ph type="title"/>
          </p:nvPr>
        </p:nvSpPr>
        <p:spPr>
          <a:xfrm>
            <a:off x="548640" y="399333"/>
            <a:ext cx="11091672" cy="749808"/>
          </a:xfrm>
        </p:spPr>
        <p:txBody>
          <a:bodyPr/>
          <a:lstStyle/>
          <a:p>
            <a:r>
              <a:rPr lang="en-US" sz="3200" b="1" dirty="0"/>
              <a:t>Why is RapidRide coming to the Rainier Valley?</a:t>
            </a:r>
          </a:p>
        </p:txBody>
      </p:sp>
      <p:sp>
        <p:nvSpPr>
          <p:cNvPr id="3" name="Content Placeholder 2">
            <a:extLst>
              <a:ext uri="{FF2B5EF4-FFF2-40B4-BE49-F238E27FC236}">
                <a16:creationId xmlns:a16="http://schemas.microsoft.com/office/drawing/2014/main" id="{A5B90F43-2E6C-41DC-857D-C11B73EAF1B7}"/>
              </a:ext>
            </a:extLst>
          </p:cNvPr>
          <p:cNvSpPr>
            <a:spLocks noGrp="1"/>
          </p:cNvSpPr>
          <p:nvPr>
            <p:ph idx="1"/>
          </p:nvPr>
        </p:nvSpPr>
        <p:spPr/>
        <p:txBody>
          <a:bodyPr/>
          <a:lstStyle/>
          <a:p>
            <a:r>
              <a:rPr lang="en-US" sz="2800" dirty="0"/>
              <a:t>11,200+</a:t>
            </a:r>
            <a:r>
              <a:rPr lang="en-US" sz="2800" b="0" dirty="0"/>
              <a:t> daily riders with significant projected growth</a:t>
            </a:r>
          </a:p>
          <a:p>
            <a:r>
              <a:rPr lang="en-US" sz="2800" b="0" dirty="0">
                <a:ea typeface="Verdana"/>
              </a:rPr>
              <a:t>Part of a larger vision of </a:t>
            </a:r>
            <a:r>
              <a:rPr lang="en-US" sz="2800" b="0" dirty="0"/>
              <a:t>connecting people and places throughout Rainier Valley</a:t>
            </a:r>
          </a:p>
          <a:p>
            <a:r>
              <a:rPr lang="en-US" sz="2800" b="0" dirty="0"/>
              <a:t>Improve service </a:t>
            </a:r>
            <a:r>
              <a:rPr lang="en-US" sz="2800" dirty="0"/>
              <a:t>quality</a:t>
            </a:r>
            <a:r>
              <a:rPr lang="en-US" sz="2800" b="0" dirty="0"/>
              <a:t> and </a:t>
            </a:r>
            <a:r>
              <a:rPr lang="en-US" sz="2800" dirty="0"/>
              <a:t>reliability</a:t>
            </a:r>
            <a:endParaRPr lang="en-US" sz="2800" b="0" dirty="0"/>
          </a:p>
          <a:p>
            <a:endParaRPr lang="en-US" b="0" dirty="0"/>
          </a:p>
          <a:p>
            <a:endParaRPr lang="en-US" dirty="0"/>
          </a:p>
        </p:txBody>
      </p:sp>
      <p:sp>
        <p:nvSpPr>
          <p:cNvPr id="4" name="Slide Number Placeholder 3">
            <a:extLst>
              <a:ext uri="{FF2B5EF4-FFF2-40B4-BE49-F238E27FC236}">
                <a16:creationId xmlns:a16="http://schemas.microsoft.com/office/drawing/2014/main" id="{F101487F-A3DB-45A9-AE74-42690723A3B1}"/>
              </a:ext>
            </a:extLst>
          </p:cNvPr>
          <p:cNvSpPr>
            <a:spLocks noGrp="1"/>
          </p:cNvSpPr>
          <p:nvPr>
            <p:ph type="sldNum" sz="quarter" idx="4"/>
          </p:nvPr>
        </p:nvSpPr>
        <p:spPr/>
        <p:txBody>
          <a:bodyPr/>
          <a:lstStyle/>
          <a:p>
            <a:fld id="{3808C448-2B92-4E28-8794-DB124B0828FC}" type="slidenum">
              <a:rPr lang="en-US" smtClean="0"/>
              <a:pPr/>
              <a:t>3</a:t>
            </a:fld>
            <a:endParaRPr lang="en-US" dirty="0"/>
          </a:p>
        </p:txBody>
      </p:sp>
      <p:sp>
        <p:nvSpPr>
          <p:cNvPr id="6" name="Footer Placeholder 5">
            <a:extLst>
              <a:ext uri="{FF2B5EF4-FFF2-40B4-BE49-F238E27FC236}">
                <a16:creationId xmlns:a16="http://schemas.microsoft.com/office/drawing/2014/main" id="{DDBFB41F-6455-4BA8-8EC4-F7F4FFB64C9B}"/>
              </a:ext>
            </a:extLst>
          </p:cNvPr>
          <p:cNvSpPr>
            <a:spLocks noGrp="1"/>
          </p:cNvSpPr>
          <p:nvPr>
            <p:ph type="ftr" sz="quarter" idx="3"/>
          </p:nvPr>
        </p:nvSpPr>
        <p:spPr/>
        <p:txBody>
          <a:bodyPr/>
          <a:lstStyle/>
          <a:p>
            <a:endParaRPr lang="en-US" dirty="0"/>
          </a:p>
        </p:txBody>
      </p:sp>
      <p:graphicFrame>
        <p:nvGraphicFramePr>
          <p:cNvPr id="7" name="Diagram 6">
            <a:extLst>
              <a:ext uri="{FF2B5EF4-FFF2-40B4-BE49-F238E27FC236}">
                <a16:creationId xmlns:a16="http://schemas.microsoft.com/office/drawing/2014/main" id="{B7C77B0F-8E0A-4013-ABCF-30753C13B916}"/>
              </a:ext>
            </a:extLst>
          </p:cNvPr>
          <p:cNvGraphicFramePr/>
          <p:nvPr>
            <p:extLst>
              <p:ext uri="{D42A27DB-BD31-4B8C-83A1-F6EECF244321}">
                <p14:modId xmlns:p14="http://schemas.microsoft.com/office/powerpoint/2010/main" val="4081715143"/>
              </p:ext>
            </p:extLst>
          </p:nvPr>
        </p:nvGraphicFramePr>
        <p:xfrm>
          <a:off x="97678" y="3585411"/>
          <a:ext cx="12094321" cy="249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6965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A9933-C861-4BBE-949D-AD212B1D8B0F}"/>
              </a:ext>
            </a:extLst>
          </p:cNvPr>
          <p:cNvSpPr>
            <a:spLocks noGrp="1"/>
          </p:cNvSpPr>
          <p:nvPr>
            <p:ph type="title"/>
          </p:nvPr>
        </p:nvSpPr>
        <p:spPr>
          <a:xfrm>
            <a:off x="662940" y="2517582"/>
            <a:ext cx="4602480" cy="1338138"/>
          </a:xfrm>
        </p:spPr>
        <p:txBody>
          <a:bodyPr/>
          <a:lstStyle/>
          <a:p>
            <a:r>
              <a:rPr lang="en-US" b="1" dirty="0"/>
              <a:t>Station locations – </a:t>
            </a:r>
            <a:br>
              <a:rPr lang="en-US" b="1" dirty="0"/>
            </a:br>
            <a:r>
              <a:rPr lang="en-US" b="1" dirty="0"/>
              <a:t>Hillman City to </a:t>
            </a:r>
            <a:br>
              <a:rPr lang="en-US" b="1" dirty="0"/>
            </a:br>
            <a:r>
              <a:rPr lang="en-US" b="1" dirty="0"/>
              <a:t>Rainier Beach </a:t>
            </a:r>
            <a:br>
              <a:rPr lang="en-US" b="1" dirty="0"/>
            </a:br>
            <a:r>
              <a:rPr lang="en-US" b="1" dirty="0"/>
              <a:t>Light Rail Station</a:t>
            </a:r>
          </a:p>
        </p:txBody>
      </p:sp>
      <p:sp>
        <p:nvSpPr>
          <p:cNvPr id="7" name="Picture Placeholder 6">
            <a:extLst>
              <a:ext uri="{FF2B5EF4-FFF2-40B4-BE49-F238E27FC236}">
                <a16:creationId xmlns:a16="http://schemas.microsoft.com/office/drawing/2014/main" id="{3830246A-4E70-4202-B966-64AA74D52D65}"/>
              </a:ext>
            </a:extLst>
          </p:cNvPr>
          <p:cNvSpPr>
            <a:spLocks noGrp="1"/>
          </p:cNvSpPr>
          <p:nvPr>
            <p:ph type="pic" sz="quarter" idx="11"/>
          </p:nvPr>
        </p:nvSpPr>
        <p:spPr/>
      </p:sp>
      <p:pic>
        <p:nvPicPr>
          <p:cNvPr id="8" name="Picture 7" descr="Image of ">
            <a:extLst>
              <a:ext uri="{FF2B5EF4-FFF2-40B4-BE49-F238E27FC236}">
                <a16:creationId xmlns:a16="http://schemas.microsoft.com/office/drawing/2014/main" id="{5D16024B-095E-4F21-8A42-3738C76F63BC}"/>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7580" y="-10508"/>
            <a:ext cx="4940384" cy="6019511"/>
          </a:xfrm>
          <a:prstGeom prst="rect">
            <a:avLst/>
          </a:prstGeom>
          <a:noFill/>
          <a:ln>
            <a:noFill/>
          </a:ln>
        </p:spPr>
      </p:pic>
    </p:spTree>
    <p:extLst>
      <p:ext uri="{BB962C8B-B14F-4D97-AF65-F5344CB8AC3E}">
        <p14:creationId xmlns:p14="http://schemas.microsoft.com/office/powerpoint/2010/main" val="1648663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oom, bed&#10;&#10;Description automatically generated">
            <a:extLst>
              <a:ext uri="{FF2B5EF4-FFF2-40B4-BE49-F238E27FC236}">
                <a16:creationId xmlns:a16="http://schemas.microsoft.com/office/drawing/2014/main" id="{1E68082D-5AF5-40A8-9B73-AC60162EA6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45760" y="1611420"/>
            <a:ext cx="8631605" cy="3659461"/>
          </a:xfrm>
          <a:prstGeom prst="rect">
            <a:avLst/>
          </a:prstGeom>
        </p:spPr>
      </p:pic>
      <p:sp>
        <p:nvSpPr>
          <p:cNvPr id="2" name="Title 1">
            <a:extLst>
              <a:ext uri="{FF2B5EF4-FFF2-40B4-BE49-F238E27FC236}">
                <a16:creationId xmlns:a16="http://schemas.microsoft.com/office/drawing/2014/main" id="{4B1F49BD-D92B-4013-9DEA-6107279EBF1D}"/>
              </a:ext>
            </a:extLst>
          </p:cNvPr>
          <p:cNvSpPr>
            <a:spLocks noGrp="1"/>
          </p:cNvSpPr>
          <p:nvPr>
            <p:ph type="title"/>
          </p:nvPr>
        </p:nvSpPr>
        <p:spPr/>
        <p:txBody>
          <a:bodyPr/>
          <a:lstStyle/>
          <a:p>
            <a:r>
              <a:rPr lang="en-US" b="1" dirty="0"/>
              <a:t>Speed and Reliability</a:t>
            </a:r>
            <a:endParaRPr lang="en-US" b="1" i="1" dirty="0"/>
          </a:p>
        </p:txBody>
      </p:sp>
      <p:sp>
        <p:nvSpPr>
          <p:cNvPr id="6" name="Slide Number Placeholder 5">
            <a:extLst>
              <a:ext uri="{FF2B5EF4-FFF2-40B4-BE49-F238E27FC236}">
                <a16:creationId xmlns:a16="http://schemas.microsoft.com/office/drawing/2014/main" id="{1FEFB539-1D33-420C-AF18-5590C369BA30}"/>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08C448-2B92-4E28-8794-DB124B0828FC}" type="slidenum">
              <a:rPr kumimoji="0" lang="en-US" sz="1200" b="0" i="0" u="none" strike="noStrike" kern="1200" cap="none" spc="0" normalizeH="0" baseline="0" noProof="0" smtClean="0">
                <a:ln>
                  <a:noFill/>
                </a:ln>
                <a:solidFill>
                  <a:srgbClr val="FCBA3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FCBA30"/>
              </a:solidFill>
              <a:effectLst/>
              <a:uLnTx/>
              <a:uFillTx/>
              <a:latin typeface="Verdana"/>
              <a:ea typeface="+mn-ea"/>
              <a:cs typeface="+mn-cs"/>
            </a:endParaRPr>
          </a:p>
        </p:txBody>
      </p:sp>
      <p:sp>
        <p:nvSpPr>
          <p:cNvPr id="15" name="Content Placeholder 2">
            <a:extLst>
              <a:ext uri="{FF2B5EF4-FFF2-40B4-BE49-F238E27FC236}">
                <a16:creationId xmlns:a16="http://schemas.microsoft.com/office/drawing/2014/main" id="{6AD6A909-C2AF-3F42-800C-BA77441F777A}"/>
              </a:ext>
            </a:extLst>
          </p:cNvPr>
          <p:cNvSpPr txBox="1">
            <a:spLocks/>
          </p:cNvSpPr>
          <p:nvPr/>
        </p:nvSpPr>
        <p:spPr>
          <a:xfrm>
            <a:off x="342900" y="2476500"/>
            <a:ext cx="2286000" cy="3238500"/>
          </a:xfrm>
          <a:prstGeom prst="rect">
            <a:avLst/>
          </a:prstGeom>
        </p:spPr>
        <p:txBody>
          <a:bodyPr vert="horz" lIns="0" tIns="0" rIns="0" bIns="0" rtlCol="0">
            <a:noAutofit/>
          </a:bodyPr>
          <a:lstStyle>
            <a:lvl1pPr marL="320040" indent="-320040" algn="l" defTabSz="685800" rtl="0" eaLnBrk="1" latinLnBrk="0" hangingPunct="1">
              <a:lnSpc>
                <a:spcPct val="105000"/>
              </a:lnSpc>
              <a:spcBef>
                <a:spcPts val="1600"/>
              </a:spcBef>
              <a:buClr>
                <a:srgbClr val="96172E"/>
              </a:buClr>
              <a:buSzPct val="120000"/>
              <a:buFont typeface="Wingdings" panose="05000000000000000000" pitchFamily="2" charset="2"/>
              <a:buChar char="§"/>
              <a:defRPr sz="20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18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16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16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14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20040" marR="0" lvl="0" indent="-320040" algn="l" defTabSz="685800" rtl="0" eaLnBrk="1" fontAlgn="base" latinLnBrk="0" hangingPunct="1">
              <a:lnSpc>
                <a:spcPct val="105000"/>
              </a:lnSpc>
              <a:spcBef>
                <a:spcPts val="1600"/>
              </a:spcBef>
              <a:spcAft>
                <a:spcPts val="0"/>
              </a:spcAft>
              <a:buClr>
                <a:srgbClr val="96172E"/>
              </a:buClr>
              <a:buSzPct val="120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Verdana"/>
                <a:ea typeface="+mn-ea"/>
                <a:cs typeface="+mn-cs"/>
              </a:rPr>
              <a:t>Bus-only lanes</a:t>
            </a:r>
          </a:p>
          <a:p>
            <a:pPr marL="320040" marR="0" lvl="0" indent="-320040" algn="l" defTabSz="685800" rtl="0" eaLnBrk="1" fontAlgn="base" latinLnBrk="0" hangingPunct="1">
              <a:lnSpc>
                <a:spcPct val="105000"/>
              </a:lnSpc>
              <a:spcBef>
                <a:spcPts val="1600"/>
              </a:spcBef>
              <a:spcAft>
                <a:spcPts val="0"/>
              </a:spcAft>
              <a:buClr>
                <a:srgbClr val="96172E"/>
              </a:buClr>
              <a:buSzPct val="120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Verdana"/>
                <a:ea typeface="+mn-ea"/>
                <a:cs typeface="+mn-cs"/>
              </a:rPr>
              <a:t>Bus-only shoulder lanes</a:t>
            </a:r>
          </a:p>
          <a:p>
            <a:pPr marL="320040" marR="0" lvl="0" indent="-320040" algn="l" defTabSz="685800" rtl="0" eaLnBrk="1" fontAlgn="base" latinLnBrk="0" hangingPunct="1">
              <a:lnSpc>
                <a:spcPct val="105000"/>
              </a:lnSpc>
              <a:spcBef>
                <a:spcPts val="1600"/>
              </a:spcBef>
              <a:spcAft>
                <a:spcPts val="0"/>
              </a:spcAft>
              <a:buClr>
                <a:srgbClr val="96172E"/>
              </a:buClr>
              <a:buSzPct val="120000"/>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Verdana"/>
                <a:ea typeface="+mn-ea"/>
                <a:cs typeface="+mn-cs"/>
              </a:rPr>
              <a:t>Shared right turn lanes </a:t>
            </a:r>
          </a:p>
          <a:p>
            <a:pPr marL="320040" marR="0" lvl="0" indent="-320040" algn="l" defTabSz="685800" rtl="0" eaLnBrk="1" fontAlgn="base" latinLnBrk="0" hangingPunct="1">
              <a:lnSpc>
                <a:spcPct val="105000"/>
              </a:lnSpc>
              <a:spcBef>
                <a:spcPts val="1600"/>
              </a:spcBef>
              <a:spcAft>
                <a:spcPts val="0"/>
              </a:spcAft>
              <a:buClr>
                <a:srgbClr val="96172E"/>
              </a:buClr>
              <a:buSzPct val="120000"/>
              <a:buFont typeface="Wingdings" panose="05000000000000000000"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Rectangle: Rounded Corners 7">
            <a:extLst>
              <a:ext uri="{FF2B5EF4-FFF2-40B4-BE49-F238E27FC236}">
                <a16:creationId xmlns:a16="http://schemas.microsoft.com/office/drawing/2014/main" id="{5E04A31F-AA1F-40C4-A2E7-3FF7985C0887}"/>
              </a:ext>
            </a:extLst>
          </p:cNvPr>
          <p:cNvSpPr/>
          <p:nvPr/>
        </p:nvSpPr>
        <p:spPr>
          <a:xfrm>
            <a:off x="614634" y="1349121"/>
            <a:ext cx="3109683" cy="749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Verdana"/>
                <a:ea typeface="+mn-ea"/>
                <a:cs typeface="+mn-cs"/>
              </a:rPr>
              <a:t>Head start for buses and bus-only lanes</a:t>
            </a:r>
          </a:p>
        </p:txBody>
      </p:sp>
      <p:pic>
        <p:nvPicPr>
          <p:cNvPr id="9" name="Picture Placeholder 8" descr="A close up of a sign&#10;&#10;Description automatically generated">
            <a:extLst>
              <a:ext uri="{FF2B5EF4-FFF2-40B4-BE49-F238E27FC236}">
                <a16:creationId xmlns:a16="http://schemas.microsoft.com/office/drawing/2014/main" id="{700493A2-37FB-4286-9B7F-3D2895410BA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10131425" y="420688"/>
            <a:ext cx="1508125" cy="639762"/>
          </a:xfrm>
        </p:spPr>
      </p:pic>
    </p:spTree>
    <p:extLst>
      <p:ext uri="{BB962C8B-B14F-4D97-AF65-F5344CB8AC3E}">
        <p14:creationId xmlns:p14="http://schemas.microsoft.com/office/powerpoint/2010/main" val="32296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49BD-D92B-4013-9DEA-6107279EBF1D}"/>
              </a:ext>
            </a:extLst>
          </p:cNvPr>
          <p:cNvSpPr>
            <a:spLocks noGrp="1"/>
          </p:cNvSpPr>
          <p:nvPr>
            <p:ph type="title"/>
          </p:nvPr>
        </p:nvSpPr>
        <p:spPr/>
        <p:txBody>
          <a:bodyPr/>
          <a:lstStyle/>
          <a:p>
            <a:r>
              <a:rPr lang="en-US" b="1" dirty="0"/>
              <a:t>Speed and Reliability</a:t>
            </a:r>
            <a:endParaRPr lang="en-US" b="1" i="1" dirty="0"/>
          </a:p>
        </p:txBody>
      </p:sp>
      <p:sp>
        <p:nvSpPr>
          <p:cNvPr id="6" name="Slide Number Placeholder 5">
            <a:extLst>
              <a:ext uri="{FF2B5EF4-FFF2-40B4-BE49-F238E27FC236}">
                <a16:creationId xmlns:a16="http://schemas.microsoft.com/office/drawing/2014/main" id="{1FEFB539-1D33-420C-AF18-5590C369BA30}"/>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08C448-2B92-4E28-8794-DB124B0828FC}" type="slidenum">
              <a:rPr kumimoji="0" lang="en-US" sz="1200" b="0" i="0" u="none" strike="noStrike" kern="1200" cap="none" spc="0" normalizeH="0" baseline="0" noProof="0" smtClean="0">
                <a:ln>
                  <a:noFill/>
                </a:ln>
                <a:solidFill>
                  <a:srgbClr val="FCBA3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FCBA30"/>
              </a:solidFill>
              <a:effectLst/>
              <a:uLnTx/>
              <a:uFillTx/>
              <a:latin typeface="Verdana"/>
              <a:ea typeface="+mn-ea"/>
              <a:cs typeface="+mn-cs"/>
            </a:endParaRPr>
          </a:p>
        </p:txBody>
      </p:sp>
      <p:pic>
        <p:nvPicPr>
          <p:cNvPr id="14" name="Picture 13">
            <a:extLst>
              <a:ext uri="{FF2B5EF4-FFF2-40B4-BE49-F238E27FC236}">
                <a16:creationId xmlns:a16="http://schemas.microsoft.com/office/drawing/2014/main" id="{BB17D17E-AF6A-814D-B66B-AF152E492257}"/>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63093" y="1600200"/>
            <a:ext cx="8823797" cy="4000500"/>
          </a:xfrm>
          <a:prstGeom prst="rect">
            <a:avLst/>
          </a:prstGeom>
        </p:spPr>
      </p:pic>
      <p:sp>
        <p:nvSpPr>
          <p:cNvPr id="15" name="Content Placeholder 2">
            <a:extLst>
              <a:ext uri="{FF2B5EF4-FFF2-40B4-BE49-F238E27FC236}">
                <a16:creationId xmlns:a16="http://schemas.microsoft.com/office/drawing/2014/main" id="{6AD6A909-C2AF-3F42-800C-BA77441F777A}"/>
              </a:ext>
            </a:extLst>
          </p:cNvPr>
          <p:cNvSpPr txBox="1">
            <a:spLocks/>
          </p:cNvSpPr>
          <p:nvPr/>
        </p:nvSpPr>
        <p:spPr>
          <a:xfrm>
            <a:off x="9601200" y="1600200"/>
            <a:ext cx="2286000" cy="3238500"/>
          </a:xfrm>
          <a:prstGeom prst="rect">
            <a:avLst/>
          </a:prstGeom>
        </p:spPr>
        <p:txBody>
          <a:bodyPr vert="horz" lIns="0" tIns="0" rIns="0" bIns="0" rtlCol="0">
            <a:noAutofit/>
          </a:bodyPr>
          <a:lstStyle>
            <a:lvl1pPr marL="320040" indent="-320040" algn="l" defTabSz="685800" rtl="0" eaLnBrk="1" latinLnBrk="0" hangingPunct="1">
              <a:lnSpc>
                <a:spcPct val="105000"/>
              </a:lnSpc>
              <a:spcBef>
                <a:spcPts val="1600"/>
              </a:spcBef>
              <a:buClr>
                <a:srgbClr val="96172E"/>
              </a:buClr>
              <a:buSzPct val="120000"/>
              <a:buFont typeface="Wingdings" panose="05000000000000000000" pitchFamily="2" charset="2"/>
              <a:buChar char="§"/>
              <a:defRPr sz="20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18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16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16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14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05000"/>
              </a:lnSpc>
              <a:spcBef>
                <a:spcPts val="1600"/>
              </a:spcBef>
              <a:spcAft>
                <a:spcPts val="0"/>
              </a:spcAft>
              <a:buClr>
                <a:srgbClr val="96172E"/>
              </a:buClr>
              <a:buSzPct val="120000"/>
              <a:buFont typeface="Wingdings" panose="05000000000000000000" pitchFamily="2" charset="2"/>
              <a:buNone/>
              <a:tabLst/>
              <a:defRPr/>
            </a:pPr>
            <a:endParaRPr kumimoji="0" lang="en-US" sz="20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Rectangle: Rounded Corners 7">
            <a:extLst>
              <a:ext uri="{FF2B5EF4-FFF2-40B4-BE49-F238E27FC236}">
                <a16:creationId xmlns:a16="http://schemas.microsoft.com/office/drawing/2014/main" id="{FFC1004B-E2D1-4C42-9F89-AB82C2D05C29}"/>
              </a:ext>
            </a:extLst>
          </p:cNvPr>
          <p:cNvSpPr/>
          <p:nvPr/>
        </p:nvSpPr>
        <p:spPr>
          <a:xfrm>
            <a:off x="586060" y="1371600"/>
            <a:ext cx="3109683" cy="749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Verdana"/>
                <a:ea typeface="+mn-ea"/>
                <a:cs typeface="+mn-cs"/>
              </a:rPr>
              <a:t>Timed traffic lights</a:t>
            </a:r>
          </a:p>
        </p:txBody>
      </p:sp>
      <p:pic>
        <p:nvPicPr>
          <p:cNvPr id="7" name="Picture Placeholder 6" descr="A close up of a sign&#10;&#10;Description automatically generated">
            <a:extLst>
              <a:ext uri="{FF2B5EF4-FFF2-40B4-BE49-F238E27FC236}">
                <a16:creationId xmlns:a16="http://schemas.microsoft.com/office/drawing/2014/main" id="{B5E76F52-EBEE-41B1-9FAD-B3C0CB781C2C}"/>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025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49BD-D92B-4013-9DEA-6107279EBF1D}"/>
              </a:ext>
            </a:extLst>
          </p:cNvPr>
          <p:cNvSpPr>
            <a:spLocks noGrp="1"/>
          </p:cNvSpPr>
          <p:nvPr>
            <p:ph type="title"/>
          </p:nvPr>
        </p:nvSpPr>
        <p:spPr/>
        <p:txBody>
          <a:bodyPr/>
          <a:lstStyle/>
          <a:p>
            <a:r>
              <a:rPr lang="en-US" b="1" dirty="0"/>
              <a:t>Speed and Reliability</a:t>
            </a:r>
            <a:endParaRPr lang="en-US" b="1" i="1" dirty="0"/>
          </a:p>
        </p:txBody>
      </p:sp>
      <p:sp>
        <p:nvSpPr>
          <p:cNvPr id="6" name="Slide Number Placeholder 5">
            <a:extLst>
              <a:ext uri="{FF2B5EF4-FFF2-40B4-BE49-F238E27FC236}">
                <a16:creationId xmlns:a16="http://schemas.microsoft.com/office/drawing/2014/main" id="{1FEFB539-1D33-420C-AF18-5590C369BA30}"/>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08C448-2B92-4E28-8794-DB124B0828FC}" type="slidenum">
              <a:rPr kumimoji="0" lang="en-US" sz="1200" b="0" i="0" u="none" strike="noStrike" kern="1200" cap="none" spc="0" normalizeH="0" baseline="0" noProof="0" smtClean="0">
                <a:ln>
                  <a:noFill/>
                </a:ln>
                <a:solidFill>
                  <a:srgbClr val="FCBA3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FCBA30"/>
              </a:solidFill>
              <a:effectLst/>
              <a:uLnTx/>
              <a:uFillTx/>
              <a:latin typeface="Verdana"/>
              <a:ea typeface="+mn-ea"/>
              <a:cs typeface="+mn-cs"/>
            </a:endParaRPr>
          </a:p>
        </p:txBody>
      </p:sp>
      <p:pic>
        <p:nvPicPr>
          <p:cNvPr id="14" name="Picture 13">
            <a:extLst>
              <a:ext uri="{FF2B5EF4-FFF2-40B4-BE49-F238E27FC236}">
                <a16:creationId xmlns:a16="http://schemas.microsoft.com/office/drawing/2014/main" id="{BB17D17E-AF6A-814D-B66B-AF152E492257}"/>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63093" y="1600200"/>
            <a:ext cx="8823797" cy="4000499"/>
          </a:xfrm>
          <a:prstGeom prst="rect">
            <a:avLst/>
          </a:prstGeom>
        </p:spPr>
      </p:pic>
      <p:sp>
        <p:nvSpPr>
          <p:cNvPr id="8" name="Rectangle: Rounded Corners 7">
            <a:extLst>
              <a:ext uri="{FF2B5EF4-FFF2-40B4-BE49-F238E27FC236}">
                <a16:creationId xmlns:a16="http://schemas.microsoft.com/office/drawing/2014/main" id="{66BA4CBB-21FC-4BDC-873B-6B363E0F7528}"/>
              </a:ext>
            </a:extLst>
          </p:cNvPr>
          <p:cNvSpPr/>
          <p:nvPr/>
        </p:nvSpPr>
        <p:spPr>
          <a:xfrm>
            <a:off x="605110" y="1333500"/>
            <a:ext cx="3300183" cy="749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Verdana"/>
                <a:ea typeface="+mn-ea"/>
                <a:cs typeface="+mn-cs"/>
              </a:rPr>
              <a:t>Smart station locations</a:t>
            </a:r>
          </a:p>
        </p:txBody>
      </p:sp>
      <p:pic>
        <p:nvPicPr>
          <p:cNvPr id="7" name="Picture Placeholder 6" descr="A close up of a sign&#10;&#10;Description automatically generated">
            <a:extLst>
              <a:ext uri="{FF2B5EF4-FFF2-40B4-BE49-F238E27FC236}">
                <a16:creationId xmlns:a16="http://schemas.microsoft.com/office/drawing/2014/main" id="{FACF2A38-C9E2-40C9-9B3F-FB90D35188A3}"/>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7276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6DBE-9735-4568-8B03-4B45C77F1A86}"/>
              </a:ext>
            </a:extLst>
          </p:cNvPr>
          <p:cNvSpPr>
            <a:spLocks noGrp="1"/>
          </p:cNvSpPr>
          <p:nvPr>
            <p:ph type="title"/>
          </p:nvPr>
        </p:nvSpPr>
        <p:spPr/>
        <p:txBody>
          <a:bodyPr/>
          <a:lstStyle/>
          <a:p>
            <a:r>
              <a:rPr lang="en-US" sz="3200" b="1" dirty="0">
                <a:ea typeface="Verdana"/>
                <a:cs typeface="Verdana"/>
              </a:rPr>
              <a:t>RapidRide R Line features</a:t>
            </a:r>
            <a:endParaRPr lang="en-US" sz="3200" b="1" dirty="0"/>
          </a:p>
        </p:txBody>
      </p:sp>
      <p:sp>
        <p:nvSpPr>
          <p:cNvPr id="3" name="Content Placeholder 2">
            <a:extLst>
              <a:ext uri="{FF2B5EF4-FFF2-40B4-BE49-F238E27FC236}">
                <a16:creationId xmlns:a16="http://schemas.microsoft.com/office/drawing/2014/main" id="{A9CDFAAB-1196-47F2-A70B-7ADCAC8120C6}"/>
              </a:ext>
            </a:extLst>
          </p:cNvPr>
          <p:cNvSpPr>
            <a:spLocks noGrp="1"/>
          </p:cNvSpPr>
          <p:nvPr>
            <p:ph idx="1"/>
          </p:nvPr>
        </p:nvSpPr>
        <p:spPr>
          <a:xfrm>
            <a:off x="548640" y="1383250"/>
            <a:ext cx="6730465" cy="3519022"/>
          </a:xfrm>
        </p:spPr>
        <p:txBody>
          <a:bodyPr vert="horz" lIns="0" tIns="0" rIns="0" bIns="0" rtlCol="0" anchor="t">
            <a:noAutofit/>
          </a:bodyPr>
          <a:lstStyle/>
          <a:p>
            <a:pPr>
              <a:lnSpc>
                <a:spcPct val="114000"/>
              </a:lnSpc>
              <a:spcBef>
                <a:spcPts val="600"/>
              </a:spcBef>
            </a:pPr>
            <a:r>
              <a:rPr lang="en-US" sz="2800" b="0" dirty="0">
                <a:ea typeface="Verdana"/>
                <a:cs typeface="Verdana"/>
              </a:rPr>
              <a:t>Speed &amp; reliability</a:t>
            </a:r>
          </a:p>
          <a:p>
            <a:pPr lvl="1">
              <a:lnSpc>
                <a:spcPct val="114000"/>
              </a:lnSpc>
              <a:spcBef>
                <a:spcPts val="600"/>
              </a:spcBef>
            </a:pPr>
            <a:r>
              <a:rPr lang="en-US" sz="2400" dirty="0">
                <a:ea typeface="Verdana"/>
                <a:cs typeface="Verdana"/>
              </a:rPr>
              <a:t>Emphasis on reliability</a:t>
            </a:r>
          </a:p>
          <a:p>
            <a:pPr lvl="1">
              <a:lnSpc>
                <a:spcPct val="114000"/>
              </a:lnSpc>
              <a:spcBef>
                <a:spcPts val="600"/>
              </a:spcBef>
            </a:pPr>
            <a:r>
              <a:rPr lang="en-US" sz="2400" dirty="0">
                <a:ea typeface="Verdana"/>
                <a:cs typeface="Verdana"/>
              </a:rPr>
              <a:t>Minimize intersection delays</a:t>
            </a:r>
          </a:p>
          <a:p>
            <a:pPr>
              <a:lnSpc>
                <a:spcPct val="114000"/>
              </a:lnSpc>
              <a:spcBef>
                <a:spcPts val="600"/>
              </a:spcBef>
            </a:pPr>
            <a:r>
              <a:rPr lang="en-US" sz="2800" b="0" dirty="0">
                <a:ea typeface="Verdana"/>
                <a:cs typeface="Verdana"/>
              </a:rPr>
              <a:t>Passenger facilities</a:t>
            </a:r>
          </a:p>
          <a:p>
            <a:pPr lvl="1">
              <a:lnSpc>
                <a:spcPct val="114000"/>
              </a:lnSpc>
              <a:spcBef>
                <a:spcPts val="600"/>
              </a:spcBef>
            </a:pPr>
            <a:r>
              <a:rPr lang="en-US" sz="2400" dirty="0">
                <a:ea typeface="Verdana"/>
                <a:cs typeface="Verdana"/>
              </a:rPr>
              <a:t>Safety in design and siting</a:t>
            </a:r>
            <a:endParaRPr lang="en-US" sz="2400" dirty="0"/>
          </a:p>
          <a:p>
            <a:pPr lvl="1">
              <a:lnSpc>
                <a:spcPct val="114000"/>
              </a:lnSpc>
              <a:spcBef>
                <a:spcPts val="600"/>
              </a:spcBef>
            </a:pPr>
            <a:r>
              <a:rPr lang="en-US" sz="2400" dirty="0">
                <a:ea typeface="Verdana"/>
                <a:cs typeface="Verdana"/>
              </a:rPr>
              <a:t>Lighting enhancements</a:t>
            </a:r>
          </a:p>
          <a:p>
            <a:pPr marL="0" indent="0">
              <a:spcBef>
                <a:spcPts val="600"/>
              </a:spcBef>
              <a:buNone/>
            </a:pPr>
            <a:endParaRPr lang="en-US" sz="2400" dirty="0"/>
          </a:p>
        </p:txBody>
      </p:sp>
      <p:sp>
        <p:nvSpPr>
          <p:cNvPr id="4" name="Slide Number Placeholder 3">
            <a:extLst>
              <a:ext uri="{FF2B5EF4-FFF2-40B4-BE49-F238E27FC236}">
                <a16:creationId xmlns:a16="http://schemas.microsoft.com/office/drawing/2014/main" id="{E946F126-15F2-4A16-825C-960AB6CCBF20}"/>
              </a:ext>
            </a:extLst>
          </p:cNvPr>
          <p:cNvSpPr>
            <a:spLocks noGrp="1"/>
          </p:cNvSpPr>
          <p:nvPr>
            <p:ph type="sldNum" sz="quarter" idx="4"/>
          </p:nvPr>
        </p:nvSpPr>
        <p:spPr/>
        <p:txBody>
          <a:bodyPr/>
          <a:lstStyle/>
          <a:p>
            <a:fld id="{3808C448-2B92-4E28-8794-DB124B0828FC}" type="slidenum">
              <a:rPr lang="en-US" smtClean="0"/>
              <a:pPr/>
              <a:t>4</a:t>
            </a:fld>
            <a:endParaRPr lang="en-US" dirty="0"/>
          </a:p>
        </p:txBody>
      </p:sp>
      <p:pic>
        <p:nvPicPr>
          <p:cNvPr id="6" name="Picture 5">
            <a:extLst>
              <a:ext uri="{FF2B5EF4-FFF2-40B4-BE49-F238E27FC236}">
                <a16:creationId xmlns:a16="http://schemas.microsoft.com/office/drawing/2014/main" id="{98FDD73B-35DA-47D0-9632-3F86D295DE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15040" y="1412528"/>
            <a:ext cx="2513181" cy="3519022"/>
          </a:xfrm>
          <a:prstGeom prst="rect">
            <a:avLst/>
          </a:prstGeom>
        </p:spPr>
      </p:pic>
      <p:pic>
        <p:nvPicPr>
          <p:cNvPr id="8" name="Picture 7">
            <a:extLst>
              <a:ext uri="{FF2B5EF4-FFF2-40B4-BE49-F238E27FC236}">
                <a16:creationId xmlns:a16="http://schemas.microsoft.com/office/drawing/2014/main" id="{2112F5B2-1E2B-4843-B8F8-7F8AF0F572A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28221" y="2730099"/>
            <a:ext cx="2412091" cy="3375291"/>
          </a:xfrm>
          <a:prstGeom prst="rect">
            <a:avLst/>
          </a:prstGeom>
        </p:spPr>
      </p:pic>
      <p:pic>
        <p:nvPicPr>
          <p:cNvPr id="9" name="Picture 8">
            <a:extLst>
              <a:ext uri="{FF2B5EF4-FFF2-40B4-BE49-F238E27FC236}">
                <a16:creationId xmlns:a16="http://schemas.microsoft.com/office/drawing/2014/main" id="{CC423782-909D-4271-9FC4-632A7FE2845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127131" y="0"/>
            <a:ext cx="2513181" cy="3519022"/>
          </a:xfrm>
          <a:prstGeom prst="rect">
            <a:avLst/>
          </a:prstGeom>
        </p:spPr>
      </p:pic>
    </p:spTree>
    <p:extLst>
      <p:ext uri="{BB962C8B-B14F-4D97-AF65-F5344CB8AC3E}">
        <p14:creationId xmlns:p14="http://schemas.microsoft.com/office/powerpoint/2010/main" val="60243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823D4A-604D-4EA6-98AE-5130091545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16705" y="0"/>
            <a:ext cx="2518171" cy="2719137"/>
          </a:xfrm>
          <a:prstGeom prst="rect">
            <a:avLst/>
          </a:prstGeom>
        </p:spPr>
      </p:pic>
      <p:sp>
        <p:nvSpPr>
          <p:cNvPr id="2" name="Title 1">
            <a:extLst>
              <a:ext uri="{FF2B5EF4-FFF2-40B4-BE49-F238E27FC236}">
                <a16:creationId xmlns:a16="http://schemas.microsoft.com/office/drawing/2014/main" id="{F3BB6DBE-9735-4568-8B03-4B45C77F1A86}"/>
              </a:ext>
            </a:extLst>
          </p:cNvPr>
          <p:cNvSpPr>
            <a:spLocks noGrp="1"/>
          </p:cNvSpPr>
          <p:nvPr>
            <p:ph type="title"/>
          </p:nvPr>
        </p:nvSpPr>
        <p:spPr/>
        <p:txBody>
          <a:bodyPr/>
          <a:lstStyle/>
          <a:p>
            <a:r>
              <a:rPr lang="en-US" sz="3200" b="1" dirty="0">
                <a:ea typeface="Verdana"/>
                <a:cs typeface="Verdana"/>
              </a:rPr>
              <a:t>RapidRide R Line features</a:t>
            </a:r>
            <a:endParaRPr lang="en-US" sz="3200" b="1" dirty="0"/>
          </a:p>
        </p:txBody>
      </p:sp>
      <p:sp>
        <p:nvSpPr>
          <p:cNvPr id="3" name="Content Placeholder 2">
            <a:extLst>
              <a:ext uri="{FF2B5EF4-FFF2-40B4-BE49-F238E27FC236}">
                <a16:creationId xmlns:a16="http://schemas.microsoft.com/office/drawing/2014/main" id="{A9CDFAAB-1196-47F2-A70B-7ADCAC8120C6}"/>
              </a:ext>
            </a:extLst>
          </p:cNvPr>
          <p:cNvSpPr>
            <a:spLocks noGrp="1"/>
          </p:cNvSpPr>
          <p:nvPr>
            <p:ph idx="1"/>
          </p:nvPr>
        </p:nvSpPr>
        <p:spPr>
          <a:xfrm>
            <a:off x="548640" y="1115568"/>
            <a:ext cx="6574055" cy="4585912"/>
          </a:xfrm>
        </p:spPr>
        <p:txBody>
          <a:bodyPr vert="horz" lIns="0" tIns="0" rIns="0" bIns="0" rtlCol="0" anchor="t">
            <a:noAutofit/>
          </a:bodyPr>
          <a:lstStyle/>
          <a:p>
            <a:pPr>
              <a:lnSpc>
                <a:spcPct val="114000"/>
              </a:lnSpc>
              <a:spcBef>
                <a:spcPts val="600"/>
              </a:spcBef>
            </a:pPr>
            <a:r>
              <a:rPr lang="en-US" sz="2800" b="0" dirty="0">
                <a:ea typeface="Verdana"/>
              </a:rPr>
              <a:t>Access to transit</a:t>
            </a:r>
          </a:p>
          <a:p>
            <a:pPr lvl="1">
              <a:lnSpc>
                <a:spcPct val="114000"/>
              </a:lnSpc>
              <a:spcBef>
                <a:spcPts val="600"/>
              </a:spcBef>
            </a:pPr>
            <a:r>
              <a:rPr lang="en-US" sz="2400" dirty="0">
                <a:ea typeface="Verdana"/>
              </a:rPr>
              <a:t>Sidewalks and infrastructure</a:t>
            </a:r>
          </a:p>
          <a:p>
            <a:pPr lvl="1">
              <a:lnSpc>
                <a:spcPct val="114000"/>
              </a:lnSpc>
              <a:spcBef>
                <a:spcPts val="600"/>
              </a:spcBef>
            </a:pPr>
            <a:r>
              <a:rPr lang="en-US" sz="2400" dirty="0">
                <a:ea typeface="Verdana"/>
              </a:rPr>
              <a:t>Safe crossings</a:t>
            </a:r>
          </a:p>
          <a:p>
            <a:pPr>
              <a:lnSpc>
                <a:spcPct val="114000"/>
              </a:lnSpc>
              <a:spcBef>
                <a:spcPts val="600"/>
              </a:spcBef>
            </a:pPr>
            <a:r>
              <a:rPr lang="en-US" sz="2800" b="0" dirty="0">
                <a:ea typeface="Verdana"/>
              </a:rPr>
              <a:t>Service / operations</a:t>
            </a:r>
          </a:p>
          <a:p>
            <a:pPr lvl="1">
              <a:lnSpc>
                <a:spcPct val="114000"/>
              </a:lnSpc>
              <a:spcBef>
                <a:spcPts val="600"/>
              </a:spcBef>
            </a:pPr>
            <a:r>
              <a:rPr lang="en-US" sz="2400" dirty="0">
                <a:ea typeface="Verdana"/>
              </a:rPr>
              <a:t>Prentice Loop options</a:t>
            </a:r>
          </a:p>
          <a:p>
            <a:pPr lvl="1">
              <a:lnSpc>
                <a:spcPct val="114000"/>
              </a:lnSpc>
              <a:spcBef>
                <a:spcPts val="600"/>
              </a:spcBef>
            </a:pPr>
            <a:r>
              <a:rPr lang="en-US" sz="2400" dirty="0">
                <a:ea typeface="Verdana"/>
              </a:rPr>
              <a:t>Areas between Rainier Beach and Renton</a:t>
            </a:r>
          </a:p>
        </p:txBody>
      </p:sp>
      <p:sp>
        <p:nvSpPr>
          <p:cNvPr id="4" name="Slide Number Placeholder 3">
            <a:extLst>
              <a:ext uri="{FF2B5EF4-FFF2-40B4-BE49-F238E27FC236}">
                <a16:creationId xmlns:a16="http://schemas.microsoft.com/office/drawing/2014/main" id="{E946F126-15F2-4A16-825C-960AB6CCBF20}"/>
              </a:ext>
            </a:extLst>
          </p:cNvPr>
          <p:cNvSpPr>
            <a:spLocks noGrp="1"/>
          </p:cNvSpPr>
          <p:nvPr>
            <p:ph type="sldNum" sz="quarter" idx="4"/>
          </p:nvPr>
        </p:nvSpPr>
        <p:spPr/>
        <p:txBody>
          <a:bodyPr/>
          <a:lstStyle/>
          <a:p>
            <a:fld id="{3808C448-2B92-4E28-8794-DB124B0828FC}" type="slidenum">
              <a:rPr lang="en-US" smtClean="0"/>
              <a:pPr/>
              <a:t>5</a:t>
            </a:fld>
            <a:endParaRPr lang="en-US" dirty="0"/>
          </a:p>
        </p:txBody>
      </p:sp>
      <p:pic>
        <p:nvPicPr>
          <p:cNvPr id="5" name="Picture 4">
            <a:extLst>
              <a:ext uri="{FF2B5EF4-FFF2-40B4-BE49-F238E27FC236}">
                <a16:creationId xmlns:a16="http://schemas.microsoft.com/office/drawing/2014/main" id="{A6365DDF-CD2B-4C82-930D-C97F067D79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0642" y="1364381"/>
            <a:ext cx="2518990" cy="3526301"/>
          </a:xfrm>
          <a:prstGeom prst="rect">
            <a:avLst/>
          </a:prstGeom>
        </p:spPr>
      </p:pic>
      <p:pic>
        <p:nvPicPr>
          <p:cNvPr id="7" name="Picture 6">
            <a:extLst>
              <a:ext uri="{FF2B5EF4-FFF2-40B4-BE49-F238E27FC236}">
                <a16:creationId xmlns:a16="http://schemas.microsoft.com/office/drawing/2014/main" id="{D224270B-33CE-4BBB-B228-1633E0CB4E1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77579" y="2511085"/>
            <a:ext cx="2714369" cy="3798275"/>
          </a:xfrm>
          <a:prstGeom prst="rect">
            <a:avLst/>
          </a:prstGeom>
        </p:spPr>
      </p:pic>
    </p:spTree>
    <p:extLst>
      <p:ext uri="{BB962C8B-B14F-4D97-AF65-F5344CB8AC3E}">
        <p14:creationId xmlns:p14="http://schemas.microsoft.com/office/powerpoint/2010/main" val="362778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2942-9F7F-4646-9D54-BF1CBF3527F1}"/>
              </a:ext>
            </a:extLst>
          </p:cNvPr>
          <p:cNvSpPr>
            <a:spLocks noGrp="1"/>
          </p:cNvSpPr>
          <p:nvPr>
            <p:ph type="title"/>
          </p:nvPr>
        </p:nvSpPr>
        <p:spPr>
          <a:xfrm>
            <a:off x="263146" y="548642"/>
            <a:ext cx="8904607" cy="749808"/>
          </a:xfrm>
        </p:spPr>
        <p:txBody>
          <a:bodyPr/>
          <a:lstStyle/>
          <a:p>
            <a:r>
              <a:rPr lang="en-US" sz="3200" b="1" dirty="0"/>
              <a:t>Community Engagement Process</a:t>
            </a:r>
          </a:p>
        </p:txBody>
      </p:sp>
      <p:sp>
        <p:nvSpPr>
          <p:cNvPr id="4" name="Slide Number Placeholder 3">
            <a:extLst>
              <a:ext uri="{FF2B5EF4-FFF2-40B4-BE49-F238E27FC236}">
                <a16:creationId xmlns:a16="http://schemas.microsoft.com/office/drawing/2014/main" id="{16C43607-2BA2-468D-876E-6515F75F0C4C}"/>
              </a:ext>
            </a:extLst>
          </p:cNvPr>
          <p:cNvSpPr>
            <a:spLocks noGrp="1"/>
          </p:cNvSpPr>
          <p:nvPr>
            <p:ph type="sldNum" sz="quarter" idx="4"/>
          </p:nvPr>
        </p:nvSpPr>
        <p:spPr/>
        <p:txBody>
          <a:bodyPr/>
          <a:lstStyle/>
          <a:p>
            <a:fld id="{3808C448-2B92-4E28-8794-DB124B0828FC}" type="slidenum">
              <a:rPr lang="en-US" smtClean="0"/>
              <a:pPr/>
              <a:t>6</a:t>
            </a:fld>
            <a:endParaRPr lang="en-US" dirty="0"/>
          </a:p>
        </p:txBody>
      </p:sp>
      <p:grpSp>
        <p:nvGrpSpPr>
          <p:cNvPr id="26" name="Group 25">
            <a:extLst>
              <a:ext uri="{FF2B5EF4-FFF2-40B4-BE49-F238E27FC236}">
                <a16:creationId xmlns:a16="http://schemas.microsoft.com/office/drawing/2014/main" id="{9FCFFEAE-7D9D-46B1-A555-65FCE76C58BF}"/>
              </a:ext>
            </a:extLst>
          </p:cNvPr>
          <p:cNvGrpSpPr/>
          <p:nvPr/>
        </p:nvGrpSpPr>
        <p:grpSpPr>
          <a:xfrm>
            <a:off x="263146" y="2507106"/>
            <a:ext cx="11665707" cy="1843792"/>
            <a:chOff x="548639" y="4489867"/>
            <a:chExt cx="8407490" cy="987106"/>
          </a:xfrm>
        </p:grpSpPr>
        <p:sp>
          <p:nvSpPr>
            <p:cNvPr id="27" name="Freeform 5">
              <a:extLst>
                <a:ext uri="{FF2B5EF4-FFF2-40B4-BE49-F238E27FC236}">
                  <a16:creationId xmlns:a16="http://schemas.microsoft.com/office/drawing/2014/main" id="{896C0953-DB06-42B3-AA88-74BAF3F58CC5}"/>
                </a:ext>
              </a:extLst>
            </p:cNvPr>
            <p:cNvSpPr>
              <a:spLocks/>
            </p:cNvSpPr>
            <p:nvPr/>
          </p:nvSpPr>
          <p:spPr bwMode="auto">
            <a:xfrm>
              <a:off x="6660718" y="4489867"/>
              <a:ext cx="2295411" cy="987105"/>
            </a:xfrm>
            <a:custGeom>
              <a:avLst/>
              <a:gdLst>
                <a:gd name="T0" fmla="*/ 1654 w 1982"/>
                <a:gd name="T1" fmla="*/ 0 h 1138"/>
                <a:gd name="T2" fmla="*/ 0 w 1982"/>
                <a:gd name="T3" fmla="*/ 0 h 1138"/>
                <a:gd name="T4" fmla="*/ 328 w 1982"/>
                <a:gd name="T5" fmla="*/ 569 h 1138"/>
                <a:gd name="T6" fmla="*/ 0 w 1982"/>
                <a:gd name="T7" fmla="*/ 1138 h 1138"/>
                <a:gd name="T8" fmla="*/ 1654 w 1982"/>
                <a:gd name="T9" fmla="*/ 1138 h 1138"/>
                <a:gd name="T10" fmla="*/ 1982 w 1982"/>
                <a:gd name="T11" fmla="*/ 569 h 1138"/>
                <a:gd name="T12" fmla="*/ 1654 w 198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1982" h="1138">
                  <a:moveTo>
                    <a:pt x="1654" y="0"/>
                  </a:moveTo>
                  <a:lnTo>
                    <a:pt x="0" y="0"/>
                  </a:lnTo>
                  <a:lnTo>
                    <a:pt x="328" y="569"/>
                  </a:lnTo>
                  <a:lnTo>
                    <a:pt x="0" y="1138"/>
                  </a:lnTo>
                  <a:lnTo>
                    <a:pt x="1654" y="1138"/>
                  </a:lnTo>
                  <a:lnTo>
                    <a:pt x="1982" y="569"/>
                  </a:lnTo>
                  <a:lnTo>
                    <a:pt x="1654" y="0"/>
                  </a:lnTo>
                  <a:close/>
                </a:path>
              </a:pathLst>
            </a:custGeom>
            <a:solidFill>
              <a:srgbClr val="FCBA30"/>
            </a:solidFill>
            <a:ln w="9525">
              <a:solidFill>
                <a:srgbClr val="000000"/>
              </a:solidFill>
              <a:round/>
              <a:headEnd/>
              <a:tailEnd/>
            </a:ln>
            <a:effectLst>
              <a:innerShdw blurRad="63500" dist="50800">
                <a:prstClr val="black">
                  <a:alpha val="24000"/>
                </a:prstClr>
              </a:innerShdw>
            </a:effectLst>
          </p:spPr>
          <p:txBody>
            <a:bodyPr vert="horz" wrap="square" lIns="91440" tIns="45720" rIns="91440" bIns="45720" numCol="1" anchor="ctr" anchorCtr="0" compatLnSpc="1">
              <a:prstTxWarp prst="textNoShape">
                <a:avLst/>
              </a:prstTxWarp>
            </a:bodyPr>
            <a:lstStyle/>
            <a:p>
              <a:pPr algn="ctr">
                <a:lnSpc>
                  <a:spcPct val="95000"/>
                </a:lnSpc>
                <a:spcAft>
                  <a:spcPts val="300"/>
                </a:spcAft>
              </a:pPr>
              <a:r>
                <a:rPr lang="en-US" sz="2400" b="1" dirty="0">
                  <a:solidFill>
                    <a:schemeClr val="bg1"/>
                  </a:solidFill>
                </a:rPr>
                <a:t>Final</a:t>
              </a:r>
              <a:br>
                <a:rPr lang="en-US" sz="2400" b="1" dirty="0">
                  <a:solidFill>
                    <a:schemeClr val="bg1"/>
                  </a:solidFill>
                </a:rPr>
              </a:br>
              <a:r>
                <a:rPr lang="en-US" sz="2400" b="1" dirty="0">
                  <a:solidFill>
                    <a:schemeClr val="bg1"/>
                  </a:solidFill>
                </a:rPr>
                <a:t>Concept</a:t>
              </a:r>
            </a:p>
            <a:p>
              <a:pPr algn="ctr">
                <a:lnSpc>
                  <a:spcPct val="95000"/>
                </a:lnSpc>
                <a:spcAft>
                  <a:spcPts val="300"/>
                </a:spcAft>
              </a:pPr>
              <a:r>
                <a:rPr lang="en-US" sz="2000" b="1" dirty="0">
                  <a:solidFill>
                    <a:schemeClr val="bg1"/>
                  </a:solidFill>
                </a:rPr>
                <a:t>Summer 2020</a:t>
              </a:r>
              <a:endParaRPr lang="en-US" b="1" dirty="0">
                <a:solidFill>
                  <a:schemeClr val="bg1"/>
                </a:solidFill>
              </a:endParaRPr>
            </a:p>
          </p:txBody>
        </p:sp>
        <p:sp>
          <p:nvSpPr>
            <p:cNvPr id="28" name="Freeform 6">
              <a:extLst>
                <a:ext uri="{FF2B5EF4-FFF2-40B4-BE49-F238E27FC236}">
                  <a16:creationId xmlns:a16="http://schemas.microsoft.com/office/drawing/2014/main" id="{6B2F24F2-9676-496C-AE76-2F14A2B0777D}"/>
                </a:ext>
              </a:extLst>
            </p:cNvPr>
            <p:cNvSpPr>
              <a:spLocks/>
            </p:cNvSpPr>
            <p:nvPr/>
          </p:nvSpPr>
          <p:spPr bwMode="auto">
            <a:xfrm>
              <a:off x="4631706" y="4489867"/>
              <a:ext cx="2295411" cy="987105"/>
            </a:xfrm>
            <a:custGeom>
              <a:avLst/>
              <a:gdLst>
                <a:gd name="T0" fmla="*/ 1654 w 1982"/>
                <a:gd name="T1" fmla="*/ 0 h 1138"/>
                <a:gd name="T2" fmla="*/ 0 w 1982"/>
                <a:gd name="T3" fmla="*/ 0 h 1138"/>
                <a:gd name="T4" fmla="*/ 328 w 1982"/>
                <a:gd name="T5" fmla="*/ 569 h 1138"/>
                <a:gd name="T6" fmla="*/ 0 w 1982"/>
                <a:gd name="T7" fmla="*/ 1138 h 1138"/>
                <a:gd name="T8" fmla="*/ 1654 w 1982"/>
                <a:gd name="T9" fmla="*/ 1138 h 1138"/>
                <a:gd name="T10" fmla="*/ 1982 w 1982"/>
                <a:gd name="T11" fmla="*/ 569 h 1138"/>
                <a:gd name="T12" fmla="*/ 1654 w 198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1982" h="1138">
                  <a:moveTo>
                    <a:pt x="1654" y="0"/>
                  </a:moveTo>
                  <a:lnTo>
                    <a:pt x="0" y="0"/>
                  </a:lnTo>
                  <a:lnTo>
                    <a:pt x="328" y="569"/>
                  </a:lnTo>
                  <a:lnTo>
                    <a:pt x="0" y="1138"/>
                  </a:lnTo>
                  <a:lnTo>
                    <a:pt x="1654" y="1138"/>
                  </a:lnTo>
                  <a:lnTo>
                    <a:pt x="1982" y="569"/>
                  </a:lnTo>
                  <a:lnTo>
                    <a:pt x="1654" y="0"/>
                  </a:lnTo>
                  <a:close/>
                </a:path>
              </a:pathLst>
            </a:custGeom>
            <a:solidFill>
              <a:srgbClr val="96172E"/>
            </a:solidFill>
            <a:ln w="76200">
              <a:solidFill>
                <a:srgbClr val="FCBA30"/>
              </a:solidFill>
              <a:round/>
              <a:headEnd/>
              <a:tailEnd/>
            </a:ln>
            <a:effectLst>
              <a:innerShdw blurRad="63500" dist="50800">
                <a:prstClr val="black">
                  <a:alpha val="24000"/>
                </a:prstClr>
              </a:innerShdw>
            </a:effectLst>
          </p:spPr>
          <p:txBody>
            <a:bodyPr vert="horz" wrap="square" lIns="91440" tIns="45720" rIns="91440" bIns="45720" numCol="1" anchor="ctr" anchorCtr="0" compatLnSpc="1">
              <a:prstTxWarp prst="textNoShape">
                <a:avLst/>
              </a:prstTxWarp>
            </a:bodyPr>
            <a:lstStyle/>
            <a:p>
              <a:pPr algn="ctr">
                <a:lnSpc>
                  <a:spcPct val="95000"/>
                </a:lnSpc>
                <a:spcAft>
                  <a:spcPts val="300"/>
                </a:spcAft>
              </a:pPr>
              <a:r>
                <a:rPr lang="en-US" sz="2400" b="1" dirty="0">
                  <a:solidFill>
                    <a:schemeClr val="bg1"/>
                  </a:solidFill>
                </a:rPr>
                <a:t>Preferred</a:t>
              </a:r>
              <a:br>
                <a:rPr lang="en-US" sz="2400" b="1" dirty="0">
                  <a:solidFill>
                    <a:schemeClr val="bg1"/>
                  </a:solidFill>
                </a:rPr>
              </a:br>
              <a:r>
                <a:rPr lang="en-US" sz="2400" b="1" dirty="0">
                  <a:solidFill>
                    <a:schemeClr val="bg1"/>
                  </a:solidFill>
                </a:rPr>
                <a:t>Concept</a:t>
              </a:r>
            </a:p>
            <a:p>
              <a:pPr algn="ctr">
                <a:lnSpc>
                  <a:spcPct val="95000"/>
                </a:lnSpc>
                <a:spcAft>
                  <a:spcPts val="300"/>
                </a:spcAft>
              </a:pPr>
              <a:r>
                <a:rPr lang="en-US" sz="2000" b="1" dirty="0">
                  <a:solidFill>
                    <a:schemeClr val="bg1"/>
                  </a:solidFill>
                </a:rPr>
                <a:t>Fall 2019-</a:t>
              </a:r>
            </a:p>
            <a:p>
              <a:pPr algn="ctr">
                <a:lnSpc>
                  <a:spcPct val="95000"/>
                </a:lnSpc>
                <a:spcAft>
                  <a:spcPts val="300"/>
                </a:spcAft>
              </a:pPr>
              <a:r>
                <a:rPr lang="en-US" sz="2000" b="1" dirty="0">
                  <a:solidFill>
                    <a:schemeClr val="bg1"/>
                  </a:solidFill>
                </a:rPr>
                <a:t>Spring 2020</a:t>
              </a:r>
            </a:p>
          </p:txBody>
        </p:sp>
        <p:sp>
          <p:nvSpPr>
            <p:cNvPr id="29" name="Freeform 8">
              <a:extLst>
                <a:ext uri="{FF2B5EF4-FFF2-40B4-BE49-F238E27FC236}">
                  <a16:creationId xmlns:a16="http://schemas.microsoft.com/office/drawing/2014/main" id="{2ABA3016-517A-4488-87F3-EBF612F0AA5B}"/>
                </a:ext>
              </a:extLst>
            </p:cNvPr>
            <p:cNvSpPr>
              <a:spLocks/>
            </p:cNvSpPr>
            <p:nvPr/>
          </p:nvSpPr>
          <p:spPr bwMode="auto">
            <a:xfrm>
              <a:off x="548639" y="4489867"/>
              <a:ext cx="2295411" cy="987105"/>
            </a:xfrm>
            <a:custGeom>
              <a:avLst/>
              <a:gdLst>
                <a:gd name="T0" fmla="*/ 1654 w 1982"/>
                <a:gd name="T1" fmla="*/ 0 h 1138"/>
                <a:gd name="T2" fmla="*/ 0 w 1982"/>
                <a:gd name="T3" fmla="*/ 0 h 1138"/>
                <a:gd name="T4" fmla="*/ 0 w 1982"/>
                <a:gd name="T5" fmla="*/ 1138 h 1138"/>
                <a:gd name="T6" fmla="*/ 1654 w 1982"/>
                <a:gd name="T7" fmla="*/ 1138 h 1138"/>
                <a:gd name="T8" fmla="*/ 1982 w 1982"/>
                <a:gd name="T9" fmla="*/ 569 h 1138"/>
                <a:gd name="T10" fmla="*/ 1654 w 1982"/>
                <a:gd name="T11" fmla="*/ 0 h 1138"/>
              </a:gdLst>
              <a:ahLst/>
              <a:cxnLst>
                <a:cxn ang="0">
                  <a:pos x="T0" y="T1"/>
                </a:cxn>
                <a:cxn ang="0">
                  <a:pos x="T2" y="T3"/>
                </a:cxn>
                <a:cxn ang="0">
                  <a:pos x="T4" y="T5"/>
                </a:cxn>
                <a:cxn ang="0">
                  <a:pos x="T6" y="T7"/>
                </a:cxn>
                <a:cxn ang="0">
                  <a:pos x="T8" y="T9"/>
                </a:cxn>
                <a:cxn ang="0">
                  <a:pos x="T10" y="T11"/>
                </a:cxn>
              </a:cxnLst>
              <a:rect l="0" t="0" r="r" b="b"/>
              <a:pathLst>
                <a:path w="1982" h="1138">
                  <a:moveTo>
                    <a:pt x="1654" y="0"/>
                  </a:moveTo>
                  <a:lnTo>
                    <a:pt x="0" y="0"/>
                  </a:lnTo>
                  <a:lnTo>
                    <a:pt x="0" y="1138"/>
                  </a:lnTo>
                  <a:lnTo>
                    <a:pt x="1654" y="1138"/>
                  </a:lnTo>
                  <a:lnTo>
                    <a:pt x="1982" y="569"/>
                  </a:lnTo>
                  <a:lnTo>
                    <a:pt x="1654" y="0"/>
                  </a:lnTo>
                  <a:close/>
                </a:path>
              </a:pathLst>
            </a:custGeom>
            <a:solidFill>
              <a:srgbClr val="96172E">
                <a:alpha val="50000"/>
              </a:srgbClr>
            </a:solidFill>
            <a:ln w="28575">
              <a:solidFill>
                <a:schemeClr val="tx1"/>
              </a:solidFill>
              <a:round/>
              <a:headEnd/>
              <a:tailEnd/>
            </a:ln>
            <a:effectLst>
              <a:innerShdw blurRad="63500" dist="50800" dir="5400000">
                <a:prstClr val="black">
                  <a:alpha val="50000"/>
                </a:prstClr>
              </a:innerShdw>
            </a:effectLst>
          </p:spPr>
          <p:txBody>
            <a:bodyPr vert="horz" wrap="square" lIns="0" tIns="45720" rIns="182880" bIns="45720" numCol="1" anchor="ctr" anchorCtr="0" compatLnSpc="1">
              <a:prstTxWarp prst="textNoShape">
                <a:avLst/>
              </a:prstTxWarp>
            </a:bodyPr>
            <a:lstStyle/>
            <a:p>
              <a:pPr algn="ctr">
                <a:spcAft>
                  <a:spcPts val="300"/>
                </a:spcAft>
              </a:pPr>
              <a:r>
                <a:rPr lang="en-US" sz="2400" b="1" dirty="0">
                  <a:solidFill>
                    <a:schemeClr val="bg1"/>
                  </a:solidFill>
                </a:rPr>
                <a:t>Initial Outreach</a:t>
              </a:r>
            </a:p>
            <a:p>
              <a:pPr algn="ctr">
                <a:spcAft>
                  <a:spcPts val="300"/>
                </a:spcAft>
              </a:pPr>
              <a:r>
                <a:rPr lang="en-US" sz="2000" b="1" dirty="0">
                  <a:solidFill>
                    <a:schemeClr val="bg1"/>
                  </a:solidFill>
                </a:rPr>
                <a:t>2017-2018</a:t>
              </a:r>
            </a:p>
          </p:txBody>
        </p:sp>
        <p:sp>
          <p:nvSpPr>
            <p:cNvPr id="30" name="Freeform 7">
              <a:extLst>
                <a:ext uri="{FF2B5EF4-FFF2-40B4-BE49-F238E27FC236}">
                  <a16:creationId xmlns:a16="http://schemas.microsoft.com/office/drawing/2014/main" id="{AF531072-9F1D-4CA3-A887-CA9249F16FE5}"/>
                </a:ext>
              </a:extLst>
            </p:cNvPr>
            <p:cNvSpPr>
              <a:spLocks/>
            </p:cNvSpPr>
            <p:nvPr/>
          </p:nvSpPr>
          <p:spPr bwMode="auto">
            <a:xfrm>
              <a:off x="2577652" y="4489868"/>
              <a:ext cx="2295411" cy="987105"/>
            </a:xfrm>
            <a:custGeom>
              <a:avLst/>
              <a:gdLst>
                <a:gd name="T0" fmla="*/ 1654 w 1982"/>
                <a:gd name="T1" fmla="*/ 0 h 1138"/>
                <a:gd name="T2" fmla="*/ 0 w 1982"/>
                <a:gd name="T3" fmla="*/ 0 h 1138"/>
                <a:gd name="T4" fmla="*/ 328 w 1982"/>
                <a:gd name="T5" fmla="*/ 569 h 1138"/>
                <a:gd name="T6" fmla="*/ 0 w 1982"/>
                <a:gd name="T7" fmla="*/ 1138 h 1138"/>
                <a:gd name="T8" fmla="*/ 1654 w 1982"/>
                <a:gd name="T9" fmla="*/ 1138 h 1138"/>
                <a:gd name="T10" fmla="*/ 1982 w 1982"/>
                <a:gd name="T11" fmla="*/ 569 h 1138"/>
                <a:gd name="T12" fmla="*/ 1654 w 1982"/>
                <a:gd name="T13" fmla="*/ 0 h 1138"/>
              </a:gdLst>
              <a:ahLst/>
              <a:cxnLst>
                <a:cxn ang="0">
                  <a:pos x="T0" y="T1"/>
                </a:cxn>
                <a:cxn ang="0">
                  <a:pos x="T2" y="T3"/>
                </a:cxn>
                <a:cxn ang="0">
                  <a:pos x="T4" y="T5"/>
                </a:cxn>
                <a:cxn ang="0">
                  <a:pos x="T6" y="T7"/>
                </a:cxn>
                <a:cxn ang="0">
                  <a:pos x="T8" y="T9"/>
                </a:cxn>
                <a:cxn ang="0">
                  <a:pos x="T10" y="T11"/>
                </a:cxn>
                <a:cxn ang="0">
                  <a:pos x="T12" y="T13"/>
                </a:cxn>
              </a:cxnLst>
              <a:rect l="0" t="0" r="r" b="b"/>
              <a:pathLst>
                <a:path w="1982" h="1138">
                  <a:moveTo>
                    <a:pt x="1654" y="0"/>
                  </a:moveTo>
                  <a:lnTo>
                    <a:pt x="0" y="0"/>
                  </a:lnTo>
                  <a:lnTo>
                    <a:pt x="328" y="569"/>
                  </a:lnTo>
                  <a:lnTo>
                    <a:pt x="0" y="1138"/>
                  </a:lnTo>
                  <a:lnTo>
                    <a:pt x="1654" y="1138"/>
                  </a:lnTo>
                  <a:lnTo>
                    <a:pt x="1982" y="569"/>
                  </a:lnTo>
                  <a:lnTo>
                    <a:pt x="1654" y="0"/>
                  </a:lnTo>
                  <a:close/>
                </a:path>
              </a:pathLst>
            </a:custGeom>
            <a:solidFill>
              <a:srgbClr val="96172E">
                <a:alpha val="50000"/>
              </a:srgbClr>
            </a:solidFill>
            <a:ln w="28575">
              <a:solidFill>
                <a:schemeClr val="tx1"/>
              </a:solidFill>
              <a:round/>
              <a:headEnd/>
              <a:tailEnd/>
            </a:ln>
            <a:effectLst>
              <a:innerShdw blurRad="63500" dist="50800" dir="5400000">
                <a:prstClr val="black">
                  <a:alpha val="50000"/>
                </a:prstClr>
              </a:innerShdw>
            </a:effectLst>
          </p:spPr>
          <p:txBody>
            <a:bodyPr vert="horz" wrap="square" lIns="0" tIns="45720" rIns="182880" bIns="45720" numCol="1" anchor="ctr" anchorCtr="0" compatLnSpc="1">
              <a:prstTxWarp prst="textNoShape">
                <a:avLst/>
              </a:prstTxWarp>
            </a:bodyPr>
            <a:lstStyle/>
            <a:p>
              <a:pPr algn="ctr">
                <a:spcAft>
                  <a:spcPts val="300"/>
                </a:spcAft>
              </a:pPr>
              <a:r>
                <a:rPr lang="en-US" sz="2400" b="1" dirty="0">
                  <a:solidFill>
                    <a:schemeClr val="bg1"/>
                  </a:solidFill>
                </a:rPr>
                <a:t>Needs </a:t>
              </a:r>
              <a:br>
                <a:rPr lang="en-US" sz="2400" b="1" dirty="0">
                  <a:solidFill>
                    <a:schemeClr val="bg1"/>
                  </a:solidFill>
                </a:rPr>
              </a:br>
              <a:r>
                <a:rPr lang="en-US" sz="2400" b="1" dirty="0">
                  <a:solidFill>
                    <a:schemeClr val="bg1"/>
                  </a:solidFill>
                </a:rPr>
                <a:t>  Assessment</a:t>
              </a:r>
            </a:p>
            <a:p>
              <a:pPr algn="ctr">
                <a:spcAft>
                  <a:spcPts val="300"/>
                </a:spcAft>
              </a:pPr>
              <a:r>
                <a:rPr lang="en-US" sz="2000" b="1" dirty="0">
                  <a:solidFill>
                    <a:schemeClr val="bg1"/>
                  </a:solidFill>
                </a:rPr>
                <a:t>  Spring-Fall 2019</a:t>
              </a:r>
            </a:p>
          </p:txBody>
        </p:sp>
      </p:grpSp>
    </p:spTree>
    <p:extLst>
      <p:ext uri="{BB962C8B-B14F-4D97-AF65-F5344CB8AC3E}">
        <p14:creationId xmlns:p14="http://schemas.microsoft.com/office/powerpoint/2010/main" val="215594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9C26-2BF3-4645-841F-990CAB19CC46}"/>
              </a:ext>
            </a:extLst>
          </p:cNvPr>
          <p:cNvSpPr>
            <a:spLocks noGrp="1"/>
          </p:cNvSpPr>
          <p:nvPr>
            <p:ph type="title"/>
          </p:nvPr>
        </p:nvSpPr>
        <p:spPr>
          <a:xfrm>
            <a:off x="414584" y="234082"/>
            <a:ext cx="11091672" cy="749808"/>
          </a:xfrm>
        </p:spPr>
        <p:txBody>
          <a:bodyPr/>
          <a:lstStyle/>
          <a:p>
            <a:r>
              <a:rPr lang="en-US" sz="3200" b="1" dirty="0"/>
              <a:t>Practicing Inclusive Engagement</a:t>
            </a:r>
          </a:p>
        </p:txBody>
      </p:sp>
      <p:sp>
        <p:nvSpPr>
          <p:cNvPr id="4" name="Slide Number Placeholder 3">
            <a:extLst>
              <a:ext uri="{FF2B5EF4-FFF2-40B4-BE49-F238E27FC236}">
                <a16:creationId xmlns:a16="http://schemas.microsoft.com/office/drawing/2014/main" id="{C4CBA5B8-D818-48F1-82CE-FC72B2CDD39C}"/>
              </a:ext>
            </a:extLst>
          </p:cNvPr>
          <p:cNvSpPr>
            <a:spLocks noGrp="1"/>
          </p:cNvSpPr>
          <p:nvPr>
            <p:ph type="sldNum" sz="quarter" idx="4"/>
          </p:nvPr>
        </p:nvSpPr>
        <p:spPr/>
        <p:txBody>
          <a:bodyPr/>
          <a:lstStyle/>
          <a:p>
            <a:fld id="{3808C448-2B92-4E28-8794-DB124B0828FC}" type="slidenum">
              <a:rPr lang="en-US" smtClean="0"/>
              <a:pPr/>
              <a:t>7</a:t>
            </a:fld>
            <a:endParaRPr lang="en-US" dirty="0"/>
          </a:p>
        </p:txBody>
      </p:sp>
      <p:sp>
        <p:nvSpPr>
          <p:cNvPr id="6" name="Footer Placeholder 5">
            <a:extLst>
              <a:ext uri="{FF2B5EF4-FFF2-40B4-BE49-F238E27FC236}">
                <a16:creationId xmlns:a16="http://schemas.microsoft.com/office/drawing/2014/main" id="{0A3C8349-B691-4EE3-943B-A460DB2F0EE8}"/>
              </a:ext>
            </a:extLst>
          </p:cNvPr>
          <p:cNvSpPr>
            <a:spLocks noGrp="1"/>
          </p:cNvSpPr>
          <p:nvPr>
            <p:ph type="ftr" sz="quarter" idx="3"/>
          </p:nvPr>
        </p:nvSpPr>
        <p:spPr/>
        <p:txBody>
          <a:bodyPr/>
          <a:lstStyle/>
          <a:p>
            <a:endParaRPr lang="en-US" dirty="0"/>
          </a:p>
        </p:txBody>
      </p:sp>
      <p:grpSp>
        <p:nvGrpSpPr>
          <p:cNvPr id="3" name="Group 2">
            <a:extLst>
              <a:ext uri="{FF2B5EF4-FFF2-40B4-BE49-F238E27FC236}">
                <a16:creationId xmlns:a16="http://schemas.microsoft.com/office/drawing/2014/main" id="{683FD057-7C59-417C-B8E8-BDBC3CB53E26}"/>
              </a:ext>
            </a:extLst>
          </p:cNvPr>
          <p:cNvGrpSpPr/>
          <p:nvPr/>
        </p:nvGrpSpPr>
        <p:grpSpPr>
          <a:xfrm>
            <a:off x="367859" y="1115568"/>
            <a:ext cx="11272453" cy="5070520"/>
            <a:chOff x="313907" y="1042278"/>
            <a:chExt cx="11272453" cy="5070520"/>
          </a:xfrm>
        </p:grpSpPr>
        <p:pic>
          <p:nvPicPr>
            <p:cNvPr id="19" name="Picture 18">
              <a:extLst>
                <a:ext uri="{FF2B5EF4-FFF2-40B4-BE49-F238E27FC236}">
                  <a16:creationId xmlns:a16="http://schemas.microsoft.com/office/drawing/2014/main" id="{67F40A31-DF5E-4A47-98C7-B5572D973E99}"/>
                </a:ext>
              </a:extLst>
            </p:cNvPr>
            <p:cNvPicPr/>
            <p:nvPr/>
          </p:nvPicPr>
          <p:blipFill>
            <a:blip r:embed="rId3" cstate="email">
              <a:extLst>
                <a:ext uri="{28A0092B-C50C-407E-A947-70E740481C1C}">
                  <a14:useLocalDpi xmlns:a14="http://schemas.microsoft.com/office/drawing/2010/main"/>
                </a:ext>
              </a:extLst>
            </a:blip>
            <a:stretch>
              <a:fillRect/>
            </a:stretch>
          </p:blipFill>
          <p:spPr>
            <a:xfrm>
              <a:off x="9822152" y="1065935"/>
              <a:ext cx="1630152" cy="1630004"/>
            </a:xfrm>
            <a:prstGeom prst="rect">
              <a:avLst/>
            </a:prstGeom>
          </p:spPr>
        </p:pic>
        <p:pic>
          <p:nvPicPr>
            <p:cNvPr id="20" name="Picture 19">
              <a:extLst>
                <a:ext uri="{FF2B5EF4-FFF2-40B4-BE49-F238E27FC236}">
                  <a16:creationId xmlns:a16="http://schemas.microsoft.com/office/drawing/2014/main" id="{A640F88D-7F40-46DC-9042-F6AB5773E548}"/>
                </a:ext>
              </a:extLst>
            </p:cNvPr>
            <p:cNvPicPr/>
            <p:nvPr/>
          </p:nvPicPr>
          <p:blipFill>
            <a:blip r:embed="rId4" cstate="email">
              <a:extLst>
                <a:ext uri="{28A0092B-C50C-407E-A947-70E740481C1C}">
                  <a14:useLocalDpi xmlns:a14="http://schemas.microsoft.com/office/drawing/2010/main"/>
                </a:ext>
              </a:extLst>
            </a:blip>
            <a:stretch>
              <a:fillRect/>
            </a:stretch>
          </p:blipFill>
          <p:spPr>
            <a:xfrm>
              <a:off x="1831498" y="3501569"/>
              <a:ext cx="1605319" cy="1605174"/>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EC3E3CCE-E3D0-428C-9229-C8E094D007E2}"/>
                </a:ext>
              </a:extLst>
            </p:cNvPr>
            <p:cNvPicPr/>
            <p:nvPr/>
          </p:nvPicPr>
          <p:blipFill>
            <a:blip r:embed="rId5" cstate="email">
              <a:extLst>
                <a:ext uri="{28A0092B-C50C-407E-A947-70E740481C1C}">
                  <a14:useLocalDpi xmlns:a14="http://schemas.microsoft.com/office/drawing/2010/main"/>
                </a:ext>
              </a:extLst>
            </a:blip>
            <a:stretch>
              <a:fillRect/>
            </a:stretch>
          </p:blipFill>
          <p:spPr>
            <a:xfrm>
              <a:off x="5293340" y="3501569"/>
              <a:ext cx="1605319" cy="1611201"/>
            </a:xfrm>
            <a:prstGeom prst="rect">
              <a:avLst/>
            </a:prstGeom>
          </p:spPr>
        </p:pic>
        <p:pic>
          <p:nvPicPr>
            <p:cNvPr id="22" name="Picture 21">
              <a:extLst>
                <a:ext uri="{FF2B5EF4-FFF2-40B4-BE49-F238E27FC236}">
                  <a16:creationId xmlns:a16="http://schemas.microsoft.com/office/drawing/2014/main" id="{E8B68342-62D2-41C4-893D-F7528D6AE857}"/>
                </a:ext>
              </a:extLst>
            </p:cNvPr>
            <p:cNvPicPr/>
            <p:nvPr/>
          </p:nvPicPr>
          <p:blipFill>
            <a:blip r:embed="rId6" cstate="email">
              <a:extLst>
                <a:ext uri="{28A0092B-C50C-407E-A947-70E740481C1C}">
                  <a14:useLocalDpi xmlns:a14="http://schemas.microsoft.com/office/drawing/2010/main"/>
                </a:ext>
              </a:extLst>
            </a:blip>
            <a:stretch>
              <a:fillRect/>
            </a:stretch>
          </p:blipFill>
          <p:spPr>
            <a:xfrm>
              <a:off x="3663188" y="1042278"/>
              <a:ext cx="1630152" cy="1630004"/>
            </a:xfrm>
            <a:prstGeom prst="rect">
              <a:avLst/>
            </a:prstGeom>
          </p:spPr>
        </p:pic>
        <p:sp>
          <p:nvSpPr>
            <p:cNvPr id="23" name="TextBox 16">
              <a:extLst>
                <a:ext uri="{FF2B5EF4-FFF2-40B4-BE49-F238E27FC236}">
                  <a16:creationId xmlns:a16="http://schemas.microsoft.com/office/drawing/2014/main" id="{CDFF24A1-CEF8-4C48-B604-BC5A7868753F}"/>
                </a:ext>
              </a:extLst>
            </p:cNvPr>
            <p:cNvSpPr txBox="1"/>
            <p:nvPr/>
          </p:nvSpPr>
          <p:spPr>
            <a:xfrm>
              <a:off x="3542872" y="2750317"/>
              <a:ext cx="2089451" cy="431566"/>
            </a:xfrm>
            <a:prstGeom prst="rect">
              <a:avLst/>
            </a:prstGeom>
            <a:noFill/>
          </p:spPr>
          <p:txBody>
            <a:bodyPr wrap="square" lIns="0" tIns="0" rIns="0" bIns="0" rtlCol="0">
              <a:noAutofit/>
            </a:bodyPr>
            <a:lstStyle/>
            <a:p>
              <a:pPr marL="0" marR="0" algn="ctr">
                <a:lnSpc>
                  <a:spcPct val="110000"/>
                </a:lnSpc>
                <a:spcBef>
                  <a:spcPts val="0"/>
                </a:spcBef>
                <a:spcAft>
                  <a:spcPts val="900"/>
                </a:spcAft>
              </a:pPr>
              <a:r>
                <a:rPr lang="en-US" sz="2000" b="1" kern="1200" dirty="0">
                  <a:solidFill>
                    <a:srgbClr val="000000"/>
                  </a:solidFill>
                  <a:effectLst/>
                  <a:latin typeface="Verdana" panose="020B0604030504040204" pitchFamily="34" charset="0"/>
                  <a:ea typeface="PMingLiU" panose="02020500000000000000" pitchFamily="18" charset="-120"/>
                  <a:cs typeface="Times New Roman" panose="02020603050405020304" pitchFamily="18" charset="0"/>
                </a:rPr>
                <a:t>Drop-in visits</a:t>
              </a:r>
              <a:endParaRPr lang="en-US" sz="2400" dirty="0">
                <a:effectLst/>
                <a:latin typeface="Verdana" panose="020B0604030504040204" pitchFamily="34" charset="0"/>
                <a:ea typeface="PMingLiU" panose="02020500000000000000" pitchFamily="18" charset="-120"/>
                <a:cs typeface="Times New Roman" panose="02020603050405020304" pitchFamily="18" charset="0"/>
              </a:endParaRPr>
            </a:p>
          </p:txBody>
        </p:sp>
        <p:pic>
          <p:nvPicPr>
            <p:cNvPr id="24" name="Picture 23">
              <a:extLst>
                <a:ext uri="{FF2B5EF4-FFF2-40B4-BE49-F238E27FC236}">
                  <a16:creationId xmlns:a16="http://schemas.microsoft.com/office/drawing/2014/main" id="{2E289085-7E8C-4B5E-8C6F-22D8AF2F02C0}"/>
                </a:ext>
              </a:extLst>
            </p:cNvPr>
            <p:cNvPicPr/>
            <p:nvPr/>
          </p:nvPicPr>
          <p:blipFill>
            <a:blip r:embed="rId7" cstate="email">
              <a:extLst>
                <a:ext uri="{28A0092B-C50C-407E-A947-70E740481C1C}">
                  <a14:useLocalDpi xmlns:a14="http://schemas.microsoft.com/office/drawing/2010/main"/>
                </a:ext>
              </a:extLst>
            </a:blip>
            <a:stretch>
              <a:fillRect/>
            </a:stretch>
          </p:blipFill>
          <p:spPr>
            <a:xfrm>
              <a:off x="739696" y="1042278"/>
              <a:ext cx="1630152" cy="1630004"/>
            </a:xfrm>
            <a:prstGeom prst="rect">
              <a:avLst/>
            </a:prstGeom>
          </p:spPr>
        </p:pic>
        <p:sp>
          <p:nvSpPr>
            <p:cNvPr id="25" name="TextBox 16">
              <a:extLst>
                <a:ext uri="{FF2B5EF4-FFF2-40B4-BE49-F238E27FC236}">
                  <a16:creationId xmlns:a16="http://schemas.microsoft.com/office/drawing/2014/main" id="{6C1CE4AE-3DD5-43AC-B90D-A0CCE06A271E}"/>
                </a:ext>
              </a:extLst>
            </p:cNvPr>
            <p:cNvSpPr txBox="1"/>
            <p:nvPr/>
          </p:nvSpPr>
          <p:spPr>
            <a:xfrm>
              <a:off x="313907" y="2756344"/>
              <a:ext cx="2481730" cy="519478"/>
            </a:xfrm>
            <a:prstGeom prst="rect">
              <a:avLst/>
            </a:prstGeom>
            <a:noFill/>
          </p:spPr>
          <p:txBody>
            <a:bodyPr wrap="square" lIns="0" tIns="0" rIns="0" bIns="0" rtlCol="0">
              <a:noAutofit/>
            </a:bodyPr>
            <a:lstStyle/>
            <a:p>
              <a:pPr marL="0" marR="0" algn="ctr">
                <a:lnSpc>
                  <a:spcPct val="110000"/>
                </a:lnSpc>
                <a:spcBef>
                  <a:spcPts val="0"/>
                </a:spcBef>
                <a:spcAft>
                  <a:spcPts val="900"/>
                </a:spcAft>
              </a:pPr>
              <a:r>
                <a:rPr lang="en-US" sz="2000" b="1" kern="1200" dirty="0">
                  <a:solidFill>
                    <a:srgbClr val="000000"/>
                  </a:solidFill>
                  <a:effectLst/>
                  <a:latin typeface="Verdana" panose="020B0604030504040204" pitchFamily="34" charset="0"/>
                  <a:ea typeface="PMingLiU" panose="02020500000000000000" pitchFamily="18" charset="-120"/>
                  <a:cs typeface="Times New Roman" panose="02020603050405020304" pitchFamily="18" charset="0"/>
                </a:rPr>
                <a:t>Translation and interpretation</a:t>
              </a:r>
              <a:endParaRPr lang="en-US" sz="2400" dirty="0">
                <a:effectLst/>
                <a:latin typeface="Verdana" panose="020B0604030504040204" pitchFamily="34" charset="0"/>
                <a:ea typeface="PMingLiU" panose="02020500000000000000" pitchFamily="18" charset="-120"/>
                <a:cs typeface="Times New Roman" panose="02020603050405020304" pitchFamily="18" charset="0"/>
              </a:endParaRPr>
            </a:p>
          </p:txBody>
        </p:sp>
        <p:grpSp>
          <p:nvGrpSpPr>
            <p:cNvPr id="26" name="Group 25">
              <a:extLst>
                <a:ext uri="{FF2B5EF4-FFF2-40B4-BE49-F238E27FC236}">
                  <a16:creationId xmlns:a16="http://schemas.microsoft.com/office/drawing/2014/main" id="{D9EB4AFD-2A9B-491A-A982-147E21459B37}"/>
                </a:ext>
              </a:extLst>
            </p:cNvPr>
            <p:cNvGrpSpPr/>
            <p:nvPr/>
          </p:nvGrpSpPr>
          <p:grpSpPr>
            <a:xfrm>
              <a:off x="6898659" y="1042278"/>
              <a:ext cx="1630150" cy="1630004"/>
              <a:chOff x="4185142" y="-170542"/>
              <a:chExt cx="1036092" cy="1036093"/>
            </a:xfrm>
          </p:grpSpPr>
          <p:pic>
            <p:nvPicPr>
              <p:cNvPr id="35" name="Picture 34" descr="A picture containing drawing&#10;&#10;Description automatically generated">
                <a:extLst>
                  <a:ext uri="{FF2B5EF4-FFF2-40B4-BE49-F238E27FC236}">
                    <a16:creationId xmlns:a16="http://schemas.microsoft.com/office/drawing/2014/main" id="{9D3A3706-EA3E-4DCB-AD7D-D2C07E956F6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85142" y="-170542"/>
                <a:ext cx="1036092" cy="1036093"/>
              </a:xfrm>
              <a:prstGeom prst="rect">
                <a:avLst/>
              </a:prstGeom>
            </p:spPr>
          </p:pic>
          <p:sp>
            <p:nvSpPr>
              <p:cNvPr id="36" name="Freeform 5">
                <a:extLst>
                  <a:ext uri="{FF2B5EF4-FFF2-40B4-BE49-F238E27FC236}">
                    <a16:creationId xmlns:a16="http://schemas.microsoft.com/office/drawing/2014/main" id="{84FD0613-A10E-4651-A7A0-EBFF217104AC}"/>
                  </a:ext>
                </a:extLst>
              </p:cNvPr>
              <p:cNvSpPr>
                <a:spLocks noChangeAspect="1" noEditPoints="1"/>
              </p:cNvSpPr>
              <p:nvPr/>
            </p:nvSpPr>
            <p:spPr bwMode="auto">
              <a:xfrm>
                <a:off x="4403285" y="36063"/>
                <a:ext cx="552570" cy="652958"/>
              </a:xfrm>
              <a:custGeom>
                <a:avLst/>
                <a:gdLst>
                  <a:gd name="T0" fmla="*/ 174 w 344"/>
                  <a:gd name="T1" fmla="*/ 148 h 410"/>
                  <a:gd name="T2" fmla="*/ 190 w 344"/>
                  <a:gd name="T3" fmla="*/ 120 h 410"/>
                  <a:gd name="T4" fmla="*/ 204 w 344"/>
                  <a:gd name="T5" fmla="*/ 116 h 410"/>
                  <a:gd name="T6" fmla="*/ 172 w 344"/>
                  <a:gd name="T7" fmla="*/ 104 h 410"/>
                  <a:gd name="T8" fmla="*/ 166 w 344"/>
                  <a:gd name="T9" fmla="*/ 104 h 410"/>
                  <a:gd name="T10" fmla="*/ 136 w 344"/>
                  <a:gd name="T11" fmla="*/ 116 h 410"/>
                  <a:gd name="T12" fmla="*/ 184 w 344"/>
                  <a:gd name="T13" fmla="*/ 120 h 410"/>
                  <a:gd name="T14" fmla="*/ 170 w 344"/>
                  <a:gd name="T15" fmla="*/ 144 h 410"/>
                  <a:gd name="T16" fmla="*/ 154 w 344"/>
                  <a:gd name="T17" fmla="*/ 130 h 410"/>
                  <a:gd name="T18" fmla="*/ 154 w 344"/>
                  <a:gd name="T19" fmla="*/ 136 h 410"/>
                  <a:gd name="T20" fmla="*/ 140 w 344"/>
                  <a:gd name="T21" fmla="*/ 162 h 410"/>
                  <a:gd name="T22" fmla="*/ 138 w 344"/>
                  <a:gd name="T23" fmla="*/ 166 h 410"/>
                  <a:gd name="T24" fmla="*/ 158 w 344"/>
                  <a:gd name="T25" fmla="*/ 160 h 410"/>
                  <a:gd name="T26" fmla="*/ 196 w 344"/>
                  <a:gd name="T27" fmla="*/ 168 h 410"/>
                  <a:gd name="T28" fmla="*/ 200 w 344"/>
                  <a:gd name="T29" fmla="*/ 224 h 410"/>
                  <a:gd name="T30" fmla="*/ 218 w 344"/>
                  <a:gd name="T31" fmla="*/ 244 h 410"/>
                  <a:gd name="T32" fmla="*/ 224 w 344"/>
                  <a:gd name="T33" fmla="*/ 246 h 410"/>
                  <a:gd name="T34" fmla="*/ 296 w 344"/>
                  <a:gd name="T35" fmla="*/ 224 h 410"/>
                  <a:gd name="T36" fmla="*/ 300 w 344"/>
                  <a:gd name="T37" fmla="*/ 134 h 410"/>
                  <a:gd name="T38" fmla="*/ 212 w 344"/>
                  <a:gd name="T39" fmla="*/ 124 h 410"/>
                  <a:gd name="T40" fmla="*/ 196 w 344"/>
                  <a:gd name="T41" fmla="*/ 140 h 410"/>
                  <a:gd name="T42" fmla="*/ 290 w 344"/>
                  <a:gd name="T43" fmla="*/ 218 h 410"/>
                  <a:gd name="T44" fmla="*/ 240 w 344"/>
                  <a:gd name="T45" fmla="*/ 222 h 410"/>
                  <a:gd name="T46" fmla="*/ 222 w 344"/>
                  <a:gd name="T47" fmla="*/ 222 h 410"/>
                  <a:gd name="T48" fmla="*/ 202 w 344"/>
                  <a:gd name="T49" fmla="*/ 216 h 410"/>
                  <a:gd name="T50" fmla="*/ 204 w 344"/>
                  <a:gd name="T51" fmla="*/ 132 h 410"/>
                  <a:gd name="T52" fmla="*/ 288 w 344"/>
                  <a:gd name="T53" fmla="*/ 130 h 410"/>
                  <a:gd name="T54" fmla="*/ 226 w 344"/>
                  <a:gd name="T55" fmla="*/ 206 h 410"/>
                  <a:gd name="T56" fmla="*/ 260 w 344"/>
                  <a:gd name="T57" fmla="*/ 188 h 410"/>
                  <a:gd name="T58" fmla="*/ 270 w 344"/>
                  <a:gd name="T59" fmla="*/ 206 h 410"/>
                  <a:gd name="T60" fmla="*/ 250 w 344"/>
                  <a:gd name="T61" fmla="*/ 148 h 410"/>
                  <a:gd name="T62" fmla="*/ 230 w 344"/>
                  <a:gd name="T63" fmla="*/ 184 h 410"/>
                  <a:gd name="T64" fmla="*/ 224 w 344"/>
                  <a:gd name="T65" fmla="*/ 204 h 410"/>
                  <a:gd name="T66" fmla="*/ 258 w 344"/>
                  <a:gd name="T67" fmla="*/ 182 h 410"/>
                  <a:gd name="T68" fmla="*/ 186 w 344"/>
                  <a:gd name="T69" fmla="*/ 188 h 410"/>
                  <a:gd name="T70" fmla="*/ 186 w 344"/>
                  <a:gd name="T71" fmla="*/ 180 h 410"/>
                  <a:gd name="T72" fmla="*/ 124 w 344"/>
                  <a:gd name="T73" fmla="*/ 174 h 410"/>
                  <a:gd name="T74" fmla="*/ 126 w 344"/>
                  <a:gd name="T75" fmla="*/ 92 h 410"/>
                  <a:gd name="T76" fmla="*/ 210 w 344"/>
                  <a:gd name="T77" fmla="*/ 90 h 410"/>
                  <a:gd name="T78" fmla="*/ 216 w 344"/>
                  <a:gd name="T79" fmla="*/ 116 h 410"/>
                  <a:gd name="T80" fmla="*/ 222 w 344"/>
                  <a:gd name="T81" fmla="*/ 116 h 410"/>
                  <a:gd name="T82" fmla="*/ 212 w 344"/>
                  <a:gd name="T83" fmla="*/ 84 h 410"/>
                  <a:gd name="T84" fmla="*/ 122 w 344"/>
                  <a:gd name="T85" fmla="*/ 88 h 410"/>
                  <a:gd name="T86" fmla="*/ 118 w 344"/>
                  <a:gd name="T87" fmla="*/ 178 h 410"/>
                  <a:gd name="T88" fmla="*/ 332 w 344"/>
                  <a:gd name="T89" fmla="*/ 0 h 410"/>
                  <a:gd name="T90" fmla="*/ 74 w 344"/>
                  <a:gd name="T91" fmla="*/ 8 h 410"/>
                  <a:gd name="T92" fmla="*/ 44 w 344"/>
                  <a:gd name="T93" fmla="*/ 38 h 410"/>
                  <a:gd name="T94" fmla="*/ 12 w 344"/>
                  <a:gd name="T95" fmla="*/ 74 h 410"/>
                  <a:gd name="T96" fmla="*/ 0 w 344"/>
                  <a:gd name="T97" fmla="*/ 86 h 410"/>
                  <a:gd name="T98" fmla="*/ 8 w 344"/>
                  <a:gd name="T99" fmla="*/ 408 h 410"/>
                  <a:gd name="T100" fmla="*/ 266 w 344"/>
                  <a:gd name="T101" fmla="*/ 406 h 410"/>
                  <a:gd name="T102" fmla="*/ 294 w 344"/>
                  <a:gd name="T103" fmla="*/ 374 h 410"/>
                  <a:gd name="T104" fmla="*/ 306 w 344"/>
                  <a:gd name="T105" fmla="*/ 336 h 410"/>
                  <a:gd name="T106" fmla="*/ 342 w 344"/>
                  <a:gd name="T107" fmla="*/ 328 h 410"/>
                  <a:gd name="T108" fmla="*/ 340 w 344"/>
                  <a:gd name="T109" fmla="*/ 4 h 410"/>
                  <a:gd name="T110" fmla="*/ 24 w 344"/>
                  <a:gd name="T111" fmla="*/ 386 h 410"/>
                  <a:gd name="T112" fmla="*/ 38 w 344"/>
                  <a:gd name="T113" fmla="*/ 366 h 410"/>
                  <a:gd name="T114" fmla="*/ 246 w 344"/>
                  <a:gd name="T115" fmla="*/ 386 h 410"/>
                  <a:gd name="T116" fmla="*/ 74 w 344"/>
                  <a:gd name="T117" fmla="*/ 324 h 410"/>
                  <a:gd name="T118" fmla="*/ 86 w 344"/>
                  <a:gd name="T119" fmla="*/ 336 h 410"/>
                  <a:gd name="T120" fmla="*/ 98 w 344"/>
                  <a:gd name="T121" fmla="*/ 2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10">
                    <a:moveTo>
                      <a:pt x="196" y="140"/>
                    </a:moveTo>
                    <a:lnTo>
                      <a:pt x="196" y="162"/>
                    </a:lnTo>
                    <a:lnTo>
                      <a:pt x="196" y="162"/>
                    </a:lnTo>
                    <a:lnTo>
                      <a:pt x="184" y="154"/>
                    </a:lnTo>
                    <a:lnTo>
                      <a:pt x="174" y="148"/>
                    </a:lnTo>
                    <a:lnTo>
                      <a:pt x="174" y="148"/>
                    </a:lnTo>
                    <a:lnTo>
                      <a:pt x="182" y="138"/>
                    </a:lnTo>
                    <a:lnTo>
                      <a:pt x="182" y="138"/>
                    </a:lnTo>
                    <a:lnTo>
                      <a:pt x="188" y="126"/>
                    </a:lnTo>
                    <a:lnTo>
                      <a:pt x="190" y="120"/>
                    </a:lnTo>
                    <a:lnTo>
                      <a:pt x="200" y="120"/>
                    </a:lnTo>
                    <a:lnTo>
                      <a:pt x="200" y="120"/>
                    </a:lnTo>
                    <a:lnTo>
                      <a:pt x="202" y="118"/>
                    </a:lnTo>
                    <a:lnTo>
                      <a:pt x="204" y="116"/>
                    </a:lnTo>
                    <a:lnTo>
                      <a:pt x="204" y="116"/>
                    </a:lnTo>
                    <a:lnTo>
                      <a:pt x="202" y="114"/>
                    </a:lnTo>
                    <a:lnTo>
                      <a:pt x="200" y="112"/>
                    </a:lnTo>
                    <a:lnTo>
                      <a:pt x="172" y="112"/>
                    </a:lnTo>
                    <a:lnTo>
                      <a:pt x="172" y="104"/>
                    </a:lnTo>
                    <a:lnTo>
                      <a:pt x="172" y="104"/>
                    </a:lnTo>
                    <a:lnTo>
                      <a:pt x="172" y="102"/>
                    </a:lnTo>
                    <a:lnTo>
                      <a:pt x="170" y="100"/>
                    </a:lnTo>
                    <a:lnTo>
                      <a:pt x="170" y="100"/>
                    </a:lnTo>
                    <a:lnTo>
                      <a:pt x="168" y="102"/>
                    </a:lnTo>
                    <a:lnTo>
                      <a:pt x="166" y="104"/>
                    </a:lnTo>
                    <a:lnTo>
                      <a:pt x="166" y="112"/>
                    </a:lnTo>
                    <a:lnTo>
                      <a:pt x="140" y="112"/>
                    </a:lnTo>
                    <a:lnTo>
                      <a:pt x="140" y="112"/>
                    </a:lnTo>
                    <a:lnTo>
                      <a:pt x="136" y="114"/>
                    </a:lnTo>
                    <a:lnTo>
                      <a:pt x="136" y="116"/>
                    </a:lnTo>
                    <a:lnTo>
                      <a:pt x="136" y="116"/>
                    </a:lnTo>
                    <a:lnTo>
                      <a:pt x="136" y="118"/>
                    </a:lnTo>
                    <a:lnTo>
                      <a:pt x="140" y="120"/>
                    </a:lnTo>
                    <a:lnTo>
                      <a:pt x="184" y="120"/>
                    </a:lnTo>
                    <a:lnTo>
                      <a:pt x="184" y="120"/>
                    </a:lnTo>
                    <a:lnTo>
                      <a:pt x="180" y="126"/>
                    </a:lnTo>
                    <a:lnTo>
                      <a:pt x="176" y="134"/>
                    </a:lnTo>
                    <a:lnTo>
                      <a:pt x="176" y="134"/>
                    </a:lnTo>
                    <a:lnTo>
                      <a:pt x="170" y="144"/>
                    </a:lnTo>
                    <a:lnTo>
                      <a:pt x="170" y="144"/>
                    </a:lnTo>
                    <a:lnTo>
                      <a:pt x="160" y="132"/>
                    </a:lnTo>
                    <a:lnTo>
                      <a:pt x="160" y="132"/>
                    </a:lnTo>
                    <a:lnTo>
                      <a:pt x="158" y="130"/>
                    </a:lnTo>
                    <a:lnTo>
                      <a:pt x="158" y="130"/>
                    </a:lnTo>
                    <a:lnTo>
                      <a:pt x="154" y="130"/>
                    </a:lnTo>
                    <a:lnTo>
                      <a:pt x="154" y="130"/>
                    </a:lnTo>
                    <a:lnTo>
                      <a:pt x="154" y="132"/>
                    </a:lnTo>
                    <a:lnTo>
                      <a:pt x="154" y="132"/>
                    </a:lnTo>
                    <a:lnTo>
                      <a:pt x="154" y="136"/>
                    </a:lnTo>
                    <a:lnTo>
                      <a:pt x="154" y="136"/>
                    </a:lnTo>
                    <a:lnTo>
                      <a:pt x="158" y="140"/>
                    </a:lnTo>
                    <a:lnTo>
                      <a:pt x="164" y="148"/>
                    </a:lnTo>
                    <a:lnTo>
                      <a:pt x="164" y="148"/>
                    </a:lnTo>
                    <a:lnTo>
                      <a:pt x="154" y="156"/>
                    </a:lnTo>
                    <a:lnTo>
                      <a:pt x="140" y="162"/>
                    </a:lnTo>
                    <a:lnTo>
                      <a:pt x="140" y="162"/>
                    </a:lnTo>
                    <a:lnTo>
                      <a:pt x="138" y="164"/>
                    </a:lnTo>
                    <a:lnTo>
                      <a:pt x="138" y="164"/>
                    </a:lnTo>
                    <a:lnTo>
                      <a:pt x="138" y="166"/>
                    </a:lnTo>
                    <a:lnTo>
                      <a:pt x="138" y="166"/>
                    </a:lnTo>
                    <a:lnTo>
                      <a:pt x="142" y="168"/>
                    </a:lnTo>
                    <a:lnTo>
                      <a:pt x="142" y="168"/>
                    </a:lnTo>
                    <a:lnTo>
                      <a:pt x="144" y="168"/>
                    </a:lnTo>
                    <a:lnTo>
                      <a:pt x="144" y="168"/>
                    </a:lnTo>
                    <a:lnTo>
                      <a:pt x="158" y="160"/>
                    </a:lnTo>
                    <a:lnTo>
                      <a:pt x="170" y="152"/>
                    </a:lnTo>
                    <a:lnTo>
                      <a:pt x="170" y="152"/>
                    </a:lnTo>
                    <a:lnTo>
                      <a:pt x="180" y="160"/>
                    </a:lnTo>
                    <a:lnTo>
                      <a:pt x="196" y="168"/>
                    </a:lnTo>
                    <a:lnTo>
                      <a:pt x="196" y="168"/>
                    </a:lnTo>
                    <a:lnTo>
                      <a:pt x="196" y="168"/>
                    </a:lnTo>
                    <a:lnTo>
                      <a:pt x="196" y="212"/>
                    </a:lnTo>
                    <a:lnTo>
                      <a:pt x="196" y="212"/>
                    </a:lnTo>
                    <a:lnTo>
                      <a:pt x="196" y="218"/>
                    </a:lnTo>
                    <a:lnTo>
                      <a:pt x="200" y="224"/>
                    </a:lnTo>
                    <a:lnTo>
                      <a:pt x="206" y="228"/>
                    </a:lnTo>
                    <a:lnTo>
                      <a:pt x="212" y="228"/>
                    </a:lnTo>
                    <a:lnTo>
                      <a:pt x="218" y="228"/>
                    </a:lnTo>
                    <a:lnTo>
                      <a:pt x="218" y="244"/>
                    </a:lnTo>
                    <a:lnTo>
                      <a:pt x="218" y="244"/>
                    </a:lnTo>
                    <a:lnTo>
                      <a:pt x="220" y="246"/>
                    </a:lnTo>
                    <a:lnTo>
                      <a:pt x="220" y="246"/>
                    </a:lnTo>
                    <a:lnTo>
                      <a:pt x="222" y="246"/>
                    </a:lnTo>
                    <a:lnTo>
                      <a:pt x="222" y="246"/>
                    </a:lnTo>
                    <a:lnTo>
                      <a:pt x="224" y="246"/>
                    </a:lnTo>
                    <a:lnTo>
                      <a:pt x="242" y="228"/>
                    </a:lnTo>
                    <a:lnTo>
                      <a:pt x="284" y="228"/>
                    </a:lnTo>
                    <a:lnTo>
                      <a:pt x="284" y="228"/>
                    </a:lnTo>
                    <a:lnTo>
                      <a:pt x="290" y="228"/>
                    </a:lnTo>
                    <a:lnTo>
                      <a:pt x="296" y="224"/>
                    </a:lnTo>
                    <a:lnTo>
                      <a:pt x="300" y="218"/>
                    </a:lnTo>
                    <a:lnTo>
                      <a:pt x="300" y="212"/>
                    </a:lnTo>
                    <a:lnTo>
                      <a:pt x="300" y="140"/>
                    </a:lnTo>
                    <a:lnTo>
                      <a:pt x="300" y="140"/>
                    </a:lnTo>
                    <a:lnTo>
                      <a:pt x="300" y="134"/>
                    </a:lnTo>
                    <a:lnTo>
                      <a:pt x="296" y="128"/>
                    </a:lnTo>
                    <a:lnTo>
                      <a:pt x="290" y="124"/>
                    </a:lnTo>
                    <a:lnTo>
                      <a:pt x="284" y="124"/>
                    </a:lnTo>
                    <a:lnTo>
                      <a:pt x="212" y="124"/>
                    </a:lnTo>
                    <a:lnTo>
                      <a:pt x="212" y="124"/>
                    </a:lnTo>
                    <a:lnTo>
                      <a:pt x="206" y="124"/>
                    </a:lnTo>
                    <a:lnTo>
                      <a:pt x="200" y="128"/>
                    </a:lnTo>
                    <a:lnTo>
                      <a:pt x="196" y="134"/>
                    </a:lnTo>
                    <a:lnTo>
                      <a:pt x="196" y="140"/>
                    </a:lnTo>
                    <a:lnTo>
                      <a:pt x="196" y="140"/>
                    </a:lnTo>
                    <a:close/>
                    <a:moveTo>
                      <a:pt x="294" y="140"/>
                    </a:moveTo>
                    <a:lnTo>
                      <a:pt x="294" y="212"/>
                    </a:lnTo>
                    <a:lnTo>
                      <a:pt x="294" y="212"/>
                    </a:lnTo>
                    <a:lnTo>
                      <a:pt x="292" y="216"/>
                    </a:lnTo>
                    <a:lnTo>
                      <a:pt x="290" y="218"/>
                    </a:lnTo>
                    <a:lnTo>
                      <a:pt x="288" y="222"/>
                    </a:lnTo>
                    <a:lnTo>
                      <a:pt x="284" y="222"/>
                    </a:lnTo>
                    <a:lnTo>
                      <a:pt x="242" y="222"/>
                    </a:lnTo>
                    <a:lnTo>
                      <a:pt x="242" y="222"/>
                    </a:lnTo>
                    <a:lnTo>
                      <a:pt x="240" y="222"/>
                    </a:lnTo>
                    <a:lnTo>
                      <a:pt x="224" y="236"/>
                    </a:lnTo>
                    <a:lnTo>
                      <a:pt x="224" y="226"/>
                    </a:lnTo>
                    <a:lnTo>
                      <a:pt x="224" y="226"/>
                    </a:lnTo>
                    <a:lnTo>
                      <a:pt x="224" y="222"/>
                    </a:lnTo>
                    <a:lnTo>
                      <a:pt x="222" y="222"/>
                    </a:lnTo>
                    <a:lnTo>
                      <a:pt x="212" y="222"/>
                    </a:lnTo>
                    <a:lnTo>
                      <a:pt x="212" y="222"/>
                    </a:lnTo>
                    <a:lnTo>
                      <a:pt x="208" y="222"/>
                    </a:lnTo>
                    <a:lnTo>
                      <a:pt x="204" y="218"/>
                    </a:lnTo>
                    <a:lnTo>
                      <a:pt x="202" y="216"/>
                    </a:lnTo>
                    <a:lnTo>
                      <a:pt x="202" y="212"/>
                    </a:lnTo>
                    <a:lnTo>
                      <a:pt x="202" y="140"/>
                    </a:lnTo>
                    <a:lnTo>
                      <a:pt x="202" y="140"/>
                    </a:lnTo>
                    <a:lnTo>
                      <a:pt x="202" y="136"/>
                    </a:lnTo>
                    <a:lnTo>
                      <a:pt x="204" y="132"/>
                    </a:lnTo>
                    <a:lnTo>
                      <a:pt x="208" y="130"/>
                    </a:lnTo>
                    <a:lnTo>
                      <a:pt x="212" y="130"/>
                    </a:lnTo>
                    <a:lnTo>
                      <a:pt x="284" y="130"/>
                    </a:lnTo>
                    <a:lnTo>
                      <a:pt x="284" y="130"/>
                    </a:lnTo>
                    <a:lnTo>
                      <a:pt x="288" y="130"/>
                    </a:lnTo>
                    <a:lnTo>
                      <a:pt x="290" y="132"/>
                    </a:lnTo>
                    <a:lnTo>
                      <a:pt x="292" y="136"/>
                    </a:lnTo>
                    <a:lnTo>
                      <a:pt x="294" y="140"/>
                    </a:lnTo>
                    <a:lnTo>
                      <a:pt x="294" y="140"/>
                    </a:lnTo>
                    <a:close/>
                    <a:moveTo>
                      <a:pt x="226" y="206"/>
                    </a:moveTo>
                    <a:lnTo>
                      <a:pt x="226" y="206"/>
                    </a:lnTo>
                    <a:lnTo>
                      <a:pt x="228" y="206"/>
                    </a:lnTo>
                    <a:lnTo>
                      <a:pt x="230" y="204"/>
                    </a:lnTo>
                    <a:lnTo>
                      <a:pt x="236" y="188"/>
                    </a:lnTo>
                    <a:lnTo>
                      <a:pt x="260" y="188"/>
                    </a:lnTo>
                    <a:lnTo>
                      <a:pt x="266" y="204"/>
                    </a:lnTo>
                    <a:lnTo>
                      <a:pt x="266" y="204"/>
                    </a:lnTo>
                    <a:lnTo>
                      <a:pt x="270" y="206"/>
                    </a:lnTo>
                    <a:lnTo>
                      <a:pt x="270" y="206"/>
                    </a:lnTo>
                    <a:lnTo>
                      <a:pt x="270" y="206"/>
                    </a:lnTo>
                    <a:lnTo>
                      <a:pt x="270" y="206"/>
                    </a:lnTo>
                    <a:lnTo>
                      <a:pt x="272" y="204"/>
                    </a:lnTo>
                    <a:lnTo>
                      <a:pt x="272" y="204"/>
                    </a:lnTo>
                    <a:lnTo>
                      <a:pt x="272" y="200"/>
                    </a:lnTo>
                    <a:lnTo>
                      <a:pt x="250" y="148"/>
                    </a:lnTo>
                    <a:lnTo>
                      <a:pt x="250" y="148"/>
                    </a:lnTo>
                    <a:lnTo>
                      <a:pt x="248" y="146"/>
                    </a:lnTo>
                    <a:lnTo>
                      <a:pt x="248" y="146"/>
                    </a:lnTo>
                    <a:lnTo>
                      <a:pt x="244" y="148"/>
                    </a:lnTo>
                    <a:lnTo>
                      <a:pt x="230" y="184"/>
                    </a:lnTo>
                    <a:lnTo>
                      <a:pt x="230" y="184"/>
                    </a:lnTo>
                    <a:lnTo>
                      <a:pt x="230" y="184"/>
                    </a:lnTo>
                    <a:lnTo>
                      <a:pt x="224" y="200"/>
                    </a:lnTo>
                    <a:lnTo>
                      <a:pt x="224" y="200"/>
                    </a:lnTo>
                    <a:lnTo>
                      <a:pt x="224" y="204"/>
                    </a:lnTo>
                    <a:lnTo>
                      <a:pt x="224" y="204"/>
                    </a:lnTo>
                    <a:lnTo>
                      <a:pt x="226" y="206"/>
                    </a:lnTo>
                    <a:lnTo>
                      <a:pt x="226" y="206"/>
                    </a:lnTo>
                    <a:close/>
                    <a:moveTo>
                      <a:pt x="248" y="158"/>
                    </a:moveTo>
                    <a:lnTo>
                      <a:pt x="258" y="182"/>
                    </a:lnTo>
                    <a:lnTo>
                      <a:pt x="238" y="182"/>
                    </a:lnTo>
                    <a:lnTo>
                      <a:pt x="248" y="158"/>
                    </a:lnTo>
                    <a:close/>
                    <a:moveTo>
                      <a:pt x="134" y="188"/>
                    </a:moveTo>
                    <a:lnTo>
                      <a:pt x="186" y="188"/>
                    </a:lnTo>
                    <a:lnTo>
                      <a:pt x="186" y="188"/>
                    </a:lnTo>
                    <a:lnTo>
                      <a:pt x="190" y="186"/>
                    </a:lnTo>
                    <a:lnTo>
                      <a:pt x="190" y="184"/>
                    </a:lnTo>
                    <a:lnTo>
                      <a:pt x="190" y="184"/>
                    </a:lnTo>
                    <a:lnTo>
                      <a:pt x="190" y="182"/>
                    </a:lnTo>
                    <a:lnTo>
                      <a:pt x="186" y="180"/>
                    </a:lnTo>
                    <a:lnTo>
                      <a:pt x="134" y="180"/>
                    </a:lnTo>
                    <a:lnTo>
                      <a:pt x="134" y="180"/>
                    </a:lnTo>
                    <a:lnTo>
                      <a:pt x="130" y="180"/>
                    </a:lnTo>
                    <a:lnTo>
                      <a:pt x="126" y="178"/>
                    </a:lnTo>
                    <a:lnTo>
                      <a:pt x="124" y="174"/>
                    </a:lnTo>
                    <a:lnTo>
                      <a:pt x="124" y="170"/>
                    </a:lnTo>
                    <a:lnTo>
                      <a:pt x="124" y="100"/>
                    </a:lnTo>
                    <a:lnTo>
                      <a:pt x="124" y="100"/>
                    </a:lnTo>
                    <a:lnTo>
                      <a:pt x="124" y="96"/>
                    </a:lnTo>
                    <a:lnTo>
                      <a:pt x="126" y="92"/>
                    </a:lnTo>
                    <a:lnTo>
                      <a:pt x="130" y="90"/>
                    </a:lnTo>
                    <a:lnTo>
                      <a:pt x="134" y="90"/>
                    </a:lnTo>
                    <a:lnTo>
                      <a:pt x="206" y="90"/>
                    </a:lnTo>
                    <a:lnTo>
                      <a:pt x="206" y="90"/>
                    </a:lnTo>
                    <a:lnTo>
                      <a:pt x="210" y="90"/>
                    </a:lnTo>
                    <a:lnTo>
                      <a:pt x="212" y="92"/>
                    </a:lnTo>
                    <a:lnTo>
                      <a:pt x="214" y="96"/>
                    </a:lnTo>
                    <a:lnTo>
                      <a:pt x="216" y="100"/>
                    </a:lnTo>
                    <a:lnTo>
                      <a:pt x="216" y="116"/>
                    </a:lnTo>
                    <a:lnTo>
                      <a:pt x="216" y="116"/>
                    </a:lnTo>
                    <a:lnTo>
                      <a:pt x="216" y="118"/>
                    </a:lnTo>
                    <a:lnTo>
                      <a:pt x="218" y="118"/>
                    </a:lnTo>
                    <a:lnTo>
                      <a:pt x="218" y="118"/>
                    </a:lnTo>
                    <a:lnTo>
                      <a:pt x="222" y="118"/>
                    </a:lnTo>
                    <a:lnTo>
                      <a:pt x="222" y="116"/>
                    </a:lnTo>
                    <a:lnTo>
                      <a:pt x="222" y="100"/>
                    </a:lnTo>
                    <a:lnTo>
                      <a:pt x="222" y="100"/>
                    </a:lnTo>
                    <a:lnTo>
                      <a:pt x="220" y="92"/>
                    </a:lnTo>
                    <a:lnTo>
                      <a:pt x="218" y="88"/>
                    </a:lnTo>
                    <a:lnTo>
                      <a:pt x="212" y="84"/>
                    </a:lnTo>
                    <a:lnTo>
                      <a:pt x="206" y="82"/>
                    </a:lnTo>
                    <a:lnTo>
                      <a:pt x="134" y="82"/>
                    </a:lnTo>
                    <a:lnTo>
                      <a:pt x="134" y="82"/>
                    </a:lnTo>
                    <a:lnTo>
                      <a:pt x="128" y="84"/>
                    </a:lnTo>
                    <a:lnTo>
                      <a:pt x="122" y="88"/>
                    </a:lnTo>
                    <a:lnTo>
                      <a:pt x="118" y="92"/>
                    </a:lnTo>
                    <a:lnTo>
                      <a:pt x="118" y="100"/>
                    </a:lnTo>
                    <a:lnTo>
                      <a:pt x="118" y="170"/>
                    </a:lnTo>
                    <a:lnTo>
                      <a:pt x="118" y="170"/>
                    </a:lnTo>
                    <a:lnTo>
                      <a:pt x="118" y="178"/>
                    </a:lnTo>
                    <a:lnTo>
                      <a:pt x="122" y="182"/>
                    </a:lnTo>
                    <a:lnTo>
                      <a:pt x="128" y="186"/>
                    </a:lnTo>
                    <a:lnTo>
                      <a:pt x="134" y="188"/>
                    </a:lnTo>
                    <a:lnTo>
                      <a:pt x="134" y="188"/>
                    </a:lnTo>
                    <a:close/>
                    <a:moveTo>
                      <a:pt x="332" y="0"/>
                    </a:moveTo>
                    <a:lnTo>
                      <a:pt x="86" y="0"/>
                    </a:lnTo>
                    <a:lnTo>
                      <a:pt x="86" y="0"/>
                    </a:lnTo>
                    <a:lnTo>
                      <a:pt x="82" y="2"/>
                    </a:lnTo>
                    <a:lnTo>
                      <a:pt x="78" y="4"/>
                    </a:lnTo>
                    <a:lnTo>
                      <a:pt x="74" y="8"/>
                    </a:lnTo>
                    <a:lnTo>
                      <a:pt x="74" y="12"/>
                    </a:lnTo>
                    <a:lnTo>
                      <a:pt x="74" y="36"/>
                    </a:lnTo>
                    <a:lnTo>
                      <a:pt x="50" y="36"/>
                    </a:lnTo>
                    <a:lnTo>
                      <a:pt x="50" y="36"/>
                    </a:lnTo>
                    <a:lnTo>
                      <a:pt x="44" y="38"/>
                    </a:lnTo>
                    <a:lnTo>
                      <a:pt x="40" y="40"/>
                    </a:lnTo>
                    <a:lnTo>
                      <a:pt x="38" y="44"/>
                    </a:lnTo>
                    <a:lnTo>
                      <a:pt x="38" y="48"/>
                    </a:lnTo>
                    <a:lnTo>
                      <a:pt x="38" y="74"/>
                    </a:lnTo>
                    <a:lnTo>
                      <a:pt x="12" y="74"/>
                    </a:lnTo>
                    <a:lnTo>
                      <a:pt x="12" y="74"/>
                    </a:lnTo>
                    <a:lnTo>
                      <a:pt x="8" y="74"/>
                    </a:lnTo>
                    <a:lnTo>
                      <a:pt x="4" y="78"/>
                    </a:lnTo>
                    <a:lnTo>
                      <a:pt x="2" y="82"/>
                    </a:lnTo>
                    <a:lnTo>
                      <a:pt x="0" y="86"/>
                    </a:lnTo>
                    <a:lnTo>
                      <a:pt x="0" y="398"/>
                    </a:lnTo>
                    <a:lnTo>
                      <a:pt x="0" y="398"/>
                    </a:lnTo>
                    <a:lnTo>
                      <a:pt x="2" y="402"/>
                    </a:lnTo>
                    <a:lnTo>
                      <a:pt x="4" y="406"/>
                    </a:lnTo>
                    <a:lnTo>
                      <a:pt x="8" y="408"/>
                    </a:lnTo>
                    <a:lnTo>
                      <a:pt x="12" y="410"/>
                    </a:lnTo>
                    <a:lnTo>
                      <a:pt x="258" y="410"/>
                    </a:lnTo>
                    <a:lnTo>
                      <a:pt x="258" y="410"/>
                    </a:lnTo>
                    <a:lnTo>
                      <a:pt x="262" y="408"/>
                    </a:lnTo>
                    <a:lnTo>
                      <a:pt x="266" y="406"/>
                    </a:lnTo>
                    <a:lnTo>
                      <a:pt x="268" y="402"/>
                    </a:lnTo>
                    <a:lnTo>
                      <a:pt x="270" y="398"/>
                    </a:lnTo>
                    <a:lnTo>
                      <a:pt x="270" y="374"/>
                    </a:lnTo>
                    <a:lnTo>
                      <a:pt x="294" y="374"/>
                    </a:lnTo>
                    <a:lnTo>
                      <a:pt x="294" y="374"/>
                    </a:lnTo>
                    <a:lnTo>
                      <a:pt x="300" y="372"/>
                    </a:lnTo>
                    <a:lnTo>
                      <a:pt x="304" y="370"/>
                    </a:lnTo>
                    <a:lnTo>
                      <a:pt x="306" y="366"/>
                    </a:lnTo>
                    <a:lnTo>
                      <a:pt x="306" y="362"/>
                    </a:lnTo>
                    <a:lnTo>
                      <a:pt x="306" y="336"/>
                    </a:lnTo>
                    <a:lnTo>
                      <a:pt x="332" y="336"/>
                    </a:lnTo>
                    <a:lnTo>
                      <a:pt x="332" y="336"/>
                    </a:lnTo>
                    <a:lnTo>
                      <a:pt x="336" y="336"/>
                    </a:lnTo>
                    <a:lnTo>
                      <a:pt x="340" y="332"/>
                    </a:lnTo>
                    <a:lnTo>
                      <a:pt x="342" y="328"/>
                    </a:lnTo>
                    <a:lnTo>
                      <a:pt x="344" y="324"/>
                    </a:lnTo>
                    <a:lnTo>
                      <a:pt x="344" y="12"/>
                    </a:lnTo>
                    <a:lnTo>
                      <a:pt x="344" y="12"/>
                    </a:lnTo>
                    <a:lnTo>
                      <a:pt x="342" y="8"/>
                    </a:lnTo>
                    <a:lnTo>
                      <a:pt x="340" y="4"/>
                    </a:lnTo>
                    <a:lnTo>
                      <a:pt x="336" y="2"/>
                    </a:lnTo>
                    <a:lnTo>
                      <a:pt x="332" y="0"/>
                    </a:lnTo>
                    <a:lnTo>
                      <a:pt x="332" y="0"/>
                    </a:lnTo>
                    <a:close/>
                    <a:moveTo>
                      <a:pt x="246" y="386"/>
                    </a:moveTo>
                    <a:lnTo>
                      <a:pt x="24" y="386"/>
                    </a:lnTo>
                    <a:lnTo>
                      <a:pt x="24" y="98"/>
                    </a:lnTo>
                    <a:lnTo>
                      <a:pt x="38" y="98"/>
                    </a:lnTo>
                    <a:lnTo>
                      <a:pt x="38" y="362"/>
                    </a:lnTo>
                    <a:lnTo>
                      <a:pt x="38" y="362"/>
                    </a:lnTo>
                    <a:lnTo>
                      <a:pt x="38" y="366"/>
                    </a:lnTo>
                    <a:lnTo>
                      <a:pt x="40" y="370"/>
                    </a:lnTo>
                    <a:lnTo>
                      <a:pt x="44" y="372"/>
                    </a:lnTo>
                    <a:lnTo>
                      <a:pt x="50" y="374"/>
                    </a:lnTo>
                    <a:lnTo>
                      <a:pt x="246" y="374"/>
                    </a:lnTo>
                    <a:lnTo>
                      <a:pt x="246" y="386"/>
                    </a:lnTo>
                    <a:close/>
                    <a:moveTo>
                      <a:pt x="282" y="350"/>
                    </a:moveTo>
                    <a:lnTo>
                      <a:pt x="60" y="350"/>
                    </a:lnTo>
                    <a:lnTo>
                      <a:pt x="60" y="60"/>
                    </a:lnTo>
                    <a:lnTo>
                      <a:pt x="74" y="60"/>
                    </a:lnTo>
                    <a:lnTo>
                      <a:pt x="74" y="324"/>
                    </a:lnTo>
                    <a:lnTo>
                      <a:pt x="74" y="324"/>
                    </a:lnTo>
                    <a:lnTo>
                      <a:pt x="74" y="328"/>
                    </a:lnTo>
                    <a:lnTo>
                      <a:pt x="78" y="332"/>
                    </a:lnTo>
                    <a:lnTo>
                      <a:pt x="82" y="336"/>
                    </a:lnTo>
                    <a:lnTo>
                      <a:pt x="86" y="336"/>
                    </a:lnTo>
                    <a:lnTo>
                      <a:pt x="282" y="336"/>
                    </a:lnTo>
                    <a:lnTo>
                      <a:pt x="282" y="350"/>
                    </a:lnTo>
                    <a:close/>
                    <a:moveTo>
                      <a:pt x="320" y="312"/>
                    </a:moveTo>
                    <a:lnTo>
                      <a:pt x="98" y="312"/>
                    </a:lnTo>
                    <a:lnTo>
                      <a:pt x="98" y="24"/>
                    </a:lnTo>
                    <a:lnTo>
                      <a:pt x="320" y="24"/>
                    </a:lnTo>
                    <a:lnTo>
                      <a:pt x="320"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800"/>
              </a:p>
            </p:txBody>
          </p:sp>
        </p:grpSp>
        <p:sp>
          <p:nvSpPr>
            <p:cNvPr id="27" name="TextBox 16">
              <a:extLst>
                <a:ext uri="{FF2B5EF4-FFF2-40B4-BE49-F238E27FC236}">
                  <a16:creationId xmlns:a16="http://schemas.microsoft.com/office/drawing/2014/main" id="{7D4340F7-46AD-420D-B6FF-6922E8FCFD13}"/>
                </a:ext>
              </a:extLst>
            </p:cNvPr>
            <p:cNvSpPr txBox="1"/>
            <p:nvPr/>
          </p:nvSpPr>
          <p:spPr>
            <a:xfrm>
              <a:off x="6669008" y="2750317"/>
              <a:ext cx="2089451" cy="575422"/>
            </a:xfrm>
            <a:prstGeom prst="rect">
              <a:avLst/>
            </a:prstGeom>
            <a:noFill/>
          </p:spPr>
          <p:txBody>
            <a:bodyPr wrap="square" lIns="0" tIns="0" rIns="0" bIns="0" rtlCol="0">
              <a:noAutofit/>
            </a:bodyPr>
            <a:lstStyle/>
            <a:p>
              <a:pPr marL="0" marR="0" algn="ctr">
                <a:lnSpc>
                  <a:spcPct val="110000"/>
                </a:lnSpc>
                <a:spcBef>
                  <a:spcPts val="0"/>
                </a:spcBef>
                <a:spcAft>
                  <a:spcPts val="900"/>
                </a:spcAft>
              </a:pPr>
              <a:r>
                <a:rPr lang="en-US" sz="2000" b="1" kern="1200" dirty="0">
                  <a:solidFill>
                    <a:srgbClr val="000000"/>
                  </a:solidFill>
                  <a:effectLst/>
                  <a:latin typeface="Verdana" panose="020B0604030504040204" pitchFamily="34" charset="0"/>
                  <a:ea typeface="PMingLiU" panose="02020500000000000000" pitchFamily="18" charset="-120"/>
                  <a:cs typeface="Times New Roman" panose="02020603050405020304" pitchFamily="18" charset="0"/>
                </a:rPr>
                <a:t>Ethnic media ads/posts</a:t>
              </a:r>
              <a:endParaRPr lang="en-US" sz="2400" dirty="0">
                <a:effectLst/>
                <a:latin typeface="Verdana" panose="020B0604030504040204" pitchFamily="34" charset="0"/>
                <a:ea typeface="PMingLiU" panose="02020500000000000000" pitchFamily="18" charset="-120"/>
                <a:cs typeface="Times New Roman" panose="02020603050405020304" pitchFamily="18" charset="0"/>
              </a:endParaRPr>
            </a:p>
          </p:txBody>
        </p:sp>
        <p:sp>
          <p:nvSpPr>
            <p:cNvPr id="28" name="TextBox 16">
              <a:extLst>
                <a:ext uri="{FF2B5EF4-FFF2-40B4-BE49-F238E27FC236}">
                  <a16:creationId xmlns:a16="http://schemas.microsoft.com/office/drawing/2014/main" id="{78BE5607-4F13-43C4-A7C9-9331FD7E6FF5}"/>
                </a:ext>
              </a:extLst>
            </p:cNvPr>
            <p:cNvSpPr txBox="1"/>
            <p:nvPr/>
          </p:nvSpPr>
          <p:spPr>
            <a:xfrm>
              <a:off x="9744456" y="2731044"/>
              <a:ext cx="1841904" cy="499498"/>
            </a:xfrm>
            <a:prstGeom prst="rect">
              <a:avLst/>
            </a:prstGeom>
            <a:noFill/>
          </p:spPr>
          <p:txBody>
            <a:bodyPr wrap="square" lIns="0" tIns="0" rIns="0" bIns="0" rtlCol="0">
              <a:noAutofit/>
            </a:bodyPr>
            <a:lstStyle/>
            <a:p>
              <a:pPr marL="0" marR="0" algn="ctr">
                <a:lnSpc>
                  <a:spcPct val="110000"/>
                </a:lnSpc>
                <a:spcBef>
                  <a:spcPts val="0"/>
                </a:spcBef>
                <a:spcAft>
                  <a:spcPts val="900"/>
                </a:spcAft>
              </a:pPr>
              <a:r>
                <a:rPr lang="en-US" sz="2000" b="1" kern="1200" dirty="0">
                  <a:solidFill>
                    <a:srgbClr val="000000"/>
                  </a:solidFill>
                  <a:effectLst/>
                  <a:latin typeface="Verdana" panose="020B0604030504040204" pitchFamily="34" charset="0"/>
                  <a:ea typeface="PMingLiU" panose="02020500000000000000" pitchFamily="18" charset="-120"/>
                  <a:cs typeface="Times New Roman" panose="02020603050405020304" pitchFamily="18" charset="0"/>
                </a:rPr>
                <a:t>Focused tabling</a:t>
              </a:r>
              <a:endParaRPr lang="en-US" sz="2400" dirty="0">
                <a:effectLst/>
                <a:latin typeface="Verdana" panose="020B0604030504040204" pitchFamily="34" charset="0"/>
                <a:ea typeface="PMingLiU" panose="02020500000000000000" pitchFamily="18" charset="-120"/>
                <a:cs typeface="Times New Roman" panose="02020603050405020304" pitchFamily="18" charset="0"/>
              </a:endParaRPr>
            </a:p>
          </p:txBody>
        </p:sp>
        <p:sp>
          <p:nvSpPr>
            <p:cNvPr id="29" name="TextBox 16">
              <a:extLst>
                <a:ext uri="{FF2B5EF4-FFF2-40B4-BE49-F238E27FC236}">
                  <a16:creationId xmlns:a16="http://schemas.microsoft.com/office/drawing/2014/main" id="{56D0ACCB-96BB-48CC-97C4-2C916A3CBC42}"/>
                </a:ext>
              </a:extLst>
            </p:cNvPr>
            <p:cNvSpPr txBox="1"/>
            <p:nvPr/>
          </p:nvSpPr>
          <p:spPr>
            <a:xfrm>
              <a:off x="1068982" y="5187728"/>
              <a:ext cx="3130349" cy="925070"/>
            </a:xfrm>
            <a:prstGeom prst="rect">
              <a:avLst/>
            </a:prstGeom>
            <a:noFill/>
          </p:spPr>
          <p:txBody>
            <a:bodyPr wrap="square" lIns="0" tIns="0" rIns="0" bIns="0" rtlCol="0">
              <a:noAutofit/>
            </a:bodyPr>
            <a:lstStyle/>
            <a:p>
              <a:pPr marL="0" marR="0" algn="ctr">
                <a:lnSpc>
                  <a:spcPct val="110000"/>
                </a:lnSpc>
                <a:spcBef>
                  <a:spcPts val="0"/>
                </a:spcBef>
                <a:spcAft>
                  <a:spcPts val="900"/>
                </a:spcAft>
              </a:pPr>
              <a:r>
                <a:rPr lang="en-US" sz="2000" b="1" kern="1200" dirty="0">
                  <a:solidFill>
                    <a:srgbClr val="000000"/>
                  </a:solidFill>
                  <a:effectLst/>
                  <a:latin typeface="Verdana" panose="020B0604030504040204" pitchFamily="34" charset="0"/>
                  <a:ea typeface="PMingLiU" panose="02020500000000000000" pitchFamily="18" charset="-120"/>
                  <a:cs typeface="Times New Roman" panose="02020603050405020304" pitchFamily="18" charset="0"/>
                </a:rPr>
                <a:t>Focused </a:t>
              </a:r>
              <a:br>
                <a:rPr lang="en-US" sz="2000" b="1" kern="1200" dirty="0">
                  <a:solidFill>
                    <a:srgbClr val="000000"/>
                  </a:solidFill>
                  <a:effectLst/>
                  <a:latin typeface="Verdana" panose="020B0604030504040204" pitchFamily="34" charset="0"/>
                  <a:ea typeface="PMingLiU" panose="02020500000000000000" pitchFamily="18" charset="-120"/>
                  <a:cs typeface="Times New Roman" panose="02020603050405020304" pitchFamily="18" charset="0"/>
                </a:rPr>
              </a:br>
              <a:r>
                <a:rPr lang="en-US" sz="2000" b="1" kern="1200" dirty="0">
                  <a:solidFill>
                    <a:srgbClr val="000000"/>
                  </a:solidFill>
                  <a:effectLst/>
                  <a:latin typeface="Verdana" panose="020B0604030504040204" pitchFamily="34" charset="0"/>
                  <a:ea typeface="PMingLiU" panose="02020500000000000000" pitchFamily="18" charset="-120"/>
                  <a:cs typeface="Times New Roman" panose="02020603050405020304" pitchFamily="18" charset="0"/>
                </a:rPr>
                <a:t>community briefings</a:t>
              </a:r>
              <a:endParaRPr lang="en-US" sz="2400" dirty="0">
                <a:effectLst/>
                <a:latin typeface="Verdana" panose="020B0604030504040204" pitchFamily="34" charset="0"/>
                <a:ea typeface="PMingLiU" panose="02020500000000000000" pitchFamily="18" charset="-120"/>
                <a:cs typeface="Times New Roman" panose="02020603050405020304" pitchFamily="18" charset="0"/>
              </a:endParaRPr>
            </a:p>
          </p:txBody>
        </p:sp>
        <p:sp>
          <p:nvSpPr>
            <p:cNvPr id="30" name="TextBox 16">
              <a:extLst>
                <a:ext uri="{FF2B5EF4-FFF2-40B4-BE49-F238E27FC236}">
                  <a16:creationId xmlns:a16="http://schemas.microsoft.com/office/drawing/2014/main" id="{9CAFB450-E1F8-4AAB-925A-EFAE68A15EE4}"/>
                </a:ext>
              </a:extLst>
            </p:cNvPr>
            <p:cNvSpPr txBox="1"/>
            <p:nvPr/>
          </p:nvSpPr>
          <p:spPr>
            <a:xfrm>
              <a:off x="4960008" y="5187728"/>
              <a:ext cx="2306750" cy="637359"/>
            </a:xfrm>
            <a:prstGeom prst="rect">
              <a:avLst/>
            </a:prstGeom>
            <a:noFill/>
          </p:spPr>
          <p:txBody>
            <a:bodyPr wrap="square" lIns="0" tIns="0" rIns="0" bIns="0" rtlCol="0">
              <a:noAutofit/>
            </a:bodyPr>
            <a:lstStyle/>
            <a:p>
              <a:pPr marL="0" marR="0" algn="ctr">
                <a:lnSpc>
                  <a:spcPct val="110000"/>
                </a:lnSpc>
                <a:spcBef>
                  <a:spcPts val="0"/>
                </a:spcBef>
                <a:spcAft>
                  <a:spcPts val="900"/>
                </a:spcAft>
              </a:pPr>
              <a:r>
                <a:rPr lang="en-US" sz="2000" b="1" kern="1200" dirty="0">
                  <a:solidFill>
                    <a:srgbClr val="000000"/>
                  </a:solidFill>
                  <a:effectLst/>
                  <a:latin typeface="Verdana" panose="020B0604030504040204" pitchFamily="34" charset="0"/>
                  <a:ea typeface="PMingLiU" panose="02020500000000000000" pitchFamily="18" charset="-120"/>
                  <a:cs typeface="Times New Roman" panose="02020603050405020304" pitchFamily="18" charset="0"/>
                </a:rPr>
                <a:t>CBO compensation</a:t>
              </a:r>
              <a:endParaRPr lang="en-US" sz="2400" dirty="0">
                <a:effectLst/>
                <a:latin typeface="Verdana" panose="020B0604030504040204" pitchFamily="34" charset="0"/>
                <a:ea typeface="PMingLiU" panose="02020500000000000000" pitchFamily="18" charset="-120"/>
                <a:cs typeface="Times New Roman" panose="02020603050405020304" pitchFamily="18" charset="0"/>
              </a:endParaRPr>
            </a:p>
          </p:txBody>
        </p:sp>
        <p:sp>
          <p:nvSpPr>
            <p:cNvPr id="31" name="TextBox 102">
              <a:extLst>
                <a:ext uri="{FF2B5EF4-FFF2-40B4-BE49-F238E27FC236}">
                  <a16:creationId xmlns:a16="http://schemas.microsoft.com/office/drawing/2014/main" id="{6B6DA94E-825D-485C-95C7-AA5A9EE5B606}"/>
                </a:ext>
              </a:extLst>
            </p:cNvPr>
            <p:cNvSpPr txBox="1"/>
            <p:nvPr/>
          </p:nvSpPr>
          <p:spPr>
            <a:xfrm>
              <a:off x="8591251" y="5213919"/>
              <a:ext cx="1754597" cy="431566"/>
            </a:xfrm>
            <a:prstGeom prst="rect">
              <a:avLst/>
            </a:prstGeom>
            <a:noFill/>
          </p:spPr>
          <p:txBody>
            <a:bodyPr wrap="square" lIns="0" tIns="0" rIns="0" bIns="0" rtlCol="0">
              <a:noAutofit/>
            </a:bodyPr>
            <a:lstStyle/>
            <a:p>
              <a:pPr marL="0" marR="0" algn="ctr">
                <a:lnSpc>
                  <a:spcPct val="110000"/>
                </a:lnSpc>
                <a:spcBef>
                  <a:spcPts val="0"/>
                </a:spcBef>
                <a:spcAft>
                  <a:spcPts val="900"/>
                </a:spcAft>
              </a:pPr>
              <a:r>
                <a:rPr lang="en-US" sz="2000" b="1" kern="1200" dirty="0">
                  <a:solidFill>
                    <a:srgbClr val="000000"/>
                  </a:solidFill>
                  <a:effectLst/>
                  <a:latin typeface="Verdana" panose="020B0604030504040204" pitchFamily="34" charset="0"/>
                  <a:ea typeface="PMingLiU" panose="02020500000000000000" pitchFamily="18" charset="-120"/>
                  <a:cs typeface="Times New Roman" panose="02020603050405020304" pitchFamily="18" charset="0"/>
                </a:rPr>
                <a:t>Accessible open house</a:t>
              </a:r>
              <a:endParaRPr lang="en-US" sz="2400" dirty="0">
                <a:effectLst/>
                <a:latin typeface="Verdana" panose="020B0604030504040204" pitchFamily="34" charset="0"/>
                <a:ea typeface="PMingLiU" panose="02020500000000000000" pitchFamily="18" charset="-120"/>
                <a:cs typeface="Times New Roman" panose="02020603050405020304" pitchFamily="18" charset="0"/>
              </a:endParaRPr>
            </a:p>
          </p:txBody>
        </p:sp>
        <p:grpSp>
          <p:nvGrpSpPr>
            <p:cNvPr id="32" name="Group 31">
              <a:extLst>
                <a:ext uri="{FF2B5EF4-FFF2-40B4-BE49-F238E27FC236}">
                  <a16:creationId xmlns:a16="http://schemas.microsoft.com/office/drawing/2014/main" id="{349DAD28-6E09-47D2-8EBE-960DDE0E57EC}"/>
                </a:ext>
              </a:extLst>
            </p:cNvPr>
            <p:cNvGrpSpPr/>
            <p:nvPr/>
          </p:nvGrpSpPr>
          <p:grpSpPr>
            <a:xfrm>
              <a:off x="8665891" y="3501569"/>
              <a:ext cx="1605319" cy="1605174"/>
              <a:chOff x="5308361" y="1392678"/>
              <a:chExt cx="1020310" cy="1020310"/>
            </a:xfrm>
          </p:grpSpPr>
          <p:pic>
            <p:nvPicPr>
              <p:cNvPr id="33" name="Picture 32" descr="A picture containing drawing&#10;&#10;Description automatically generated">
                <a:extLst>
                  <a:ext uri="{FF2B5EF4-FFF2-40B4-BE49-F238E27FC236}">
                    <a16:creationId xmlns:a16="http://schemas.microsoft.com/office/drawing/2014/main" id="{9B6BA907-D91C-4671-8CE4-1BC6725C1A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08361" y="1392678"/>
                <a:ext cx="1020310" cy="1020310"/>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C6E58DC2-470E-4BE2-AADE-AECECC6A85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85829" y="1629783"/>
                <a:ext cx="686964" cy="640985"/>
              </a:xfrm>
              <a:prstGeom prst="rect">
                <a:avLst/>
              </a:prstGeom>
            </p:spPr>
          </p:pic>
        </p:grpSp>
      </p:grpSp>
    </p:spTree>
    <p:extLst>
      <p:ext uri="{BB962C8B-B14F-4D97-AF65-F5344CB8AC3E}">
        <p14:creationId xmlns:p14="http://schemas.microsoft.com/office/powerpoint/2010/main" val="376222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EBA8-C361-4706-92ED-D852F11A76C1}"/>
              </a:ext>
            </a:extLst>
          </p:cNvPr>
          <p:cNvSpPr>
            <a:spLocks noGrp="1"/>
          </p:cNvSpPr>
          <p:nvPr>
            <p:ph type="title"/>
          </p:nvPr>
        </p:nvSpPr>
        <p:spPr>
          <a:xfrm>
            <a:off x="548640" y="254635"/>
            <a:ext cx="11091672" cy="749808"/>
          </a:xfrm>
        </p:spPr>
        <p:txBody>
          <a:bodyPr/>
          <a:lstStyle/>
          <a:p>
            <a:r>
              <a:rPr lang="en-US" sz="3200" b="1" dirty="0"/>
              <a:t>Engagement reach</a:t>
            </a:r>
          </a:p>
        </p:txBody>
      </p:sp>
      <p:sp>
        <p:nvSpPr>
          <p:cNvPr id="4" name="Slide Number Placeholder 3">
            <a:extLst>
              <a:ext uri="{FF2B5EF4-FFF2-40B4-BE49-F238E27FC236}">
                <a16:creationId xmlns:a16="http://schemas.microsoft.com/office/drawing/2014/main" id="{D17738F7-44CB-4D28-B9E4-4192F10934C0}"/>
              </a:ext>
            </a:extLst>
          </p:cNvPr>
          <p:cNvSpPr>
            <a:spLocks noGrp="1"/>
          </p:cNvSpPr>
          <p:nvPr>
            <p:ph type="sldNum" sz="quarter" idx="4"/>
          </p:nvPr>
        </p:nvSpPr>
        <p:spPr/>
        <p:txBody>
          <a:bodyPr/>
          <a:lstStyle/>
          <a:p>
            <a:fld id="{3808C448-2B92-4E28-8794-DB124B0828FC}" type="slidenum">
              <a:rPr lang="en-US" smtClean="0"/>
              <a:pPr/>
              <a:t>8</a:t>
            </a:fld>
            <a:endParaRPr lang="en-US" dirty="0"/>
          </a:p>
        </p:txBody>
      </p:sp>
      <p:sp>
        <p:nvSpPr>
          <p:cNvPr id="6" name="Footer Placeholder 5">
            <a:extLst>
              <a:ext uri="{FF2B5EF4-FFF2-40B4-BE49-F238E27FC236}">
                <a16:creationId xmlns:a16="http://schemas.microsoft.com/office/drawing/2014/main" id="{AFFDA72F-8425-401B-9D10-23A063818281}"/>
              </a:ext>
            </a:extLst>
          </p:cNvPr>
          <p:cNvSpPr>
            <a:spLocks noGrp="1"/>
          </p:cNvSpPr>
          <p:nvPr>
            <p:ph type="ftr" sz="quarter" idx="3"/>
          </p:nvPr>
        </p:nvSpPr>
        <p:spPr/>
        <p:txBody>
          <a:bodyPr/>
          <a:lstStyle/>
          <a:p>
            <a:endParaRPr lang="en-US" dirty="0"/>
          </a:p>
        </p:txBody>
      </p:sp>
      <p:grpSp>
        <p:nvGrpSpPr>
          <p:cNvPr id="9" name="Group 8">
            <a:extLst>
              <a:ext uri="{FF2B5EF4-FFF2-40B4-BE49-F238E27FC236}">
                <a16:creationId xmlns:a16="http://schemas.microsoft.com/office/drawing/2014/main" id="{40BBA8B6-8250-42F1-92A2-63C7F4F7748B}"/>
              </a:ext>
            </a:extLst>
          </p:cNvPr>
          <p:cNvGrpSpPr/>
          <p:nvPr/>
        </p:nvGrpSpPr>
        <p:grpSpPr>
          <a:xfrm>
            <a:off x="1823879" y="1064066"/>
            <a:ext cx="8890001" cy="4729868"/>
            <a:chOff x="2842078" y="805396"/>
            <a:chExt cx="8890001" cy="4729868"/>
          </a:xfrm>
        </p:grpSpPr>
        <p:grpSp>
          <p:nvGrpSpPr>
            <p:cNvPr id="10" name="Group 9">
              <a:extLst>
                <a:ext uri="{FF2B5EF4-FFF2-40B4-BE49-F238E27FC236}">
                  <a16:creationId xmlns:a16="http://schemas.microsoft.com/office/drawing/2014/main" id="{A648FF28-93F4-43C2-B2A6-B1706754B8A0}"/>
                </a:ext>
              </a:extLst>
            </p:cNvPr>
            <p:cNvGrpSpPr/>
            <p:nvPr/>
          </p:nvGrpSpPr>
          <p:grpSpPr>
            <a:xfrm>
              <a:off x="4597957" y="805396"/>
              <a:ext cx="3135760" cy="2079387"/>
              <a:chOff x="5111300" y="2190134"/>
              <a:chExt cx="3280533" cy="2175388"/>
            </a:xfrm>
            <a:effectLst>
              <a:outerShdw blurRad="203200" dist="190500" dir="2700000" algn="tl" rotWithShape="0">
                <a:prstClr val="black">
                  <a:alpha val="16000"/>
                </a:prstClr>
              </a:outerShdw>
            </a:effectLst>
          </p:grpSpPr>
          <p:grpSp>
            <p:nvGrpSpPr>
              <p:cNvPr id="40" name="Group 39">
                <a:extLst>
                  <a:ext uri="{FF2B5EF4-FFF2-40B4-BE49-F238E27FC236}">
                    <a16:creationId xmlns:a16="http://schemas.microsoft.com/office/drawing/2014/main" id="{3686A1EE-78BF-46BD-9B7B-AC5845B96F3D}"/>
                  </a:ext>
                </a:extLst>
              </p:cNvPr>
              <p:cNvGrpSpPr/>
              <p:nvPr/>
            </p:nvGrpSpPr>
            <p:grpSpPr>
              <a:xfrm>
                <a:off x="5111300" y="2190134"/>
                <a:ext cx="3280533" cy="2175388"/>
                <a:chOff x="5111300" y="2190134"/>
                <a:chExt cx="3280533" cy="2175388"/>
              </a:xfrm>
            </p:grpSpPr>
            <p:sp>
              <p:nvSpPr>
                <p:cNvPr id="43" name="Rectangle: Rounded Corners 42">
                  <a:extLst>
                    <a:ext uri="{FF2B5EF4-FFF2-40B4-BE49-F238E27FC236}">
                      <a16:creationId xmlns:a16="http://schemas.microsoft.com/office/drawing/2014/main" id="{A2AB9D47-ABEC-4209-B6B1-F356F5A4FA61}"/>
                    </a:ext>
                  </a:extLst>
                </p:cNvPr>
                <p:cNvSpPr/>
                <p:nvPr/>
              </p:nvSpPr>
              <p:spPr>
                <a:xfrm>
                  <a:off x="5111300" y="2190135"/>
                  <a:ext cx="3280533" cy="2175387"/>
                </a:xfrm>
                <a:prstGeom prst="roundRect">
                  <a:avLst>
                    <a:gd name="adj" fmla="val 393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3F5B60B-4F03-4DB1-9811-5AF77DE822AF}"/>
                    </a:ext>
                  </a:extLst>
                </p:cNvPr>
                <p:cNvSpPr/>
                <p:nvPr/>
              </p:nvSpPr>
              <p:spPr>
                <a:xfrm>
                  <a:off x="6550201" y="2190134"/>
                  <a:ext cx="206477" cy="2175387"/>
                </a:xfrm>
                <a:prstGeom prst="rect">
                  <a:avLst/>
                </a:prstGeom>
                <a:gradFill flip="none" rotWithShape="1">
                  <a:gsLst>
                    <a:gs pos="0">
                      <a:srgbClr val="5B0F1F">
                        <a:alpha val="0"/>
                      </a:srgbClr>
                    </a:gs>
                    <a:gs pos="100000">
                      <a:srgbClr val="5B0F1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F65046F5-3E28-4A91-82E1-0965061E8525}"/>
                  </a:ext>
                </a:extLst>
              </p:cNvPr>
              <p:cNvSpPr txBox="1"/>
              <p:nvPr/>
            </p:nvSpPr>
            <p:spPr>
              <a:xfrm>
                <a:off x="5172571" y="2898938"/>
                <a:ext cx="1360965" cy="625043"/>
              </a:xfrm>
              <a:prstGeom prst="rect">
                <a:avLst/>
              </a:prstGeom>
              <a:noFill/>
            </p:spPr>
            <p:txBody>
              <a:bodyPr wrap="square" lIns="0" tIns="0" rIns="0" bIns="0" rtlCol="0" anchor="ctr">
                <a:noAutofit/>
              </a:bodyPr>
              <a:lstStyle>
                <a:defPPr>
                  <a:defRPr lang="en-US"/>
                </a:defPPr>
                <a:lvl1pPr algn="ctr">
                  <a:defRPr sz="4400">
                    <a:solidFill>
                      <a:schemeClr val="bg1"/>
                    </a:solidFill>
                    <a:effectLst>
                      <a:outerShdw blurRad="38100" dist="38100" dir="2700000" algn="tl">
                        <a:srgbClr val="000000">
                          <a:alpha val="23000"/>
                        </a:srgbClr>
                      </a:outerShdw>
                    </a:effectLst>
                    <a:latin typeface="Arial" panose="020B0604020202020204" pitchFamily="34" charset="0"/>
                    <a:cs typeface="Arial" panose="020B0604020202020204" pitchFamily="34" charset="0"/>
                  </a:defRPr>
                </a:lvl1pPr>
              </a:lstStyle>
              <a:p>
                <a:r>
                  <a:rPr lang="en-US" sz="2800" b="1" dirty="0">
                    <a:latin typeface="+mn-lt"/>
                  </a:rPr>
                  <a:t>1,373</a:t>
                </a:r>
              </a:p>
            </p:txBody>
          </p:sp>
          <p:sp>
            <p:nvSpPr>
              <p:cNvPr id="42" name="Rectangle 41">
                <a:extLst>
                  <a:ext uri="{FF2B5EF4-FFF2-40B4-BE49-F238E27FC236}">
                    <a16:creationId xmlns:a16="http://schemas.microsoft.com/office/drawing/2014/main" id="{357F9C48-B487-488F-8D18-E304C55FB7D5}"/>
                  </a:ext>
                </a:extLst>
              </p:cNvPr>
              <p:cNvSpPr/>
              <p:nvPr/>
            </p:nvSpPr>
            <p:spPr>
              <a:xfrm>
                <a:off x="6657403" y="3485854"/>
                <a:ext cx="1519084" cy="727251"/>
              </a:xfrm>
              <a:prstGeom prst="rect">
                <a:avLst/>
              </a:prstGeom>
              <a:noFill/>
            </p:spPr>
            <p:txBody>
              <a:bodyPr lIns="0" tIns="0" rIns="0" bIns="0" anchor="ctr">
                <a:noAutofit/>
              </a:bodyPr>
              <a:lstStyle/>
              <a:p>
                <a:pPr lvl="0" algn="ctr">
                  <a:spcAft>
                    <a:spcPts val="300"/>
                  </a:spcAft>
                </a:pPr>
                <a:r>
                  <a:rPr lang="en-US" sz="1400" dirty="0">
                    <a:solidFill>
                      <a:schemeClr val="bg1"/>
                    </a:solidFill>
                  </a:rPr>
                  <a:t>Online open house visitors</a:t>
                </a:r>
              </a:p>
            </p:txBody>
          </p:sp>
        </p:grpSp>
        <p:grpSp>
          <p:nvGrpSpPr>
            <p:cNvPr id="11" name="Group 10">
              <a:extLst>
                <a:ext uri="{FF2B5EF4-FFF2-40B4-BE49-F238E27FC236}">
                  <a16:creationId xmlns:a16="http://schemas.microsoft.com/office/drawing/2014/main" id="{ADD1A8A6-2D88-4BC3-8B3D-1EBC773D7454}"/>
                </a:ext>
              </a:extLst>
            </p:cNvPr>
            <p:cNvGrpSpPr/>
            <p:nvPr/>
          </p:nvGrpSpPr>
          <p:grpSpPr>
            <a:xfrm>
              <a:off x="2842078" y="2500665"/>
              <a:ext cx="2840652" cy="2079387"/>
              <a:chOff x="5420033" y="2190134"/>
              <a:chExt cx="2971800" cy="2175388"/>
            </a:xfrm>
            <a:effectLst>
              <a:outerShdw blurRad="266700" dist="203200" dir="2700000" algn="tl" rotWithShape="0">
                <a:prstClr val="black">
                  <a:alpha val="30000"/>
                </a:prstClr>
              </a:outerShdw>
            </a:effectLst>
          </p:grpSpPr>
          <p:grpSp>
            <p:nvGrpSpPr>
              <p:cNvPr id="35" name="Group 34">
                <a:extLst>
                  <a:ext uri="{FF2B5EF4-FFF2-40B4-BE49-F238E27FC236}">
                    <a16:creationId xmlns:a16="http://schemas.microsoft.com/office/drawing/2014/main" id="{10DE2D98-A6CA-42DC-A926-C4D2FFC61976}"/>
                  </a:ext>
                </a:extLst>
              </p:cNvPr>
              <p:cNvGrpSpPr/>
              <p:nvPr/>
            </p:nvGrpSpPr>
            <p:grpSpPr>
              <a:xfrm>
                <a:off x="5420033" y="2190134"/>
                <a:ext cx="2971800" cy="2175388"/>
                <a:chOff x="5420033" y="2190134"/>
                <a:chExt cx="2971800" cy="2175388"/>
              </a:xfrm>
            </p:grpSpPr>
            <p:sp>
              <p:nvSpPr>
                <p:cNvPr id="38" name="Rectangle: Rounded Corners 37">
                  <a:extLst>
                    <a:ext uri="{FF2B5EF4-FFF2-40B4-BE49-F238E27FC236}">
                      <a16:creationId xmlns:a16="http://schemas.microsoft.com/office/drawing/2014/main" id="{C5892275-3A05-489F-8F06-D009BD05BD43}"/>
                    </a:ext>
                  </a:extLst>
                </p:cNvPr>
                <p:cNvSpPr/>
                <p:nvPr/>
              </p:nvSpPr>
              <p:spPr>
                <a:xfrm>
                  <a:off x="5420033" y="2190135"/>
                  <a:ext cx="2971800" cy="2175387"/>
                </a:xfrm>
                <a:prstGeom prst="roundRect">
                  <a:avLst>
                    <a:gd name="adj" fmla="val 39334"/>
                  </a:avLst>
                </a:prstGeom>
                <a:solidFill>
                  <a:srgbClr val="5B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C81532-65E2-4E67-B0AC-5D9FBF1A784E}"/>
                    </a:ext>
                  </a:extLst>
                </p:cNvPr>
                <p:cNvSpPr/>
                <p:nvPr/>
              </p:nvSpPr>
              <p:spPr>
                <a:xfrm>
                  <a:off x="6550201" y="2190134"/>
                  <a:ext cx="206477" cy="2175387"/>
                </a:xfrm>
                <a:prstGeom prst="rect">
                  <a:avLst/>
                </a:prstGeom>
                <a:gradFill flip="none" rotWithShape="1">
                  <a:gsLst>
                    <a:gs pos="0">
                      <a:srgbClr val="32050C">
                        <a:alpha val="0"/>
                      </a:srgbClr>
                    </a:gs>
                    <a:gs pos="100000">
                      <a:srgbClr val="32050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6C5F736C-11FB-47EE-B065-17FE7176AEBF}"/>
                  </a:ext>
                </a:extLst>
              </p:cNvPr>
              <p:cNvSpPr txBox="1"/>
              <p:nvPr/>
            </p:nvSpPr>
            <p:spPr>
              <a:xfrm>
                <a:off x="5420034" y="2898938"/>
                <a:ext cx="1113502" cy="625043"/>
              </a:xfrm>
              <a:prstGeom prst="rect">
                <a:avLst/>
              </a:prstGeom>
              <a:noFill/>
            </p:spPr>
            <p:txBody>
              <a:bodyPr wrap="square" lIns="0" tIns="0" rIns="0" bIns="0" rtlCol="0" anchor="ctr">
                <a:noAutofit/>
              </a:bodyPr>
              <a:lstStyle>
                <a:defPPr>
                  <a:defRPr lang="en-US"/>
                </a:defPPr>
                <a:lvl1pPr algn="ctr">
                  <a:defRPr sz="4400">
                    <a:solidFill>
                      <a:schemeClr val="bg1"/>
                    </a:solidFill>
                    <a:effectLst>
                      <a:outerShdw blurRad="38100" dist="38100" dir="2700000" algn="tl">
                        <a:srgbClr val="000000">
                          <a:alpha val="23000"/>
                        </a:srgbClr>
                      </a:outerShdw>
                    </a:effectLst>
                    <a:latin typeface="Arial" panose="020B0604020202020204" pitchFamily="34" charset="0"/>
                    <a:cs typeface="Arial" panose="020B0604020202020204" pitchFamily="34" charset="0"/>
                  </a:defRPr>
                </a:lvl1pPr>
              </a:lstStyle>
              <a:p>
                <a:r>
                  <a:rPr lang="en-US" sz="3800" b="1" dirty="0">
                    <a:latin typeface="+mn-lt"/>
                  </a:rPr>
                  <a:t>27</a:t>
                </a:r>
              </a:p>
            </p:txBody>
          </p:sp>
          <p:sp>
            <p:nvSpPr>
              <p:cNvPr id="37" name="Rectangle 36">
                <a:extLst>
                  <a:ext uri="{FF2B5EF4-FFF2-40B4-BE49-F238E27FC236}">
                    <a16:creationId xmlns:a16="http://schemas.microsoft.com/office/drawing/2014/main" id="{6A151F6B-667A-4E98-A38A-FE7D4F97B313}"/>
                  </a:ext>
                </a:extLst>
              </p:cNvPr>
              <p:cNvSpPr/>
              <p:nvPr/>
            </p:nvSpPr>
            <p:spPr>
              <a:xfrm>
                <a:off x="6786809" y="3653190"/>
                <a:ext cx="1222349" cy="499757"/>
              </a:xfrm>
              <a:prstGeom prst="rect">
                <a:avLst/>
              </a:prstGeom>
              <a:noFill/>
            </p:spPr>
            <p:txBody>
              <a:bodyPr lIns="0" tIns="0" rIns="0" bIns="0" anchor="ctr">
                <a:noAutofit/>
              </a:bodyPr>
              <a:lstStyle/>
              <a:p>
                <a:pPr lvl="0" algn="ctr">
                  <a:spcAft>
                    <a:spcPts val="300"/>
                  </a:spcAft>
                </a:pPr>
                <a:r>
                  <a:rPr lang="en-US" sz="1400" dirty="0">
                    <a:solidFill>
                      <a:schemeClr val="bg1"/>
                    </a:solidFill>
                  </a:rPr>
                  <a:t>Drop-in visits</a:t>
                </a:r>
              </a:p>
            </p:txBody>
          </p:sp>
        </p:grpSp>
        <p:grpSp>
          <p:nvGrpSpPr>
            <p:cNvPr id="12" name="Group 11">
              <a:extLst>
                <a:ext uri="{FF2B5EF4-FFF2-40B4-BE49-F238E27FC236}">
                  <a16:creationId xmlns:a16="http://schemas.microsoft.com/office/drawing/2014/main" id="{68B4B19A-A498-4077-B5DF-FB8FF8A9F6E2}"/>
                </a:ext>
              </a:extLst>
            </p:cNvPr>
            <p:cNvGrpSpPr/>
            <p:nvPr/>
          </p:nvGrpSpPr>
          <p:grpSpPr>
            <a:xfrm>
              <a:off x="5458236" y="3154258"/>
              <a:ext cx="3135760" cy="2381006"/>
              <a:chOff x="5420033" y="2101711"/>
              <a:chExt cx="3280532" cy="2490933"/>
            </a:xfrm>
          </p:grpSpPr>
          <p:grpSp>
            <p:nvGrpSpPr>
              <p:cNvPr id="30" name="Group 29">
                <a:extLst>
                  <a:ext uri="{FF2B5EF4-FFF2-40B4-BE49-F238E27FC236}">
                    <a16:creationId xmlns:a16="http://schemas.microsoft.com/office/drawing/2014/main" id="{7B9CF0DB-0498-4BD0-8F3D-C5FAC9BFCC0E}"/>
                  </a:ext>
                </a:extLst>
              </p:cNvPr>
              <p:cNvGrpSpPr/>
              <p:nvPr/>
            </p:nvGrpSpPr>
            <p:grpSpPr>
              <a:xfrm>
                <a:off x="5420033" y="2101711"/>
                <a:ext cx="3280532" cy="2490933"/>
                <a:chOff x="5420033" y="2101711"/>
                <a:chExt cx="3280532" cy="2490933"/>
              </a:xfrm>
            </p:grpSpPr>
            <p:sp>
              <p:nvSpPr>
                <p:cNvPr id="33" name="Rectangle: Rounded Corners 32">
                  <a:extLst>
                    <a:ext uri="{FF2B5EF4-FFF2-40B4-BE49-F238E27FC236}">
                      <a16:creationId xmlns:a16="http://schemas.microsoft.com/office/drawing/2014/main" id="{34F3C69A-1649-496C-8FE9-5EF4C444DF9A}"/>
                    </a:ext>
                  </a:extLst>
                </p:cNvPr>
                <p:cNvSpPr/>
                <p:nvPr/>
              </p:nvSpPr>
              <p:spPr>
                <a:xfrm>
                  <a:off x="5420033" y="2101711"/>
                  <a:ext cx="3280532" cy="2490933"/>
                </a:xfrm>
                <a:prstGeom prst="roundRect">
                  <a:avLst>
                    <a:gd name="adj" fmla="val 37854"/>
                  </a:avLst>
                </a:prstGeom>
                <a:solidFill>
                  <a:srgbClr val="C21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46C60CF-E57B-4A1B-8707-30D15F17B6A5}"/>
                    </a:ext>
                  </a:extLst>
                </p:cNvPr>
                <p:cNvSpPr/>
                <p:nvPr/>
              </p:nvSpPr>
              <p:spPr>
                <a:xfrm>
                  <a:off x="6865670" y="2101712"/>
                  <a:ext cx="206477" cy="2490932"/>
                </a:xfrm>
                <a:prstGeom prst="rect">
                  <a:avLst/>
                </a:prstGeom>
                <a:gradFill flip="none" rotWithShape="1">
                  <a:gsLst>
                    <a:gs pos="0">
                      <a:srgbClr val="8F0E1E">
                        <a:alpha val="0"/>
                      </a:srgbClr>
                    </a:gs>
                    <a:gs pos="100000">
                      <a:srgbClr val="8F0E1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7288D3ED-A30D-471D-95DD-41D38E264B47}"/>
                  </a:ext>
                </a:extLst>
              </p:cNvPr>
              <p:cNvSpPr txBox="1"/>
              <p:nvPr/>
            </p:nvSpPr>
            <p:spPr>
              <a:xfrm>
                <a:off x="5603586" y="3044364"/>
                <a:ext cx="1113502" cy="625043"/>
              </a:xfrm>
              <a:prstGeom prst="rect">
                <a:avLst/>
              </a:prstGeom>
              <a:noFill/>
            </p:spPr>
            <p:txBody>
              <a:bodyPr wrap="square" lIns="0" tIns="0" rIns="0" bIns="0" rtlCol="0" anchor="ctr">
                <a:noAutofit/>
              </a:bodyPr>
              <a:lstStyle>
                <a:defPPr>
                  <a:defRPr lang="en-US"/>
                </a:defPPr>
                <a:lvl1pPr algn="ctr">
                  <a:defRPr sz="4400">
                    <a:solidFill>
                      <a:schemeClr val="bg1"/>
                    </a:solidFill>
                    <a:effectLst>
                      <a:outerShdw blurRad="38100" dist="38100" dir="2700000" algn="tl">
                        <a:srgbClr val="000000">
                          <a:alpha val="23000"/>
                        </a:srgbClr>
                      </a:outerShdw>
                    </a:effectLst>
                    <a:latin typeface="Arial" panose="020B0604020202020204" pitchFamily="34" charset="0"/>
                    <a:cs typeface="Arial" panose="020B0604020202020204" pitchFamily="34" charset="0"/>
                  </a:defRPr>
                </a:lvl1pPr>
              </a:lstStyle>
              <a:p>
                <a:r>
                  <a:rPr lang="en-US" sz="3800" b="1" dirty="0">
                    <a:latin typeface="+mn-lt"/>
                  </a:rPr>
                  <a:t>887</a:t>
                </a:r>
              </a:p>
            </p:txBody>
          </p:sp>
          <p:sp>
            <p:nvSpPr>
              <p:cNvPr id="32" name="Rectangle 31">
                <a:extLst>
                  <a:ext uri="{FF2B5EF4-FFF2-40B4-BE49-F238E27FC236}">
                    <a16:creationId xmlns:a16="http://schemas.microsoft.com/office/drawing/2014/main" id="{D7064144-E6E8-471E-B04F-F4DA962F0566}"/>
                  </a:ext>
                </a:extLst>
              </p:cNvPr>
              <p:cNvSpPr/>
              <p:nvPr/>
            </p:nvSpPr>
            <p:spPr>
              <a:xfrm>
                <a:off x="6924412" y="3788614"/>
                <a:ext cx="1537834" cy="499757"/>
              </a:xfrm>
              <a:prstGeom prst="rect">
                <a:avLst/>
              </a:prstGeom>
              <a:noFill/>
            </p:spPr>
            <p:txBody>
              <a:bodyPr lIns="0" tIns="0" rIns="0" bIns="0" anchor="ctr">
                <a:noAutofit/>
              </a:bodyPr>
              <a:lstStyle/>
              <a:p>
                <a:pPr lvl="0" algn="ctr">
                  <a:spcAft>
                    <a:spcPts val="300"/>
                  </a:spcAft>
                </a:pPr>
                <a:r>
                  <a:rPr lang="en-US" sz="1400" dirty="0">
                    <a:solidFill>
                      <a:schemeClr val="bg1"/>
                    </a:solidFill>
                  </a:rPr>
                  <a:t>People engaged in-person</a:t>
                </a:r>
              </a:p>
            </p:txBody>
          </p:sp>
        </p:grpSp>
        <p:grpSp>
          <p:nvGrpSpPr>
            <p:cNvPr id="13" name="Group 12">
              <a:extLst>
                <a:ext uri="{FF2B5EF4-FFF2-40B4-BE49-F238E27FC236}">
                  <a16:creationId xmlns:a16="http://schemas.microsoft.com/office/drawing/2014/main" id="{5EBF0B4A-4719-4438-AA5A-DDB29D99DD13}"/>
                </a:ext>
              </a:extLst>
            </p:cNvPr>
            <p:cNvGrpSpPr/>
            <p:nvPr/>
          </p:nvGrpSpPr>
          <p:grpSpPr>
            <a:xfrm>
              <a:off x="7541439" y="1187402"/>
              <a:ext cx="3252695" cy="2381006"/>
              <a:chOff x="5420033" y="2190134"/>
              <a:chExt cx="2971800" cy="2175388"/>
            </a:xfrm>
            <a:effectLst>
              <a:outerShdw blurRad="266700" dist="304800" dir="2700000" algn="ctr" rotWithShape="0">
                <a:srgbClr val="000000">
                  <a:alpha val="18000"/>
                </a:srgbClr>
              </a:outerShdw>
            </a:effectLst>
          </p:grpSpPr>
          <p:grpSp>
            <p:nvGrpSpPr>
              <p:cNvPr id="25" name="Group 24">
                <a:extLst>
                  <a:ext uri="{FF2B5EF4-FFF2-40B4-BE49-F238E27FC236}">
                    <a16:creationId xmlns:a16="http://schemas.microsoft.com/office/drawing/2014/main" id="{8A217447-01D7-48FA-91B9-40E90857D6AE}"/>
                  </a:ext>
                </a:extLst>
              </p:cNvPr>
              <p:cNvGrpSpPr/>
              <p:nvPr/>
            </p:nvGrpSpPr>
            <p:grpSpPr>
              <a:xfrm>
                <a:off x="5420033" y="2190134"/>
                <a:ext cx="2971800" cy="2175388"/>
                <a:chOff x="5420033" y="2190134"/>
                <a:chExt cx="2971800" cy="2175388"/>
              </a:xfrm>
            </p:grpSpPr>
            <p:sp>
              <p:nvSpPr>
                <p:cNvPr id="28" name="Rectangle: Rounded Corners 27">
                  <a:extLst>
                    <a:ext uri="{FF2B5EF4-FFF2-40B4-BE49-F238E27FC236}">
                      <a16:creationId xmlns:a16="http://schemas.microsoft.com/office/drawing/2014/main" id="{6AA29C5F-3C02-452F-AE5E-9C0DA9C51067}"/>
                    </a:ext>
                  </a:extLst>
                </p:cNvPr>
                <p:cNvSpPr/>
                <p:nvPr/>
              </p:nvSpPr>
              <p:spPr>
                <a:xfrm>
                  <a:off x="5420033" y="2190135"/>
                  <a:ext cx="2971800" cy="2175387"/>
                </a:xfrm>
                <a:prstGeom prst="roundRect">
                  <a:avLst>
                    <a:gd name="adj" fmla="val 39334"/>
                  </a:avLst>
                </a:prstGeom>
                <a:solidFill>
                  <a:srgbClr val="7C1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096AB68-01C3-40E1-8D95-F05117164BAD}"/>
                    </a:ext>
                  </a:extLst>
                </p:cNvPr>
                <p:cNvSpPr/>
                <p:nvPr/>
              </p:nvSpPr>
              <p:spPr>
                <a:xfrm>
                  <a:off x="6550201" y="2190134"/>
                  <a:ext cx="206477" cy="2175387"/>
                </a:xfrm>
                <a:prstGeom prst="rect">
                  <a:avLst/>
                </a:prstGeom>
                <a:gradFill flip="none" rotWithShape="1">
                  <a:gsLst>
                    <a:gs pos="0">
                      <a:srgbClr val="32050C">
                        <a:alpha val="0"/>
                      </a:srgbClr>
                    </a:gs>
                    <a:gs pos="100000">
                      <a:srgbClr val="32050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66342F1B-2E67-4751-9606-6715134D8454}"/>
                  </a:ext>
                </a:extLst>
              </p:cNvPr>
              <p:cNvSpPr txBox="1"/>
              <p:nvPr/>
            </p:nvSpPr>
            <p:spPr>
              <a:xfrm>
                <a:off x="5420034" y="2898938"/>
                <a:ext cx="1113502" cy="625043"/>
              </a:xfrm>
              <a:prstGeom prst="rect">
                <a:avLst/>
              </a:prstGeom>
              <a:noFill/>
            </p:spPr>
            <p:txBody>
              <a:bodyPr wrap="square" lIns="0" tIns="0" rIns="0" bIns="0" rtlCol="0" anchor="ctr">
                <a:noAutofit/>
              </a:bodyPr>
              <a:lstStyle/>
              <a:p>
                <a:pPr algn="ctr"/>
                <a:r>
                  <a:rPr lang="en-US" sz="3800" b="1" dirty="0">
                    <a:solidFill>
                      <a:schemeClr val="bg1"/>
                    </a:solidFill>
                    <a:effectLst>
                      <a:outerShdw blurRad="38100" dist="38100" dir="2700000" algn="tl">
                        <a:srgbClr val="000000">
                          <a:alpha val="23000"/>
                        </a:srgbClr>
                      </a:outerShdw>
                    </a:effectLst>
                    <a:cs typeface="Arial" panose="020B0604020202020204" pitchFamily="34" charset="0"/>
                  </a:rPr>
                  <a:t>14</a:t>
                </a:r>
              </a:p>
            </p:txBody>
          </p:sp>
          <p:sp>
            <p:nvSpPr>
              <p:cNvPr id="27" name="Rectangle 26">
                <a:extLst>
                  <a:ext uri="{FF2B5EF4-FFF2-40B4-BE49-F238E27FC236}">
                    <a16:creationId xmlns:a16="http://schemas.microsoft.com/office/drawing/2014/main" id="{E2E9D62D-7288-41DB-A1C9-7B483D69705D}"/>
                  </a:ext>
                </a:extLst>
              </p:cNvPr>
              <p:cNvSpPr/>
              <p:nvPr/>
            </p:nvSpPr>
            <p:spPr>
              <a:xfrm>
                <a:off x="6831306" y="3523280"/>
                <a:ext cx="1202684" cy="499757"/>
              </a:xfrm>
              <a:prstGeom prst="rect">
                <a:avLst/>
              </a:prstGeom>
              <a:noFill/>
            </p:spPr>
            <p:txBody>
              <a:bodyPr lIns="0" tIns="0" rIns="0" bIns="0" anchor="ctr">
                <a:noAutofit/>
              </a:bodyPr>
              <a:lstStyle/>
              <a:p>
                <a:pPr lvl="0" algn="ctr">
                  <a:spcAft>
                    <a:spcPts val="300"/>
                  </a:spcAft>
                </a:pPr>
                <a:r>
                  <a:rPr lang="en-US" sz="1400" dirty="0">
                    <a:solidFill>
                      <a:schemeClr val="bg1"/>
                    </a:solidFill>
                  </a:rPr>
                  <a:t>In-person engagement events</a:t>
                </a:r>
              </a:p>
            </p:txBody>
          </p:sp>
        </p:grpSp>
        <p:grpSp>
          <p:nvGrpSpPr>
            <p:cNvPr id="14" name="Group 13">
              <a:extLst>
                <a:ext uri="{FF2B5EF4-FFF2-40B4-BE49-F238E27FC236}">
                  <a16:creationId xmlns:a16="http://schemas.microsoft.com/office/drawing/2014/main" id="{2D383DE7-AFC6-4752-B36E-C60B58C36F3A}"/>
                </a:ext>
              </a:extLst>
            </p:cNvPr>
            <p:cNvGrpSpPr/>
            <p:nvPr/>
          </p:nvGrpSpPr>
          <p:grpSpPr>
            <a:xfrm>
              <a:off x="8891427" y="3305067"/>
              <a:ext cx="2840652" cy="2079387"/>
              <a:chOff x="5420033" y="2190134"/>
              <a:chExt cx="2971800" cy="2175388"/>
            </a:xfrm>
            <a:effectLst>
              <a:outerShdw blurRad="203200" dist="190500" dir="2700000" algn="tl" rotWithShape="0">
                <a:prstClr val="black">
                  <a:alpha val="16000"/>
                </a:prstClr>
              </a:outerShdw>
            </a:effectLst>
          </p:grpSpPr>
          <p:grpSp>
            <p:nvGrpSpPr>
              <p:cNvPr id="20" name="Group 19">
                <a:extLst>
                  <a:ext uri="{FF2B5EF4-FFF2-40B4-BE49-F238E27FC236}">
                    <a16:creationId xmlns:a16="http://schemas.microsoft.com/office/drawing/2014/main" id="{142ABB82-D1FF-4071-8EF5-75B3B7C6F3D4}"/>
                  </a:ext>
                </a:extLst>
              </p:cNvPr>
              <p:cNvGrpSpPr/>
              <p:nvPr/>
            </p:nvGrpSpPr>
            <p:grpSpPr>
              <a:xfrm>
                <a:off x="5420033" y="2190134"/>
                <a:ext cx="2971800" cy="2175388"/>
                <a:chOff x="5420033" y="2190134"/>
                <a:chExt cx="2971800" cy="2175388"/>
              </a:xfrm>
            </p:grpSpPr>
            <p:sp>
              <p:nvSpPr>
                <p:cNvPr id="23" name="Rectangle: Rounded Corners 22">
                  <a:extLst>
                    <a:ext uri="{FF2B5EF4-FFF2-40B4-BE49-F238E27FC236}">
                      <a16:creationId xmlns:a16="http://schemas.microsoft.com/office/drawing/2014/main" id="{866C2F4B-E9EE-4483-BC8E-FBDCC8F62855}"/>
                    </a:ext>
                  </a:extLst>
                </p:cNvPr>
                <p:cNvSpPr/>
                <p:nvPr/>
              </p:nvSpPr>
              <p:spPr>
                <a:xfrm>
                  <a:off x="5420033" y="2190135"/>
                  <a:ext cx="2971800" cy="2175387"/>
                </a:xfrm>
                <a:prstGeom prst="roundRect">
                  <a:avLst>
                    <a:gd name="adj" fmla="val 393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1927928-DE1F-4BF2-8A7E-0AB2D88DFE88}"/>
                    </a:ext>
                  </a:extLst>
                </p:cNvPr>
                <p:cNvSpPr/>
                <p:nvPr/>
              </p:nvSpPr>
              <p:spPr>
                <a:xfrm>
                  <a:off x="6550201" y="2190134"/>
                  <a:ext cx="206477" cy="2175387"/>
                </a:xfrm>
                <a:prstGeom prst="rect">
                  <a:avLst/>
                </a:prstGeom>
                <a:gradFill flip="none" rotWithShape="1">
                  <a:gsLst>
                    <a:gs pos="0">
                      <a:srgbClr val="5B0F1F">
                        <a:alpha val="0"/>
                      </a:srgbClr>
                    </a:gs>
                    <a:gs pos="100000">
                      <a:srgbClr val="5B0F1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3D298EF3-A4BE-4ACB-B35F-60173087068B}"/>
                  </a:ext>
                </a:extLst>
              </p:cNvPr>
              <p:cNvSpPr txBox="1"/>
              <p:nvPr/>
            </p:nvSpPr>
            <p:spPr>
              <a:xfrm>
                <a:off x="5420034" y="2898938"/>
                <a:ext cx="1113502" cy="625043"/>
              </a:xfrm>
              <a:prstGeom prst="rect">
                <a:avLst/>
              </a:prstGeom>
              <a:noFill/>
            </p:spPr>
            <p:txBody>
              <a:bodyPr wrap="square" lIns="0" tIns="0" rIns="0" bIns="0" rtlCol="0" anchor="ctr">
                <a:noAutofit/>
              </a:bodyPr>
              <a:lstStyle>
                <a:defPPr>
                  <a:defRPr lang="en-US"/>
                </a:defPPr>
                <a:lvl1pPr algn="ctr">
                  <a:defRPr sz="4400">
                    <a:solidFill>
                      <a:schemeClr val="bg1"/>
                    </a:solidFill>
                    <a:effectLst>
                      <a:outerShdw blurRad="38100" dist="38100" dir="2700000" algn="tl">
                        <a:srgbClr val="000000">
                          <a:alpha val="23000"/>
                        </a:srgbClr>
                      </a:outerShdw>
                    </a:effectLst>
                    <a:latin typeface="Arial" panose="020B0604020202020204" pitchFamily="34" charset="0"/>
                    <a:cs typeface="Arial" panose="020B0604020202020204" pitchFamily="34" charset="0"/>
                  </a:defRPr>
                </a:lvl1pPr>
              </a:lstStyle>
              <a:p>
                <a:r>
                  <a:rPr lang="en-US" sz="3800" b="1" dirty="0">
                    <a:latin typeface="+mn-lt"/>
                  </a:rPr>
                  <a:t>13</a:t>
                </a:r>
              </a:p>
            </p:txBody>
          </p:sp>
          <p:sp>
            <p:nvSpPr>
              <p:cNvPr id="22" name="Rectangle 21">
                <a:extLst>
                  <a:ext uri="{FF2B5EF4-FFF2-40B4-BE49-F238E27FC236}">
                    <a16:creationId xmlns:a16="http://schemas.microsoft.com/office/drawing/2014/main" id="{BDD2DF4A-49B8-4D14-A8E8-F3B7C80B0A93}"/>
                  </a:ext>
                </a:extLst>
              </p:cNvPr>
              <p:cNvSpPr/>
              <p:nvPr/>
            </p:nvSpPr>
            <p:spPr>
              <a:xfrm>
                <a:off x="6550202" y="3453691"/>
                <a:ext cx="1745627" cy="727251"/>
              </a:xfrm>
              <a:prstGeom prst="rect">
                <a:avLst/>
              </a:prstGeom>
              <a:noFill/>
            </p:spPr>
            <p:txBody>
              <a:bodyPr lIns="0" tIns="0" rIns="0" bIns="0" anchor="ctr">
                <a:noAutofit/>
              </a:bodyPr>
              <a:lstStyle/>
              <a:p>
                <a:pPr lvl="0" algn="ctr">
                  <a:spcAft>
                    <a:spcPts val="300"/>
                  </a:spcAft>
                </a:pPr>
                <a:r>
                  <a:rPr lang="en-US" sz="1400" dirty="0">
                    <a:solidFill>
                      <a:schemeClr val="bg1"/>
                    </a:solidFill>
                  </a:rPr>
                  <a:t>Community partner engagement activities</a:t>
                </a:r>
              </a:p>
            </p:txBody>
          </p:sp>
        </p:grpSp>
        <p:pic>
          <p:nvPicPr>
            <p:cNvPr id="15" name="Picture 14">
              <a:extLst>
                <a:ext uri="{FF2B5EF4-FFF2-40B4-BE49-F238E27FC236}">
                  <a16:creationId xmlns:a16="http://schemas.microsoft.com/office/drawing/2014/main" id="{2A940895-C626-4C79-81A6-49DA8B970A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0578" y="918998"/>
              <a:ext cx="1527051" cy="1200914"/>
            </a:xfrm>
            <a:prstGeom prst="rect">
              <a:avLst/>
            </a:prstGeom>
          </p:spPr>
        </p:pic>
        <p:pic>
          <p:nvPicPr>
            <p:cNvPr id="16" name="Picture 15">
              <a:extLst>
                <a:ext uri="{FF2B5EF4-FFF2-40B4-BE49-F238E27FC236}">
                  <a16:creationId xmlns:a16="http://schemas.microsoft.com/office/drawing/2014/main" id="{30C953E4-2304-46A5-B34F-FFB1413E11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1427" y="1406859"/>
              <a:ext cx="1527051" cy="1200914"/>
            </a:xfrm>
            <a:prstGeom prst="rect">
              <a:avLst/>
            </a:prstGeom>
          </p:spPr>
        </p:pic>
        <p:sp>
          <p:nvSpPr>
            <p:cNvPr id="17" name="Freeform 5">
              <a:extLst>
                <a:ext uri="{FF2B5EF4-FFF2-40B4-BE49-F238E27FC236}">
                  <a16:creationId xmlns:a16="http://schemas.microsoft.com/office/drawing/2014/main" id="{3791346C-5A07-49EC-8E46-C1589C6A8871}"/>
                </a:ext>
              </a:extLst>
            </p:cNvPr>
            <p:cNvSpPr>
              <a:spLocks noEditPoints="1"/>
            </p:cNvSpPr>
            <p:nvPr/>
          </p:nvSpPr>
          <p:spPr bwMode="auto">
            <a:xfrm>
              <a:off x="7109797" y="3684906"/>
              <a:ext cx="1084990" cy="841421"/>
            </a:xfrm>
            <a:custGeom>
              <a:avLst/>
              <a:gdLst>
                <a:gd name="T0" fmla="*/ 514 w 588"/>
                <a:gd name="T1" fmla="*/ 44 h 456"/>
                <a:gd name="T2" fmla="*/ 422 w 588"/>
                <a:gd name="T3" fmla="*/ 56 h 456"/>
                <a:gd name="T4" fmla="*/ 418 w 588"/>
                <a:gd name="T5" fmla="*/ 196 h 456"/>
                <a:gd name="T6" fmla="*/ 564 w 588"/>
                <a:gd name="T7" fmla="*/ 114 h 456"/>
                <a:gd name="T8" fmla="*/ 558 w 588"/>
                <a:gd name="T9" fmla="*/ 10 h 456"/>
                <a:gd name="T10" fmla="*/ 384 w 588"/>
                <a:gd name="T11" fmla="*/ 10 h 456"/>
                <a:gd name="T12" fmla="*/ 376 w 588"/>
                <a:gd name="T13" fmla="*/ 114 h 456"/>
                <a:gd name="T14" fmla="*/ 386 w 588"/>
                <a:gd name="T15" fmla="*/ 32 h 456"/>
                <a:gd name="T16" fmla="*/ 544 w 588"/>
                <a:gd name="T17" fmla="*/ 14 h 456"/>
                <a:gd name="T18" fmla="*/ 550 w 588"/>
                <a:gd name="T19" fmla="*/ 116 h 456"/>
                <a:gd name="T20" fmla="*/ 420 w 588"/>
                <a:gd name="T21" fmla="*/ 178 h 456"/>
                <a:gd name="T22" fmla="*/ 398 w 588"/>
                <a:gd name="T23" fmla="*/ 120 h 456"/>
                <a:gd name="T24" fmla="*/ 514 w 588"/>
                <a:gd name="T25" fmla="*/ 90 h 456"/>
                <a:gd name="T26" fmla="*/ 418 w 588"/>
                <a:gd name="T27" fmla="*/ 80 h 456"/>
                <a:gd name="T28" fmla="*/ 534 w 588"/>
                <a:gd name="T29" fmla="*/ 278 h 456"/>
                <a:gd name="T30" fmla="*/ 368 w 588"/>
                <a:gd name="T31" fmla="*/ 260 h 456"/>
                <a:gd name="T32" fmla="*/ 362 w 588"/>
                <a:gd name="T33" fmla="*/ 148 h 456"/>
                <a:gd name="T34" fmla="*/ 292 w 588"/>
                <a:gd name="T35" fmla="*/ 118 h 456"/>
                <a:gd name="T36" fmla="*/ 232 w 588"/>
                <a:gd name="T37" fmla="*/ 160 h 456"/>
                <a:gd name="T38" fmla="*/ 200 w 588"/>
                <a:gd name="T39" fmla="*/ 242 h 456"/>
                <a:gd name="T40" fmla="*/ 236 w 588"/>
                <a:gd name="T41" fmla="*/ 242 h 456"/>
                <a:gd name="T42" fmla="*/ 520 w 588"/>
                <a:gd name="T43" fmla="*/ 286 h 456"/>
                <a:gd name="T44" fmla="*/ 580 w 588"/>
                <a:gd name="T45" fmla="*/ 406 h 456"/>
                <a:gd name="T46" fmla="*/ 346 w 588"/>
                <a:gd name="T47" fmla="*/ 178 h 456"/>
                <a:gd name="T48" fmla="*/ 264 w 588"/>
                <a:gd name="T49" fmla="*/ 178 h 456"/>
                <a:gd name="T50" fmla="*/ 224 w 588"/>
                <a:gd name="T51" fmla="*/ 234 h 456"/>
                <a:gd name="T52" fmla="*/ 212 w 588"/>
                <a:gd name="T53" fmla="*/ 234 h 456"/>
                <a:gd name="T54" fmla="*/ 260 w 588"/>
                <a:gd name="T55" fmla="*/ 142 h 456"/>
                <a:gd name="T56" fmla="*/ 316 w 588"/>
                <a:gd name="T57" fmla="*/ 132 h 456"/>
                <a:gd name="T58" fmla="*/ 360 w 588"/>
                <a:gd name="T59" fmla="*/ 186 h 456"/>
                <a:gd name="T60" fmla="*/ 140 w 588"/>
                <a:gd name="T61" fmla="*/ 346 h 456"/>
                <a:gd name="T62" fmla="*/ 148 w 588"/>
                <a:gd name="T63" fmla="*/ 252 h 456"/>
                <a:gd name="T64" fmla="*/ 82 w 588"/>
                <a:gd name="T65" fmla="*/ 198 h 456"/>
                <a:gd name="T66" fmla="*/ 12 w 588"/>
                <a:gd name="T67" fmla="*/ 228 h 456"/>
                <a:gd name="T68" fmla="*/ 6 w 588"/>
                <a:gd name="T69" fmla="*/ 340 h 456"/>
                <a:gd name="T70" fmla="*/ 34 w 588"/>
                <a:gd name="T71" fmla="*/ 456 h 456"/>
                <a:gd name="T72" fmla="*/ 34 w 588"/>
                <a:gd name="T73" fmla="*/ 250 h 456"/>
                <a:gd name="T74" fmla="*/ 14 w 588"/>
                <a:gd name="T75" fmla="*/ 320 h 456"/>
                <a:gd name="T76" fmla="*/ 38 w 588"/>
                <a:gd name="T77" fmla="*/ 220 h 456"/>
                <a:gd name="T78" fmla="*/ 112 w 588"/>
                <a:gd name="T79" fmla="*/ 220 h 456"/>
                <a:gd name="T80" fmla="*/ 136 w 588"/>
                <a:gd name="T81" fmla="*/ 322 h 456"/>
                <a:gd name="T82" fmla="*/ 122 w 588"/>
                <a:gd name="T83" fmla="*/ 256 h 456"/>
                <a:gd name="T84" fmla="*/ 110 w 588"/>
                <a:gd name="T85" fmla="*/ 454 h 456"/>
                <a:gd name="T86" fmla="*/ 140 w 588"/>
                <a:gd name="T87" fmla="*/ 346 h 456"/>
                <a:gd name="T88" fmla="*/ 324 w 588"/>
                <a:gd name="T89" fmla="*/ 102 h 456"/>
                <a:gd name="T90" fmla="*/ 330 w 588"/>
                <a:gd name="T91" fmla="*/ 66 h 456"/>
                <a:gd name="T92" fmla="*/ 300 w 588"/>
                <a:gd name="T93" fmla="*/ 44 h 456"/>
                <a:gd name="T94" fmla="*/ 268 w 588"/>
                <a:gd name="T95" fmla="*/ 66 h 456"/>
                <a:gd name="T96" fmla="*/ 276 w 588"/>
                <a:gd name="T97" fmla="*/ 102 h 456"/>
                <a:gd name="T98" fmla="*/ 284 w 588"/>
                <a:gd name="T99" fmla="*/ 64 h 456"/>
                <a:gd name="T100" fmla="*/ 320 w 588"/>
                <a:gd name="T101" fmla="*/ 78 h 456"/>
                <a:gd name="T102" fmla="*/ 292 w 588"/>
                <a:gd name="T103" fmla="*/ 98 h 456"/>
                <a:gd name="T104" fmla="*/ 284 w 588"/>
                <a:gd name="T105" fmla="*/ 64 h 456"/>
                <a:gd name="T106" fmla="*/ 82 w 588"/>
                <a:gd name="T107" fmla="*/ 192 h 456"/>
                <a:gd name="T108" fmla="*/ 108 w 588"/>
                <a:gd name="T109" fmla="*/ 166 h 456"/>
                <a:gd name="T110" fmla="*/ 98 w 588"/>
                <a:gd name="T111" fmla="*/ 134 h 456"/>
                <a:gd name="T112" fmla="*/ 56 w 588"/>
                <a:gd name="T113" fmla="*/ 130 h 456"/>
                <a:gd name="T114" fmla="*/ 40 w 588"/>
                <a:gd name="T115" fmla="*/ 158 h 456"/>
                <a:gd name="T116" fmla="*/ 60 w 588"/>
                <a:gd name="T117" fmla="*/ 144 h 456"/>
                <a:gd name="T118" fmla="*/ 94 w 588"/>
                <a:gd name="T119" fmla="*/ 150 h 456"/>
                <a:gd name="T120" fmla="*/ 74 w 588"/>
                <a:gd name="T121" fmla="*/ 180 h 456"/>
                <a:gd name="T122" fmla="*/ 54 w 588"/>
                <a:gd name="T123" fmla="*/ 15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8" h="456">
                  <a:moveTo>
                    <a:pt x="422" y="56"/>
                  </a:moveTo>
                  <a:lnTo>
                    <a:pt x="514" y="56"/>
                  </a:lnTo>
                  <a:lnTo>
                    <a:pt x="514" y="56"/>
                  </a:lnTo>
                  <a:lnTo>
                    <a:pt x="518" y="54"/>
                  </a:lnTo>
                  <a:lnTo>
                    <a:pt x="520" y="50"/>
                  </a:lnTo>
                  <a:lnTo>
                    <a:pt x="520" y="50"/>
                  </a:lnTo>
                  <a:lnTo>
                    <a:pt x="518" y="46"/>
                  </a:lnTo>
                  <a:lnTo>
                    <a:pt x="514" y="44"/>
                  </a:lnTo>
                  <a:lnTo>
                    <a:pt x="422" y="44"/>
                  </a:lnTo>
                  <a:lnTo>
                    <a:pt x="422" y="44"/>
                  </a:lnTo>
                  <a:lnTo>
                    <a:pt x="418" y="46"/>
                  </a:lnTo>
                  <a:lnTo>
                    <a:pt x="418" y="50"/>
                  </a:lnTo>
                  <a:lnTo>
                    <a:pt x="418" y="50"/>
                  </a:lnTo>
                  <a:lnTo>
                    <a:pt x="418" y="54"/>
                  </a:lnTo>
                  <a:lnTo>
                    <a:pt x="422" y="56"/>
                  </a:lnTo>
                  <a:lnTo>
                    <a:pt x="422" y="56"/>
                  </a:lnTo>
                  <a:close/>
                  <a:moveTo>
                    <a:pt x="406" y="134"/>
                  </a:moveTo>
                  <a:lnTo>
                    <a:pt x="408" y="134"/>
                  </a:lnTo>
                  <a:lnTo>
                    <a:pt x="408" y="194"/>
                  </a:lnTo>
                  <a:lnTo>
                    <a:pt x="408" y="194"/>
                  </a:lnTo>
                  <a:lnTo>
                    <a:pt x="410" y="198"/>
                  </a:lnTo>
                  <a:lnTo>
                    <a:pt x="410" y="198"/>
                  </a:lnTo>
                  <a:lnTo>
                    <a:pt x="414" y="198"/>
                  </a:lnTo>
                  <a:lnTo>
                    <a:pt x="418" y="196"/>
                  </a:lnTo>
                  <a:lnTo>
                    <a:pt x="472" y="134"/>
                  </a:lnTo>
                  <a:lnTo>
                    <a:pt x="536" y="134"/>
                  </a:lnTo>
                  <a:lnTo>
                    <a:pt x="536" y="134"/>
                  </a:lnTo>
                  <a:lnTo>
                    <a:pt x="542" y="132"/>
                  </a:lnTo>
                  <a:lnTo>
                    <a:pt x="548" y="132"/>
                  </a:lnTo>
                  <a:lnTo>
                    <a:pt x="558" y="124"/>
                  </a:lnTo>
                  <a:lnTo>
                    <a:pt x="558" y="124"/>
                  </a:lnTo>
                  <a:lnTo>
                    <a:pt x="564" y="114"/>
                  </a:lnTo>
                  <a:lnTo>
                    <a:pt x="566" y="108"/>
                  </a:lnTo>
                  <a:lnTo>
                    <a:pt x="566" y="102"/>
                  </a:lnTo>
                  <a:lnTo>
                    <a:pt x="566" y="32"/>
                  </a:lnTo>
                  <a:lnTo>
                    <a:pt x="566" y="32"/>
                  </a:lnTo>
                  <a:lnTo>
                    <a:pt x="566" y="26"/>
                  </a:lnTo>
                  <a:lnTo>
                    <a:pt x="564" y="20"/>
                  </a:lnTo>
                  <a:lnTo>
                    <a:pt x="558" y="10"/>
                  </a:lnTo>
                  <a:lnTo>
                    <a:pt x="558" y="10"/>
                  </a:lnTo>
                  <a:lnTo>
                    <a:pt x="548" y="4"/>
                  </a:lnTo>
                  <a:lnTo>
                    <a:pt x="542" y="2"/>
                  </a:lnTo>
                  <a:lnTo>
                    <a:pt x="536" y="0"/>
                  </a:lnTo>
                  <a:lnTo>
                    <a:pt x="406" y="0"/>
                  </a:lnTo>
                  <a:lnTo>
                    <a:pt x="406" y="0"/>
                  </a:lnTo>
                  <a:lnTo>
                    <a:pt x="398" y="2"/>
                  </a:lnTo>
                  <a:lnTo>
                    <a:pt x="392" y="4"/>
                  </a:lnTo>
                  <a:lnTo>
                    <a:pt x="384" y="10"/>
                  </a:lnTo>
                  <a:lnTo>
                    <a:pt x="384" y="10"/>
                  </a:lnTo>
                  <a:lnTo>
                    <a:pt x="376" y="20"/>
                  </a:lnTo>
                  <a:lnTo>
                    <a:pt x="374" y="26"/>
                  </a:lnTo>
                  <a:lnTo>
                    <a:pt x="374" y="32"/>
                  </a:lnTo>
                  <a:lnTo>
                    <a:pt x="374" y="102"/>
                  </a:lnTo>
                  <a:lnTo>
                    <a:pt x="374" y="102"/>
                  </a:lnTo>
                  <a:lnTo>
                    <a:pt x="374" y="108"/>
                  </a:lnTo>
                  <a:lnTo>
                    <a:pt x="376" y="114"/>
                  </a:lnTo>
                  <a:lnTo>
                    <a:pt x="384" y="124"/>
                  </a:lnTo>
                  <a:lnTo>
                    <a:pt x="384" y="124"/>
                  </a:lnTo>
                  <a:lnTo>
                    <a:pt x="392" y="132"/>
                  </a:lnTo>
                  <a:lnTo>
                    <a:pt x="398" y="132"/>
                  </a:lnTo>
                  <a:lnTo>
                    <a:pt x="406" y="134"/>
                  </a:lnTo>
                  <a:lnTo>
                    <a:pt x="406" y="134"/>
                  </a:lnTo>
                  <a:close/>
                  <a:moveTo>
                    <a:pt x="386" y="32"/>
                  </a:moveTo>
                  <a:lnTo>
                    <a:pt x="386" y="32"/>
                  </a:lnTo>
                  <a:lnTo>
                    <a:pt x="386" y="24"/>
                  </a:lnTo>
                  <a:lnTo>
                    <a:pt x="390" y="18"/>
                  </a:lnTo>
                  <a:lnTo>
                    <a:pt x="390" y="18"/>
                  </a:lnTo>
                  <a:lnTo>
                    <a:pt x="398" y="14"/>
                  </a:lnTo>
                  <a:lnTo>
                    <a:pt x="406" y="12"/>
                  </a:lnTo>
                  <a:lnTo>
                    <a:pt x="536" y="12"/>
                  </a:lnTo>
                  <a:lnTo>
                    <a:pt x="536" y="12"/>
                  </a:lnTo>
                  <a:lnTo>
                    <a:pt x="544" y="14"/>
                  </a:lnTo>
                  <a:lnTo>
                    <a:pt x="550" y="18"/>
                  </a:lnTo>
                  <a:lnTo>
                    <a:pt x="550" y="18"/>
                  </a:lnTo>
                  <a:lnTo>
                    <a:pt x="554" y="24"/>
                  </a:lnTo>
                  <a:lnTo>
                    <a:pt x="556" y="32"/>
                  </a:lnTo>
                  <a:lnTo>
                    <a:pt x="556" y="102"/>
                  </a:lnTo>
                  <a:lnTo>
                    <a:pt x="556" y="102"/>
                  </a:lnTo>
                  <a:lnTo>
                    <a:pt x="554" y="110"/>
                  </a:lnTo>
                  <a:lnTo>
                    <a:pt x="550" y="116"/>
                  </a:lnTo>
                  <a:lnTo>
                    <a:pt x="550" y="116"/>
                  </a:lnTo>
                  <a:lnTo>
                    <a:pt x="544" y="120"/>
                  </a:lnTo>
                  <a:lnTo>
                    <a:pt x="536" y="122"/>
                  </a:lnTo>
                  <a:lnTo>
                    <a:pt x="470" y="122"/>
                  </a:lnTo>
                  <a:lnTo>
                    <a:pt x="470" y="122"/>
                  </a:lnTo>
                  <a:lnTo>
                    <a:pt x="468" y="124"/>
                  </a:lnTo>
                  <a:lnTo>
                    <a:pt x="466" y="124"/>
                  </a:lnTo>
                  <a:lnTo>
                    <a:pt x="420" y="178"/>
                  </a:lnTo>
                  <a:lnTo>
                    <a:pt x="420" y="128"/>
                  </a:lnTo>
                  <a:lnTo>
                    <a:pt x="420" y="128"/>
                  </a:lnTo>
                  <a:lnTo>
                    <a:pt x="418" y="124"/>
                  </a:lnTo>
                  <a:lnTo>
                    <a:pt x="414" y="122"/>
                  </a:lnTo>
                  <a:lnTo>
                    <a:pt x="414" y="122"/>
                  </a:lnTo>
                  <a:lnTo>
                    <a:pt x="406" y="122"/>
                  </a:lnTo>
                  <a:lnTo>
                    <a:pt x="406" y="122"/>
                  </a:lnTo>
                  <a:lnTo>
                    <a:pt x="398" y="120"/>
                  </a:lnTo>
                  <a:lnTo>
                    <a:pt x="390" y="116"/>
                  </a:lnTo>
                  <a:lnTo>
                    <a:pt x="390" y="116"/>
                  </a:lnTo>
                  <a:lnTo>
                    <a:pt x="386" y="110"/>
                  </a:lnTo>
                  <a:lnTo>
                    <a:pt x="386" y="102"/>
                  </a:lnTo>
                  <a:lnTo>
                    <a:pt x="386" y="32"/>
                  </a:lnTo>
                  <a:close/>
                  <a:moveTo>
                    <a:pt x="422" y="90"/>
                  </a:moveTo>
                  <a:lnTo>
                    <a:pt x="514" y="90"/>
                  </a:lnTo>
                  <a:lnTo>
                    <a:pt x="514" y="90"/>
                  </a:lnTo>
                  <a:lnTo>
                    <a:pt x="518" y="88"/>
                  </a:lnTo>
                  <a:lnTo>
                    <a:pt x="520" y="84"/>
                  </a:lnTo>
                  <a:lnTo>
                    <a:pt x="520" y="84"/>
                  </a:lnTo>
                  <a:lnTo>
                    <a:pt x="518" y="80"/>
                  </a:lnTo>
                  <a:lnTo>
                    <a:pt x="514" y="78"/>
                  </a:lnTo>
                  <a:lnTo>
                    <a:pt x="422" y="78"/>
                  </a:lnTo>
                  <a:lnTo>
                    <a:pt x="422" y="78"/>
                  </a:lnTo>
                  <a:lnTo>
                    <a:pt x="418" y="80"/>
                  </a:lnTo>
                  <a:lnTo>
                    <a:pt x="418" y="84"/>
                  </a:lnTo>
                  <a:lnTo>
                    <a:pt x="418" y="84"/>
                  </a:lnTo>
                  <a:lnTo>
                    <a:pt x="418" y="88"/>
                  </a:lnTo>
                  <a:lnTo>
                    <a:pt x="422" y="90"/>
                  </a:lnTo>
                  <a:lnTo>
                    <a:pt x="422" y="90"/>
                  </a:lnTo>
                  <a:close/>
                  <a:moveTo>
                    <a:pt x="586" y="386"/>
                  </a:moveTo>
                  <a:lnTo>
                    <a:pt x="534" y="278"/>
                  </a:lnTo>
                  <a:lnTo>
                    <a:pt x="534" y="278"/>
                  </a:lnTo>
                  <a:lnTo>
                    <a:pt x="530" y="272"/>
                  </a:lnTo>
                  <a:lnTo>
                    <a:pt x="526" y="270"/>
                  </a:lnTo>
                  <a:lnTo>
                    <a:pt x="520" y="270"/>
                  </a:lnTo>
                  <a:lnTo>
                    <a:pt x="360" y="270"/>
                  </a:lnTo>
                  <a:lnTo>
                    <a:pt x="360" y="270"/>
                  </a:lnTo>
                  <a:lnTo>
                    <a:pt x="364" y="266"/>
                  </a:lnTo>
                  <a:lnTo>
                    <a:pt x="364" y="266"/>
                  </a:lnTo>
                  <a:lnTo>
                    <a:pt x="368" y="260"/>
                  </a:lnTo>
                  <a:lnTo>
                    <a:pt x="372" y="254"/>
                  </a:lnTo>
                  <a:lnTo>
                    <a:pt x="374" y="248"/>
                  </a:lnTo>
                  <a:lnTo>
                    <a:pt x="374" y="240"/>
                  </a:lnTo>
                  <a:lnTo>
                    <a:pt x="374" y="186"/>
                  </a:lnTo>
                  <a:lnTo>
                    <a:pt x="374" y="186"/>
                  </a:lnTo>
                  <a:lnTo>
                    <a:pt x="372" y="172"/>
                  </a:lnTo>
                  <a:lnTo>
                    <a:pt x="368" y="160"/>
                  </a:lnTo>
                  <a:lnTo>
                    <a:pt x="362" y="148"/>
                  </a:lnTo>
                  <a:lnTo>
                    <a:pt x="354" y="138"/>
                  </a:lnTo>
                  <a:lnTo>
                    <a:pt x="354" y="138"/>
                  </a:lnTo>
                  <a:lnTo>
                    <a:pt x="344" y="130"/>
                  </a:lnTo>
                  <a:lnTo>
                    <a:pt x="332" y="124"/>
                  </a:lnTo>
                  <a:lnTo>
                    <a:pt x="320" y="120"/>
                  </a:lnTo>
                  <a:lnTo>
                    <a:pt x="306" y="118"/>
                  </a:lnTo>
                  <a:lnTo>
                    <a:pt x="292" y="118"/>
                  </a:lnTo>
                  <a:lnTo>
                    <a:pt x="292" y="118"/>
                  </a:lnTo>
                  <a:lnTo>
                    <a:pt x="278" y="120"/>
                  </a:lnTo>
                  <a:lnTo>
                    <a:pt x="278" y="120"/>
                  </a:lnTo>
                  <a:lnTo>
                    <a:pt x="264" y="124"/>
                  </a:lnTo>
                  <a:lnTo>
                    <a:pt x="264" y="124"/>
                  </a:lnTo>
                  <a:lnTo>
                    <a:pt x="252" y="132"/>
                  </a:lnTo>
                  <a:lnTo>
                    <a:pt x="244" y="140"/>
                  </a:lnTo>
                  <a:lnTo>
                    <a:pt x="236" y="148"/>
                  </a:lnTo>
                  <a:lnTo>
                    <a:pt x="232" y="160"/>
                  </a:lnTo>
                  <a:lnTo>
                    <a:pt x="228" y="164"/>
                  </a:lnTo>
                  <a:lnTo>
                    <a:pt x="200" y="220"/>
                  </a:lnTo>
                  <a:lnTo>
                    <a:pt x="200" y="220"/>
                  </a:lnTo>
                  <a:lnTo>
                    <a:pt x="198" y="226"/>
                  </a:lnTo>
                  <a:lnTo>
                    <a:pt x="196" y="232"/>
                  </a:lnTo>
                  <a:lnTo>
                    <a:pt x="198" y="236"/>
                  </a:lnTo>
                  <a:lnTo>
                    <a:pt x="200" y="242"/>
                  </a:lnTo>
                  <a:lnTo>
                    <a:pt x="200" y="242"/>
                  </a:lnTo>
                  <a:lnTo>
                    <a:pt x="206" y="248"/>
                  </a:lnTo>
                  <a:lnTo>
                    <a:pt x="206" y="248"/>
                  </a:lnTo>
                  <a:lnTo>
                    <a:pt x="216" y="250"/>
                  </a:lnTo>
                  <a:lnTo>
                    <a:pt x="216" y="250"/>
                  </a:lnTo>
                  <a:lnTo>
                    <a:pt x="220" y="250"/>
                  </a:lnTo>
                  <a:lnTo>
                    <a:pt x="226" y="250"/>
                  </a:lnTo>
                  <a:lnTo>
                    <a:pt x="230" y="246"/>
                  </a:lnTo>
                  <a:lnTo>
                    <a:pt x="236" y="242"/>
                  </a:lnTo>
                  <a:lnTo>
                    <a:pt x="236" y="242"/>
                  </a:lnTo>
                  <a:lnTo>
                    <a:pt x="236" y="242"/>
                  </a:lnTo>
                  <a:lnTo>
                    <a:pt x="252" y="216"/>
                  </a:lnTo>
                  <a:lnTo>
                    <a:pt x="252" y="270"/>
                  </a:lnTo>
                  <a:lnTo>
                    <a:pt x="160" y="270"/>
                  </a:lnTo>
                  <a:lnTo>
                    <a:pt x="160" y="286"/>
                  </a:lnTo>
                  <a:lnTo>
                    <a:pt x="520" y="286"/>
                  </a:lnTo>
                  <a:lnTo>
                    <a:pt x="520" y="286"/>
                  </a:lnTo>
                  <a:lnTo>
                    <a:pt x="520" y="286"/>
                  </a:lnTo>
                  <a:lnTo>
                    <a:pt x="570" y="390"/>
                  </a:lnTo>
                  <a:lnTo>
                    <a:pt x="130" y="390"/>
                  </a:lnTo>
                  <a:lnTo>
                    <a:pt x="130" y="408"/>
                  </a:lnTo>
                  <a:lnTo>
                    <a:pt x="570" y="408"/>
                  </a:lnTo>
                  <a:lnTo>
                    <a:pt x="570" y="408"/>
                  </a:lnTo>
                  <a:lnTo>
                    <a:pt x="576" y="408"/>
                  </a:lnTo>
                  <a:lnTo>
                    <a:pt x="580" y="406"/>
                  </a:lnTo>
                  <a:lnTo>
                    <a:pt x="584" y="402"/>
                  </a:lnTo>
                  <a:lnTo>
                    <a:pt x="584" y="402"/>
                  </a:lnTo>
                  <a:lnTo>
                    <a:pt x="588" y="394"/>
                  </a:lnTo>
                  <a:lnTo>
                    <a:pt x="586" y="386"/>
                  </a:lnTo>
                  <a:lnTo>
                    <a:pt x="586" y="386"/>
                  </a:lnTo>
                  <a:close/>
                  <a:moveTo>
                    <a:pt x="346" y="262"/>
                  </a:moveTo>
                  <a:lnTo>
                    <a:pt x="346" y="178"/>
                  </a:lnTo>
                  <a:lnTo>
                    <a:pt x="346" y="178"/>
                  </a:lnTo>
                  <a:lnTo>
                    <a:pt x="344" y="172"/>
                  </a:lnTo>
                  <a:lnTo>
                    <a:pt x="340" y="170"/>
                  </a:lnTo>
                  <a:lnTo>
                    <a:pt x="340" y="170"/>
                  </a:lnTo>
                  <a:lnTo>
                    <a:pt x="336" y="172"/>
                  </a:lnTo>
                  <a:lnTo>
                    <a:pt x="334" y="178"/>
                  </a:lnTo>
                  <a:lnTo>
                    <a:pt x="334" y="270"/>
                  </a:lnTo>
                  <a:lnTo>
                    <a:pt x="264" y="270"/>
                  </a:lnTo>
                  <a:lnTo>
                    <a:pt x="264" y="178"/>
                  </a:lnTo>
                  <a:lnTo>
                    <a:pt x="264" y="178"/>
                  </a:lnTo>
                  <a:lnTo>
                    <a:pt x="264" y="172"/>
                  </a:lnTo>
                  <a:lnTo>
                    <a:pt x="258" y="170"/>
                  </a:lnTo>
                  <a:lnTo>
                    <a:pt x="258" y="170"/>
                  </a:lnTo>
                  <a:lnTo>
                    <a:pt x="254" y="172"/>
                  </a:lnTo>
                  <a:lnTo>
                    <a:pt x="252" y="178"/>
                  </a:lnTo>
                  <a:lnTo>
                    <a:pt x="252" y="192"/>
                  </a:lnTo>
                  <a:lnTo>
                    <a:pt x="224" y="234"/>
                  </a:lnTo>
                  <a:lnTo>
                    <a:pt x="224" y="234"/>
                  </a:lnTo>
                  <a:lnTo>
                    <a:pt x="220" y="238"/>
                  </a:lnTo>
                  <a:lnTo>
                    <a:pt x="218" y="238"/>
                  </a:lnTo>
                  <a:lnTo>
                    <a:pt x="218" y="238"/>
                  </a:lnTo>
                  <a:lnTo>
                    <a:pt x="214" y="236"/>
                  </a:lnTo>
                  <a:lnTo>
                    <a:pt x="214" y="236"/>
                  </a:lnTo>
                  <a:lnTo>
                    <a:pt x="212" y="234"/>
                  </a:lnTo>
                  <a:lnTo>
                    <a:pt x="212" y="234"/>
                  </a:lnTo>
                  <a:lnTo>
                    <a:pt x="210" y="230"/>
                  </a:lnTo>
                  <a:lnTo>
                    <a:pt x="212" y="226"/>
                  </a:lnTo>
                  <a:lnTo>
                    <a:pt x="240" y="170"/>
                  </a:lnTo>
                  <a:lnTo>
                    <a:pt x="242" y="166"/>
                  </a:lnTo>
                  <a:lnTo>
                    <a:pt x="242" y="166"/>
                  </a:lnTo>
                  <a:lnTo>
                    <a:pt x="248" y="156"/>
                  </a:lnTo>
                  <a:lnTo>
                    <a:pt x="252" y="148"/>
                  </a:lnTo>
                  <a:lnTo>
                    <a:pt x="260" y="142"/>
                  </a:lnTo>
                  <a:lnTo>
                    <a:pt x="270" y="136"/>
                  </a:lnTo>
                  <a:lnTo>
                    <a:pt x="270" y="136"/>
                  </a:lnTo>
                  <a:lnTo>
                    <a:pt x="280" y="132"/>
                  </a:lnTo>
                  <a:lnTo>
                    <a:pt x="280" y="132"/>
                  </a:lnTo>
                  <a:lnTo>
                    <a:pt x="292" y="132"/>
                  </a:lnTo>
                  <a:lnTo>
                    <a:pt x="306" y="132"/>
                  </a:lnTo>
                  <a:lnTo>
                    <a:pt x="306" y="132"/>
                  </a:lnTo>
                  <a:lnTo>
                    <a:pt x="316" y="132"/>
                  </a:lnTo>
                  <a:lnTo>
                    <a:pt x="326" y="136"/>
                  </a:lnTo>
                  <a:lnTo>
                    <a:pt x="336" y="140"/>
                  </a:lnTo>
                  <a:lnTo>
                    <a:pt x="344" y="148"/>
                  </a:lnTo>
                  <a:lnTo>
                    <a:pt x="344" y="148"/>
                  </a:lnTo>
                  <a:lnTo>
                    <a:pt x="352" y="156"/>
                  </a:lnTo>
                  <a:lnTo>
                    <a:pt x="356" y="164"/>
                  </a:lnTo>
                  <a:lnTo>
                    <a:pt x="360" y="176"/>
                  </a:lnTo>
                  <a:lnTo>
                    <a:pt x="360" y="186"/>
                  </a:lnTo>
                  <a:lnTo>
                    <a:pt x="360" y="240"/>
                  </a:lnTo>
                  <a:lnTo>
                    <a:pt x="360" y="240"/>
                  </a:lnTo>
                  <a:lnTo>
                    <a:pt x="360" y="250"/>
                  </a:lnTo>
                  <a:lnTo>
                    <a:pt x="354" y="256"/>
                  </a:lnTo>
                  <a:lnTo>
                    <a:pt x="354" y="256"/>
                  </a:lnTo>
                  <a:lnTo>
                    <a:pt x="346" y="262"/>
                  </a:lnTo>
                  <a:lnTo>
                    <a:pt x="346" y="262"/>
                  </a:lnTo>
                  <a:close/>
                  <a:moveTo>
                    <a:pt x="140" y="346"/>
                  </a:moveTo>
                  <a:lnTo>
                    <a:pt x="140" y="346"/>
                  </a:lnTo>
                  <a:lnTo>
                    <a:pt x="144" y="340"/>
                  </a:lnTo>
                  <a:lnTo>
                    <a:pt x="146" y="334"/>
                  </a:lnTo>
                  <a:lnTo>
                    <a:pt x="148" y="328"/>
                  </a:lnTo>
                  <a:lnTo>
                    <a:pt x="150" y="322"/>
                  </a:lnTo>
                  <a:lnTo>
                    <a:pt x="150" y="266"/>
                  </a:lnTo>
                  <a:lnTo>
                    <a:pt x="150" y="266"/>
                  </a:lnTo>
                  <a:lnTo>
                    <a:pt x="148" y="252"/>
                  </a:lnTo>
                  <a:lnTo>
                    <a:pt x="144" y="240"/>
                  </a:lnTo>
                  <a:lnTo>
                    <a:pt x="138" y="228"/>
                  </a:lnTo>
                  <a:lnTo>
                    <a:pt x="130" y="218"/>
                  </a:lnTo>
                  <a:lnTo>
                    <a:pt x="130" y="218"/>
                  </a:lnTo>
                  <a:lnTo>
                    <a:pt x="120" y="210"/>
                  </a:lnTo>
                  <a:lnTo>
                    <a:pt x="108" y="202"/>
                  </a:lnTo>
                  <a:lnTo>
                    <a:pt x="94" y="198"/>
                  </a:lnTo>
                  <a:lnTo>
                    <a:pt x="82" y="198"/>
                  </a:lnTo>
                  <a:lnTo>
                    <a:pt x="68" y="198"/>
                  </a:lnTo>
                  <a:lnTo>
                    <a:pt x="68" y="198"/>
                  </a:lnTo>
                  <a:lnTo>
                    <a:pt x="54" y="198"/>
                  </a:lnTo>
                  <a:lnTo>
                    <a:pt x="42" y="202"/>
                  </a:lnTo>
                  <a:lnTo>
                    <a:pt x="30" y="210"/>
                  </a:lnTo>
                  <a:lnTo>
                    <a:pt x="20" y="218"/>
                  </a:lnTo>
                  <a:lnTo>
                    <a:pt x="20" y="218"/>
                  </a:lnTo>
                  <a:lnTo>
                    <a:pt x="12" y="228"/>
                  </a:lnTo>
                  <a:lnTo>
                    <a:pt x="6" y="240"/>
                  </a:lnTo>
                  <a:lnTo>
                    <a:pt x="2" y="252"/>
                  </a:lnTo>
                  <a:lnTo>
                    <a:pt x="0" y="266"/>
                  </a:lnTo>
                  <a:lnTo>
                    <a:pt x="0" y="320"/>
                  </a:lnTo>
                  <a:lnTo>
                    <a:pt x="0" y="320"/>
                  </a:lnTo>
                  <a:lnTo>
                    <a:pt x="0" y="328"/>
                  </a:lnTo>
                  <a:lnTo>
                    <a:pt x="2" y="334"/>
                  </a:lnTo>
                  <a:lnTo>
                    <a:pt x="6" y="340"/>
                  </a:lnTo>
                  <a:lnTo>
                    <a:pt x="10" y="344"/>
                  </a:lnTo>
                  <a:lnTo>
                    <a:pt x="10" y="344"/>
                  </a:lnTo>
                  <a:lnTo>
                    <a:pt x="18" y="350"/>
                  </a:lnTo>
                  <a:lnTo>
                    <a:pt x="28" y="354"/>
                  </a:lnTo>
                  <a:lnTo>
                    <a:pt x="28" y="450"/>
                  </a:lnTo>
                  <a:lnTo>
                    <a:pt x="28" y="450"/>
                  </a:lnTo>
                  <a:lnTo>
                    <a:pt x="30" y="454"/>
                  </a:lnTo>
                  <a:lnTo>
                    <a:pt x="34" y="456"/>
                  </a:lnTo>
                  <a:lnTo>
                    <a:pt x="34" y="456"/>
                  </a:lnTo>
                  <a:lnTo>
                    <a:pt x="38" y="454"/>
                  </a:lnTo>
                  <a:lnTo>
                    <a:pt x="40" y="450"/>
                  </a:lnTo>
                  <a:lnTo>
                    <a:pt x="40" y="256"/>
                  </a:lnTo>
                  <a:lnTo>
                    <a:pt x="40" y="256"/>
                  </a:lnTo>
                  <a:lnTo>
                    <a:pt x="38" y="252"/>
                  </a:lnTo>
                  <a:lnTo>
                    <a:pt x="34" y="250"/>
                  </a:lnTo>
                  <a:lnTo>
                    <a:pt x="34" y="250"/>
                  </a:lnTo>
                  <a:lnTo>
                    <a:pt x="30" y="252"/>
                  </a:lnTo>
                  <a:lnTo>
                    <a:pt x="28" y="256"/>
                  </a:lnTo>
                  <a:lnTo>
                    <a:pt x="28" y="340"/>
                  </a:lnTo>
                  <a:lnTo>
                    <a:pt x="28" y="340"/>
                  </a:lnTo>
                  <a:lnTo>
                    <a:pt x="20" y="336"/>
                  </a:lnTo>
                  <a:lnTo>
                    <a:pt x="20" y="336"/>
                  </a:lnTo>
                  <a:lnTo>
                    <a:pt x="14" y="328"/>
                  </a:lnTo>
                  <a:lnTo>
                    <a:pt x="14" y="320"/>
                  </a:lnTo>
                  <a:lnTo>
                    <a:pt x="14" y="266"/>
                  </a:lnTo>
                  <a:lnTo>
                    <a:pt x="14" y="266"/>
                  </a:lnTo>
                  <a:lnTo>
                    <a:pt x="14" y="254"/>
                  </a:lnTo>
                  <a:lnTo>
                    <a:pt x="18" y="244"/>
                  </a:lnTo>
                  <a:lnTo>
                    <a:pt x="22" y="234"/>
                  </a:lnTo>
                  <a:lnTo>
                    <a:pt x="30" y="226"/>
                  </a:lnTo>
                  <a:lnTo>
                    <a:pt x="30" y="226"/>
                  </a:lnTo>
                  <a:lnTo>
                    <a:pt x="38" y="220"/>
                  </a:lnTo>
                  <a:lnTo>
                    <a:pt x="46" y="214"/>
                  </a:lnTo>
                  <a:lnTo>
                    <a:pt x="58" y="212"/>
                  </a:lnTo>
                  <a:lnTo>
                    <a:pt x="68" y="210"/>
                  </a:lnTo>
                  <a:lnTo>
                    <a:pt x="82" y="210"/>
                  </a:lnTo>
                  <a:lnTo>
                    <a:pt x="82" y="210"/>
                  </a:lnTo>
                  <a:lnTo>
                    <a:pt x="92" y="212"/>
                  </a:lnTo>
                  <a:lnTo>
                    <a:pt x="102" y="214"/>
                  </a:lnTo>
                  <a:lnTo>
                    <a:pt x="112" y="220"/>
                  </a:lnTo>
                  <a:lnTo>
                    <a:pt x="120" y="226"/>
                  </a:lnTo>
                  <a:lnTo>
                    <a:pt x="120" y="226"/>
                  </a:lnTo>
                  <a:lnTo>
                    <a:pt x="126" y="234"/>
                  </a:lnTo>
                  <a:lnTo>
                    <a:pt x="132" y="244"/>
                  </a:lnTo>
                  <a:lnTo>
                    <a:pt x="136" y="254"/>
                  </a:lnTo>
                  <a:lnTo>
                    <a:pt x="136" y="266"/>
                  </a:lnTo>
                  <a:lnTo>
                    <a:pt x="136" y="322"/>
                  </a:lnTo>
                  <a:lnTo>
                    <a:pt x="136" y="322"/>
                  </a:lnTo>
                  <a:lnTo>
                    <a:pt x="134" y="330"/>
                  </a:lnTo>
                  <a:lnTo>
                    <a:pt x="130" y="336"/>
                  </a:lnTo>
                  <a:lnTo>
                    <a:pt x="130" y="336"/>
                  </a:lnTo>
                  <a:lnTo>
                    <a:pt x="130" y="336"/>
                  </a:lnTo>
                  <a:lnTo>
                    <a:pt x="126" y="338"/>
                  </a:lnTo>
                  <a:lnTo>
                    <a:pt x="122" y="340"/>
                  </a:lnTo>
                  <a:lnTo>
                    <a:pt x="122" y="256"/>
                  </a:lnTo>
                  <a:lnTo>
                    <a:pt x="122" y="256"/>
                  </a:lnTo>
                  <a:lnTo>
                    <a:pt x="120" y="252"/>
                  </a:lnTo>
                  <a:lnTo>
                    <a:pt x="116" y="250"/>
                  </a:lnTo>
                  <a:lnTo>
                    <a:pt x="116" y="250"/>
                  </a:lnTo>
                  <a:lnTo>
                    <a:pt x="110" y="252"/>
                  </a:lnTo>
                  <a:lnTo>
                    <a:pt x="108" y="256"/>
                  </a:lnTo>
                  <a:lnTo>
                    <a:pt x="108" y="450"/>
                  </a:lnTo>
                  <a:lnTo>
                    <a:pt x="108" y="450"/>
                  </a:lnTo>
                  <a:lnTo>
                    <a:pt x="110" y="454"/>
                  </a:lnTo>
                  <a:lnTo>
                    <a:pt x="116" y="456"/>
                  </a:lnTo>
                  <a:lnTo>
                    <a:pt x="116" y="456"/>
                  </a:lnTo>
                  <a:lnTo>
                    <a:pt x="120" y="454"/>
                  </a:lnTo>
                  <a:lnTo>
                    <a:pt x="122" y="450"/>
                  </a:lnTo>
                  <a:lnTo>
                    <a:pt x="122" y="354"/>
                  </a:lnTo>
                  <a:lnTo>
                    <a:pt x="122" y="354"/>
                  </a:lnTo>
                  <a:lnTo>
                    <a:pt x="132" y="352"/>
                  </a:lnTo>
                  <a:lnTo>
                    <a:pt x="140" y="346"/>
                  </a:lnTo>
                  <a:lnTo>
                    <a:pt x="140" y="346"/>
                  </a:lnTo>
                  <a:close/>
                  <a:moveTo>
                    <a:pt x="300" y="112"/>
                  </a:moveTo>
                  <a:lnTo>
                    <a:pt x="300" y="112"/>
                  </a:lnTo>
                  <a:lnTo>
                    <a:pt x="306" y="112"/>
                  </a:lnTo>
                  <a:lnTo>
                    <a:pt x="312" y="110"/>
                  </a:lnTo>
                  <a:lnTo>
                    <a:pt x="318" y="108"/>
                  </a:lnTo>
                  <a:lnTo>
                    <a:pt x="324" y="102"/>
                  </a:lnTo>
                  <a:lnTo>
                    <a:pt x="324" y="102"/>
                  </a:lnTo>
                  <a:lnTo>
                    <a:pt x="324" y="102"/>
                  </a:lnTo>
                  <a:lnTo>
                    <a:pt x="328" y="98"/>
                  </a:lnTo>
                  <a:lnTo>
                    <a:pt x="330" y="92"/>
                  </a:lnTo>
                  <a:lnTo>
                    <a:pt x="332" y="86"/>
                  </a:lnTo>
                  <a:lnTo>
                    <a:pt x="334" y="78"/>
                  </a:lnTo>
                  <a:lnTo>
                    <a:pt x="334" y="78"/>
                  </a:lnTo>
                  <a:lnTo>
                    <a:pt x="332" y="72"/>
                  </a:lnTo>
                  <a:lnTo>
                    <a:pt x="330" y="66"/>
                  </a:lnTo>
                  <a:lnTo>
                    <a:pt x="328" y="60"/>
                  </a:lnTo>
                  <a:lnTo>
                    <a:pt x="324" y="54"/>
                  </a:lnTo>
                  <a:lnTo>
                    <a:pt x="324" y="54"/>
                  </a:lnTo>
                  <a:lnTo>
                    <a:pt x="318" y="50"/>
                  </a:lnTo>
                  <a:lnTo>
                    <a:pt x="312" y="48"/>
                  </a:lnTo>
                  <a:lnTo>
                    <a:pt x="306" y="46"/>
                  </a:lnTo>
                  <a:lnTo>
                    <a:pt x="300" y="44"/>
                  </a:lnTo>
                  <a:lnTo>
                    <a:pt x="300" y="44"/>
                  </a:lnTo>
                  <a:lnTo>
                    <a:pt x="292" y="46"/>
                  </a:lnTo>
                  <a:lnTo>
                    <a:pt x="286" y="48"/>
                  </a:lnTo>
                  <a:lnTo>
                    <a:pt x="280" y="50"/>
                  </a:lnTo>
                  <a:lnTo>
                    <a:pt x="276" y="54"/>
                  </a:lnTo>
                  <a:lnTo>
                    <a:pt x="276" y="54"/>
                  </a:lnTo>
                  <a:lnTo>
                    <a:pt x="276" y="54"/>
                  </a:lnTo>
                  <a:lnTo>
                    <a:pt x="270" y="60"/>
                  </a:lnTo>
                  <a:lnTo>
                    <a:pt x="268" y="66"/>
                  </a:lnTo>
                  <a:lnTo>
                    <a:pt x="266" y="72"/>
                  </a:lnTo>
                  <a:lnTo>
                    <a:pt x="264" y="78"/>
                  </a:lnTo>
                  <a:lnTo>
                    <a:pt x="264" y="78"/>
                  </a:lnTo>
                  <a:lnTo>
                    <a:pt x="266" y="86"/>
                  </a:lnTo>
                  <a:lnTo>
                    <a:pt x="268" y="92"/>
                  </a:lnTo>
                  <a:lnTo>
                    <a:pt x="270" y="98"/>
                  </a:lnTo>
                  <a:lnTo>
                    <a:pt x="276" y="102"/>
                  </a:lnTo>
                  <a:lnTo>
                    <a:pt x="276" y="102"/>
                  </a:lnTo>
                  <a:lnTo>
                    <a:pt x="280" y="108"/>
                  </a:lnTo>
                  <a:lnTo>
                    <a:pt x="286" y="110"/>
                  </a:lnTo>
                  <a:lnTo>
                    <a:pt x="292" y="112"/>
                  </a:lnTo>
                  <a:lnTo>
                    <a:pt x="300" y="112"/>
                  </a:lnTo>
                  <a:lnTo>
                    <a:pt x="300" y="112"/>
                  </a:lnTo>
                  <a:close/>
                  <a:moveTo>
                    <a:pt x="284" y="64"/>
                  </a:moveTo>
                  <a:lnTo>
                    <a:pt x="284" y="64"/>
                  </a:lnTo>
                  <a:lnTo>
                    <a:pt x="284" y="64"/>
                  </a:lnTo>
                  <a:lnTo>
                    <a:pt x="290" y="60"/>
                  </a:lnTo>
                  <a:lnTo>
                    <a:pt x="300" y="58"/>
                  </a:lnTo>
                  <a:lnTo>
                    <a:pt x="300" y="58"/>
                  </a:lnTo>
                  <a:lnTo>
                    <a:pt x="308" y="60"/>
                  </a:lnTo>
                  <a:lnTo>
                    <a:pt x="314" y="64"/>
                  </a:lnTo>
                  <a:lnTo>
                    <a:pt x="314" y="64"/>
                  </a:lnTo>
                  <a:lnTo>
                    <a:pt x="318" y="70"/>
                  </a:lnTo>
                  <a:lnTo>
                    <a:pt x="320" y="78"/>
                  </a:lnTo>
                  <a:lnTo>
                    <a:pt x="320" y="78"/>
                  </a:lnTo>
                  <a:lnTo>
                    <a:pt x="318" y="86"/>
                  </a:lnTo>
                  <a:lnTo>
                    <a:pt x="314" y="94"/>
                  </a:lnTo>
                  <a:lnTo>
                    <a:pt x="314" y="94"/>
                  </a:lnTo>
                  <a:lnTo>
                    <a:pt x="308" y="98"/>
                  </a:lnTo>
                  <a:lnTo>
                    <a:pt x="300" y="100"/>
                  </a:lnTo>
                  <a:lnTo>
                    <a:pt x="300" y="100"/>
                  </a:lnTo>
                  <a:lnTo>
                    <a:pt x="292" y="98"/>
                  </a:lnTo>
                  <a:lnTo>
                    <a:pt x="284" y="94"/>
                  </a:lnTo>
                  <a:lnTo>
                    <a:pt x="284" y="94"/>
                  </a:lnTo>
                  <a:lnTo>
                    <a:pt x="280" y="86"/>
                  </a:lnTo>
                  <a:lnTo>
                    <a:pt x="278" y="78"/>
                  </a:lnTo>
                  <a:lnTo>
                    <a:pt x="278" y="78"/>
                  </a:lnTo>
                  <a:lnTo>
                    <a:pt x="280" y="70"/>
                  </a:lnTo>
                  <a:lnTo>
                    <a:pt x="284" y="64"/>
                  </a:lnTo>
                  <a:lnTo>
                    <a:pt x="284" y="64"/>
                  </a:lnTo>
                  <a:close/>
                  <a:moveTo>
                    <a:pt x="50" y="182"/>
                  </a:moveTo>
                  <a:lnTo>
                    <a:pt x="50" y="182"/>
                  </a:lnTo>
                  <a:lnTo>
                    <a:pt x="56" y="186"/>
                  </a:lnTo>
                  <a:lnTo>
                    <a:pt x="62" y="190"/>
                  </a:lnTo>
                  <a:lnTo>
                    <a:pt x="68" y="192"/>
                  </a:lnTo>
                  <a:lnTo>
                    <a:pt x="74" y="192"/>
                  </a:lnTo>
                  <a:lnTo>
                    <a:pt x="74" y="192"/>
                  </a:lnTo>
                  <a:lnTo>
                    <a:pt x="82" y="192"/>
                  </a:lnTo>
                  <a:lnTo>
                    <a:pt x="88" y="190"/>
                  </a:lnTo>
                  <a:lnTo>
                    <a:pt x="94" y="186"/>
                  </a:lnTo>
                  <a:lnTo>
                    <a:pt x="98" y="182"/>
                  </a:lnTo>
                  <a:lnTo>
                    <a:pt x="98" y="182"/>
                  </a:lnTo>
                  <a:lnTo>
                    <a:pt x="98" y="182"/>
                  </a:lnTo>
                  <a:lnTo>
                    <a:pt x="104" y="178"/>
                  </a:lnTo>
                  <a:lnTo>
                    <a:pt x="106" y="172"/>
                  </a:lnTo>
                  <a:lnTo>
                    <a:pt x="108" y="166"/>
                  </a:lnTo>
                  <a:lnTo>
                    <a:pt x="108" y="158"/>
                  </a:lnTo>
                  <a:lnTo>
                    <a:pt x="108" y="158"/>
                  </a:lnTo>
                  <a:lnTo>
                    <a:pt x="108" y="152"/>
                  </a:lnTo>
                  <a:lnTo>
                    <a:pt x="106" y="144"/>
                  </a:lnTo>
                  <a:lnTo>
                    <a:pt x="104" y="140"/>
                  </a:lnTo>
                  <a:lnTo>
                    <a:pt x="98" y="134"/>
                  </a:lnTo>
                  <a:lnTo>
                    <a:pt x="98" y="134"/>
                  </a:lnTo>
                  <a:lnTo>
                    <a:pt x="98" y="134"/>
                  </a:lnTo>
                  <a:lnTo>
                    <a:pt x="94" y="130"/>
                  </a:lnTo>
                  <a:lnTo>
                    <a:pt x="88" y="126"/>
                  </a:lnTo>
                  <a:lnTo>
                    <a:pt x="82" y="124"/>
                  </a:lnTo>
                  <a:lnTo>
                    <a:pt x="74" y="124"/>
                  </a:lnTo>
                  <a:lnTo>
                    <a:pt x="74" y="124"/>
                  </a:lnTo>
                  <a:lnTo>
                    <a:pt x="68" y="124"/>
                  </a:lnTo>
                  <a:lnTo>
                    <a:pt x="62" y="126"/>
                  </a:lnTo>
                  <a:lnTo>
                    <a:pt x="56" y="130"/>
                  </a:lnTo>
                  <a:lnTo>
                    <a:pt x="50" y="134"/>
                  </a:lnTo>
                  <a:lnTo>
                    <a:pt x="50" y="134"/>
                  </a:lnTo>
                  <a:lnTo>
                    <a:pt x="50" y="134"/>
                  </a:lnTo>
                  <a:lnTo>
                    <a:pt x="46" y="140"/>
                  </a:lnTo>
                  <a:lnTo>
                    <a:pt x="44" y="144"/>
                  </a:lnTo>
                  <a:lnTo>
                    <a:pt x="42" y="152"/>
                  </a:lnTo>
                  <a:lnTo>
                    <a:pt x="40" y="158"/>
                  </a:lnTo>
                  <a:lnTo>
                    <a:pt x="40" y="158"/>
                  </a:lnTo>
                  <a:lnTo>
                    <a:pt x="42" y="166"/>
                  </a:lnTo>
                  <a:lnTo>
                    <a:pt x="44" y="172"/>
                  </a:lnTo>
                  <a:lnTo>
                    <a:pt x="46" y="178"/>
                  </a:lnTo>
                  <a:lnTo>
                    <a:pt x="50" y="182"/>
                  </a:lnTo>
                  <a:lnTo>
                    <a:pt x="50" y="182"/>
                  </a:lnTo>
                  <a:close/>
                  <a:moveTo>
                    <a:pt x="60" y="144"/>
                  </a:moveTo>
                  <a:lnTo>
                    <a:pt x="60" y="144"/>
                  </a:lnTo>
                  <a:lnTo>
                    <a:pt x="60" y="144"/>
                  </a:lnTo>
                  <a:lnTo>
                    <a:pt x="66" y="138"/>
                  </a:lnTo>
                  <a:lnTo>
                    <a:pt x="74" y="138"/>
                  </a:lnTo>
                  <a:lnTo>
                    <a:pt x="74" y="138"/>
                  </a:lnTo>
                  <a:lnTo>
                    <a:pt x="82" y="138"/>
                  </a:lnTo>
                  <a:lnTo>
                    <a:pt x="90" y="144"/>
                  </a:lnTo>
                  <a:lnTo>
                    <a:pt x="90" y="144"/>
                  </a:lnTo>
                  <a:lnTo>
                    <a:pt x="90" y="144"/>
                  </a:lnTo>
                  <a:lnTo>
                    <a:pt x="94" y="150"/>
                  </a:lnTo>
                  <a:lnTo>
                    <a:pt x="96" y="158"/>
                  </a:lnTo>
                  <a:lnTo>
                    <a:pt x="96" y="158"/>
                  </a:lnTo>
                  <a:lnTo>
                    <a:pt x="94" y="166"/>
                  </a:lnTo>
                  <a:lnTo>
                    <a:pt x="90" y="172"/>
                  </a:lnTo>
                  <a:lnTo>
                    <a:pt x="90" y="174"/>
                  </a:lnTo>
                  <a:lnTo>
                    <a:pt x="90" y="174"/>
                  </a:lnTo>
                  <a:lnTo>
                    <a:pt x="82" y="178"/>
                  </a:lnTo>
                  <a:lnTo>
                    <a:pt x="74" y="180"/>
                  </a:lnTo>
                  <a:lnTo>
                    <a:pt x="74" y="180"/>
                  </a:lnTo>
                  <a:lnTo>
                    <a:pt x="66" y="178"/>
                  </a:lnTo>
                  <a:lnTo>
                    <a:pt x="60" y="174"/>
                  </a:lnTo>
                  <a:lnTo>
                    <a:pt x="60" y="172"/>
                  </a:lnTo>
                  <a:lnTo>
                    <a:pt x="60" y="172"/>
                  </a:lnTo>
                  <a:lnTo>
                    <a:pt x="56" y="166"/>
                  </a:lnTo>
                  <a:lnTo>
                    <a:pt x="54" y="158"/>
                  </a:lnTo>
                  <a:lnTo>
                    <a:pt x="54" y="158"/>
                  </a:lnTo>
                  <a:lnTo>
                    <a:pt x="56" y="150"/>
                  </a:lnTo>
                  <a:lnTo>
                    <a:pt x="60" y="144"/>
                  </a:lnTo>
                  <a:lnTo>
                    <a:pt x="60"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0F00C4FF-F520-4CC3-920A-B0EB9E941C95}"/>
                </a:ext>
              </a:extLst>
            </p:cNvPr>
            <p:cNvSpPr>
              <a:spLocks noEditPoints="1"/>
            </p:cNvSpPr>
            <p:nvPr/>
          </p:nvSpPr>
          <p:spPr bwMode="auto">
            <a:xfrm>
              <a:off x="10321049" y="3438803"/>
              <a:ext cx="923054" cy="940326"/>
            </a:xfrm>
            <a:custGeom>
              <a:avLst/>
              <a:gdLst>
                <a:gd name="T0" fmla="*/ 447 w 481"/>
                <a:gd name="T1" fmla="*/ 392 h 490"/>
                <a:gd name="T2" fmla="*/ 383 w 481"/>
                <a:gd name="T3" fmla="*/ 349 h 490"/>
                <a:gd name="T4" fmla="*/ 307 w 481"/>
                <a:gd name="T5" fmla="*/ 309 h 490"/>
                <a:gd name="T6" fmla="*/ 194 w 481"/>
                <a:gd name="T7" fmla="*/ 285 h 490"/>
                <a:gd name="T8" fmla="*/ 118 w 481"/>
                <a:gd name="T9" fmla="*/ 386 h 490"/>
                <a:gd name="T10" fmla="*/ 38 w 481"/>
                <a:gd name="T11" fmla="*/ 359 h 490"/>
                <a:gd name="T12" fmla="*/ 24 w 481"/>
                <a:gd name="T13" fmla="*/ 454 h 490"/>
                <a:gd name="T14" fmla="*/ 44 w 481"/>
                <a:gd name="T15" fmla="*/ 488 h 490"/>
                <a:gd name="T16" fmla="*/ 445 w 481"/>
                <a:gd name="T17" fmla="*/ 486 h 490"/>
                <a:gd name="T18" fmla="*/ 190 w 481"/>
                <a:gd name="T19" fmla="*/ 303 h 490"/>
                <a:gd name="T20" fmla="*/ 186 w 481"/>
                <a:gd name="T21" fmla="*/ 341 h 490"/>
                <a:gd name="T22" fmla="*/ 411 w 481"/>
                <a:gd name="T23" fmla="*/ 476 h 490"/>
                <a:gd name="T24" fmla="*/ 383 w 481"/>
                <a:gd name="T25" fmla="*/ 432 h 490"/>
                <a:gd name="T26" fmla="*/ 92 w 481"/>
                <a:gd name="T27" fmla="*/ 476 h 490"/>
                <a:gd name="T28" fmla="*/ 80 w 481"/>
                <a:gd name="T29" fmla="*/ 468 h 490"/>
                <a:gd name="T30" fmla="*/ 48 w 481"/>
                <a:gd name="T31" fmla="*/ 466 h 490"/>
                <a:gd name="T32" fmla="*/ 64 w 481"/>
                <a:gd name="T33" fmla="*/ 355 h 490"/>
                <a:gd name="T34" fmla="*/ 180 w 481"/>
                <a:gd name="T35" fmla="*/ 422 h 490"/>
                <a:gd name="T36" fmla="*/ 329 w 481"/>
                <a:gd name="T37" fmla="*/ 357 h 490"/>
                <a:gd name="T38" fmla="*/ 351 w 481"/>
                <a:gd name="T39" fmla="*/ 420 h 490"/>
                <a:gd name="T40" fmla="*/ 417 w 481"/>
                <a:gd name="T41" fmla="*/ 357 h 490"/>
                <a:gd name="T42" fmla="*/ 367 w 481"/>
                <a:gd name="T43" fmla="*/ 275 h 490"/>
                <a:gd name="T44" fmla="*/ 367 w 481"/>
                <a:gd name="T45" fmla="*/ 323 h 490"/>
                <a:gd name="T46" fmla="*/ 415 w 481"/>
                <a:gd name="T47" fmla="*/ 323 h 490"/>
                <a:gd name="T48" fmla="*/ 415 w 481"/>
                <a:gd name="T49" fmla="*/ 275 h 490"/>
                <a:gd name="T50" fmla="*/ 367 w 481"/>
                <a:gd name="T51" fmla="*/ 275 h 490"/>
                <a:gd name="T52" fmla="*/ 411 w 481"/>
                <a:gd name="T53" fmla="*/ 291 h 490"/>
                <a:gd name="T54" fmla="*/ 377 w 481"/>
                <a:gd name="T55" fmla="*/ 313 h 490"/>
                <a:gd name="T56" fmla="*/ 70 w 481"/>
                <a:gd name="T57" fmla="*/ 327 h 490"/>
                <a:gd name="T58" fmla="*/ 118 w 481"/>
                <a:gd name="T59" fmla="*/ 319 h 490"/>
                <a:gd name="T60" fmla="*/ 108 w 481"/>
                <a:gd name="T61" fmla="*/ 271 h 490"/>
                <a:gd name="T62" fmla="*/ 60 w 481"/>
                <a:gd name="T63" fmla="*/ 279 h 490"/>
                <a:gd name="T64" fmla="*/ 74 w 481"/>
                <a:gd name="T65" fmla="*/ 283 h 490"/>
                <a:gd name="T66" fmla="*/ 110 w 481"/>
                <a:gd name="T67" fmla="*/ 299 h 490"/>
                <a:gd name="T68" fmla="*/ 74 w 481"/>
                <a:gd name="T69" fmla="*/ 313 h 490"/>
                <a:gd name="T70" fmla="*/ 267 w 481"/>
                <a:gd name="T71" fmla="*/ 40 h 490"/>
                <a:gd name="T72" fmla="*/ 186 w 481"/>
                <a:gd name="T73" fmla="*/ 46 h 490"/>
                <a:gd name="T74" fmla="*/ 182 w 481"/>
                <a:gd name="T75" fmla="*/ 64 h 490"/>
                <a:gd name="T76" fmla="*/ 241 w 481"/>
                <a:gd name="T77" fmla="*/ 201 h 490"/>
                <a:gd name="T78" fmla="*/ 204 w 481"/>
                <a:gd name="T79" fmla="*/ 237 h 490"/>
                <a:gd name="T80" fmla="*/ 241 w 481"/>
                <a:gd name="T81" fmla="*/ 271 h 490"/>
                <a:gd name="T82" fmla="*/ 275 w 481"/>
                <a:gd name="T83" fmla="*/ 237 h 490"/>
                <a:gd name="T84" fmla="*/ 241 w 481"/>
                <a:gd name="T85" fmla="*/ 257 h 490"/>
                <a:gd name="T86" fmla="*/ 224 w 481"/>
                <a:gd name="T87" fmla="*/ 221 h 490"/>
                <a:gd name="T88" fmla="*/ 261 w 481"/>
                <a:gd name="T89" fmla="*/ 237 h 490"/>
                <a:gd name="T90" fmla="*/ 182 w 481"/>
                <a:gd name="T91" fmla="*/ 161 h 490"/>
                <a:gd name="T92" fmla="*/ 309 w 481"/>
                <a:gd name="T93" fmla="*/ 165 h 490"/>
                <a:gd name="T94" fmla="*/ 369 w 481"/>
                <a:gd name="T95" fmla="*/ 159 h 490"/>
                <a:gd name="T96" fmla="*/ 361 w 481"/>
                <a:gd name="T97" fmla="*/ 76 h 490"/>
                <a:gd name="T98" fmla="*/ 172 w 481"/>
                <a:gd name="T99" fmla="*/ 0 h 490"/>
                <a:gd name="T100" fmla="*/ 162 w 481"/>
                <a:gd name="T101" fmla="*/ 106 h 490"/>
                <a:gd name="T102" fmla="*/ 365 w 481"/>
                <a:gd name="T103" fmla="*/ 96 h 490"/>
                <a:gd name="T104" fmla="*/ 345 w 481"/>
                <a:gd name="T105" fmla="*/ 157 h 490"/>
                <a:gd name="T106" fmla="*/ 259 w 481"/>
                <a:gd name="T107" fmla="*/ 151 h 490"/>
                <a:gd name="T108" fmla="*/ 305 w 481"/>
                <a:gd name="T109" fmla="*/ 84 h 490"/>
                <a:gd name="T110" fmla="*/ 289 w 481"/>
                <a:gd name="T111" fmla="*/ 14 h 490"/>
                <a:gd name="T112" fmla="*/ 224 w 481"/>
                <a:gd name="T113" fmla="*/ 98 h 490"/>
                <a:gd name="T114" fmla="*/ 166 w 481"/>
                <a:gd name="T115" fmla="*/ 9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1" h="490">
                  <a:moveTo>
                    <a:pt x="467" y="374"/>
                  </a:moveTo>
                  <a:lnTo>
                    <a:pt x="459" y="442"/>
                  </a:lnTo>
                  <a:lnTo>
                    <a:pt x="459" y="442"/>
                  </a:lnTo>
                  <a:lnTo>
                    <a:pt x="455" y="454"/>
                  </a:lnTo>
                  <a:lnTo>
                    <a:pt x="449" y="464"/>
                  </a:lnTo>
                  <a:lnTo>
                    <a:pt x="449" y="464"/>
                  </a:lnTo>
                  <a:lnTo>
                    <a:pt x="449" y="464"/>
                  </a:lnTo>
                  <a:lnTo>
                    <a:pt x="449" y="464"/>
                  </a:lnTo>
                  <a:lnTo>
                    <a:pt x="451" y="452"/>
                  </a:lnTo>
                  <a:lnTo>
                    <a:pt x="451" y="436"/>
                  </a:lnTo>
                  <a:lnTo>
                    <a:pt x="447" y="392"/>
                  </a:lnTo>
                  <a:lnTo>
                    <a:pt x="447" y="392"/>
                  </a:lnTo>
                  <a:lnTo>
                    <a:pt x="443" y="368"/>
                  </a:lnTo>
                  <a:lnTo>
                    <a:pt x="443" y="368"/>
                  </a:lnTo>
                  <a:lnTo>
                    <a:pt x="441" y="359"/>
                  </a:lnTo>
                  <a:lnTo>
                    <a:pt x="437" y="351"/>
                  </a:lnTo>
                  <a:lnTo>
                    <a:pt x="429" y="345"/>
                  </a:lnTo>
                  <a:lnTo>
                    <a:pt x="419" y="341"/>
                  </a:lnTo>
                  <a:lnTo>
                    <a:pt x="419" y="341"/>
                  </a:lnTo>
                  <a:lnTo>
                    <a:pt x="407" y="341"/>
                  </a:lnTo>
                  <a:lnTo>
                    <a:pt x="393" y="343"/>
                  </a:lnTo>
                  <a:lnTo>
                    <a:pt x="383" y="349"/>
                  </a:lnTo>
                  <a:lnTo>
                    <a:pt x="379" y="353"/>
                  </a:lnTo>
                  <a:lnTo>
                    <a:pt x="375" y="359"/>
                  </a:lnTo>
                  <a:lnTo>
                    <a:pt x="361" y="386"/>
                  </a:lnTo>
                  <a:lnTo>
                    <a:pt x="345" y="351"/>
                  </a:lnTo>
                  <a:lnTo>
                    <a:pt x="345" y="351"/>
                  </a:lnTo>
                  <a:lnTo>
                    <a:pt x="339" y="345"/>
                  </a:lnTo>
                  <a:lnTo>
                    <a:pt x="337" y="343"/>
                  </a:lnTo>
                  <a:lnTo>
                    <a:pt x="331" y="341"/>
                  </a:lnTo>
                  <a:lnTo>
                    <a:pt x="309" y="341"/>
                  </a:lnTo>
                  <a:lnTo>
                    <a:pt x="307" y="309"/>
                  </a:lnTo>
                  <a:lnTo>
                    <a:pt x="307" y="309"/>
                  </a:lnTo>
                  <a:lnTo>
                    <a:pt x="305" y="301"/>
                  </a:lnTo>
                  <a:lnTo>
                    <a:pt x="301" y="295"/>
                  </a:lnTo>
                  <a:lnTo>
                    <a:pt x="295" y="289"/>
                  </a:lnTo>
                  <a:lnTo>
                    <a:pt x="285" y="285"/>
                  </a:lnTo>
                  <a:lnTo>
                    <a:pt x="275" y="283"/>
                  </a:lnTo>
                  <a:lnTo>
                    <a:pt x="263" y="281"/>
                  </a:lnTo>
                  <a:lnTo>
                    <a:pt x="241" y="279"/>
                  </a:lnTo>
                  <a:lnTo>
                    <a:pt x="241" y="279"/>
                  </a:lnTo>
                  <a:lnTo>
                    <a:pt x="216" y="281"/>
                  </a:lnTo>
                  <a:lnTo>
                    <a:pt x="204" y="283"/>
                  </a:lnTo>
                  <a:lnTo>
                    <a:pt x="194" y="285"/>
                  </a:lnTo>
                  <a:lnTo>
                    <a:pt x="186" y="289"/>
                  </a:lnTo>
                  <a:lnTo>
                    <a:pt x="178" y="295"/>
                  </a:lnTo>
                  <a:lnTo>
                    <a:pt x="174" y="301"/>
                  </a:lnTo>
                  <a:lnTo>
                    <a:pt x="172" y="309"/>
                  </a:lnTo>
                  <a:lnTo>
                    <a:pt x="170" y="341"/>
                  </a:lnTo>
                  <a:lnTo>
                    <a:pt x="148" y="341"/>
                  </a:lnTo>
                  <a:lnTo>
                    <a:pt x="148" y="341"/>
                  </a:lnTo>
                  <a:lnTo>
                    <a:pt x="142" y="343"/>
                  </a:lnTo>
                  <a:lnTo>
                    <a:pt x="140" y="345"/>
                  </a:lnTo>
                  <a:lnTo>
                    <a:pt x="134" y="351"/>
                  </a:lnTo>
                  <a:lnTo>
                    <a:pt x="118" y="386"/>
                  </a:lnTo>
                  <a:lnTo>
                    <a:pt x="106" y="359"/>
                  </a:lnTo>
                  <a:lnTo>
                    <a:pt x="106" y="359"/>
                  </a:lnTo>
                  <a:lnTo>
                    <a:pt x="102" y="353"/>
                  </a:lnTo>
                  <a:lnTo>
                    <a:pt x="98" y="349"/>
                  </a:lnTo>
                  <a:lnTo>
                    <a:pt x="86" y="343"/>
                  </a:lnTo>
                  <a:lnTo>
                    <a:pt x="74" y="341"/>
                  </a:lnTo>
                  <a:lnTo>
                    <a:pt x="62" y="341"/>
                  </a:lnTo>
                  <a:lnTo>
                    <a:pt x="62" y="341"/>
                  </a:lnTo>
                  <a:lnTo>
                    <a:pt x="52" y="345"/>
                  </a:lnTo>
                  <a:lnTo>
                    <a:pt x="44" y="351"/>
                  </a:lnTo>
                  <a:lnTo>
                    <a:pt x="38" y="359"/>
                  </a:lnTo>
                  <a:lnTo>
                    <a:pt x="36" y="368"/>
                  </a:lnTo>
                  <a:lnTo>
                    <a:pt x="36" y="368"/>
                  </a:lnTo>
                  <a:lnTo>
                    <a:pt x="34" y="392"/>
                  </a:lnTo>
                  <a:lnTo>
                    <a:pt x="34" y="392"/>
                  </a:lnTo>
                  <a:lnTo>
                    <a:pt x="30" y="436"/>
                  </a:lnTo>
                  <a:lnTo>
                    <a:pt x="30" y="452"/>
                  </a:lnTo>
                  <a:lnTo>
                    <a:pt x="32" y="464"/>
                  </a:lnTo>
                  <a:lnTo>
                    <a:pt x="32" y="464"/>
                  </a:lnTo>
                  <a:lnTo>
                    <a:pt x="32" y="464"/>
                  </a:lnTo>
                  <a:lnTo>
                    <a:pt x="32" y="464"/>
                  </a:lnTo>
                  <a:lnTo>
                    <a:pt x="24" y="454"/>
                  </a:lnTo>
                  <a:lnTo>
                    <a:pt x="22" y="442"/>
                  </a:lnTo>
                  <a:lnTo>
                    <a:pt x="14" y="374"/>
                  </a:lnTo>
                  <a:lnTo>
                    <a:pt x="0" y="376"/>
                  </a:lnTo>
                  <a:lnTo>
                    <a:pt x="8" y="444"/>
                  </a:lnTo>
                  <a:lnTo>
                    <a:pt x="8" y="444"/>
                  </a:lnTo>
                  <a:lnTo>
                    <a:pt x="12" y="460"/>
                  </a:lnTo>
                  <a:lnTo>
                    <a:pt x="16" y="468"/>
                  </a:lnTo>
                  <a:lnTo>
                    <a:pt x="22" y="474"/>
                  </a:lnTo>
                  <a:lnTo>
                    <a:pt x="28" y="482"/>
                  </a:lnTo>
                  <a:lnTo>
                    <a:pt x="36" y="486"/>
                  </a:lnTo>
                  <a:lnTo>
                    <a:pt x="44" y="488"/>
                  </a:lnTo>
                  <a:lnTo>
                    <a:pt x="54" y="490"/>
                  </a:lnTo>
                  <a:lnTo>
                    <a:pt x="66" y="490"/>
                  </a:lnTo>
                  <a:lnTo>
                    <a:pt x="66" y="490"/>
                  </a:lnTo>
                  <a:lnTo>
                    <a:pt x="68" y="490"/>
                  </a:lnTo>
                  <a:lnTo>
                    <a:pt x="411" y="490"/>
                  </a:lnTo>
                  <a:lnTo>
                    <a:pt x="411" y="490"/>
                  </a:lnTo>
                  <a:lnTo>
                    <a:pt x="415" y="490"/>
                  </a:lnTo>
                  <a:lnTo>
                    <a:pt x="427" y="490"/>
                  </a:lnTo>
                  <a:lnTo>
                    <a:pt x="427" y="490"/>
                  </a:lnTo>
                  <a:lnTo>
                    <a:pt x="437" y="488"/>
                  </a:lnTo>
                  <a:lnTo>
                    <a:pt x="445" y="486"/>
                  </a:lnTo>
                  <a:lnTo>
                    <a:pt x="453" y="482"/>
                  </a:lnTo>
                  <a:lnTo>
                    <a:pt x="459" y="476"/>
                  </a:lnTo>
                  <a:lnTo>
                    <a:pt x="465" y="468"/>
                  </a:lnTo>
                  <a:lnTo>
                    <a:pt x="469" y="460"/>
                  </a:lnTo>
                  <a:lnTo>
                    <a:pt x="473" y="444"/>
                  </a:lnTo>
                  <a:lnTo>
                    <a:pt x="481" y="376"/>
                  </a:lnTo>
                  <a:lnTo>
                    <a:pt x="467" y="374"/>
                  </a:lnTo>
                  <a:close/>
                  <a:moveTo>
                    <a:pt x="186" y="309"/>
                  </a:moveTo>
                  <a:lnTo>
                    <a:pt x="186" y="309"/>
                  </a:lnTo>
                  <a:lnTo>
                    <a:pt x="188" y="307"/>
                  </a:lnTo>
                  <a:lnTo>
                    <a:pt x="190" y="303"/>
                  </a:lnTo>
                  <a:lnTo>
                    <a:pt x="200" y="299"/>
                  </a:lnTo>
                  <a:lnTo>
                    <a:pt x="218" y="295"/>
                  </a:lnTo>
                  <a:lnTo>
                    <a:pt x="241" y="293"/>
                  </a:lnTo>
                  <a:lnTo>
                    <a:pt x="241" y="293"/>
                  </a:lnTo>
                  <a:lnTo>
                    <a:pt x="261" y="295"/>
                  </a:lnTo>
                  <a:lnTo>
                    <a:pt x="279" y="299"/>
                  </a:lnTo>
                  <a:lnTo>
                    <a:pt x="289" y="303"/>
                  </a:lnTo>
                  <a:lnTo>
                    <a:pt x="293" y="307"/>
                  </a:lnTo>
                  <a:lnTo>
                    <a:pt x="293" y="309"/>
                  </a:lnTo>
                  <a:lnTo>
                    <a:pt x="295" y="341"/>
                  </a:lnTo>
                  <a:lnTo>
                    <a:pt x="186" y="341"/>
                  </a:lnTo>
                  <a:lnTo>
                    <a:pt x="186" y="309"/>
                  </a:lnTo>
                  <a:close/>
                  <a:moveTo>
                    <a:pt x="435" y="460"/>
                  </a:moveTo>
                  <a:lnTo>
                    <a:pt x="435" y="460"/>
                  </a:lnTo>
                  <a:lnTo>
                    <a:pt x="433" y="466"/>
                  </a:lnTo>
                  <a:lnTo>
                    <a:pt x="429" y="470"/>
                  </a:lnTo>
                  <a:lnTo>
                    <a:pt x="423" y="474"/>
                  </a:lnTo>
                  <a:lnTo>
                    <a:pt x="415" y="476"/>
                  </a:lnTo>
                  <a:lnTo>
                    <a:pt x="413" y="476"/>
                  </a:lnTo>
                  <a:lnTo>
                    <a:pt x="413" y="476"/>
                  </a:lnTo>
                  <a:lnTo>
                    <a:pt x="413" y="476"/>
                  </a:lnTo>
                  <a:lnTo>
                    <a:pt x="411" y="476"/>
                  </a:lnTo>
                  <a:lnTo>
                    <a:pt x="401" y="476"/>
                  </a:lnTo>
                  <a:lnTo>
                    <a:pt x="401" y="476"/>
                  </a:lnTo>
                  <a:lnTo>
                    <a:pt x="401" y="468"/>
                  </a:lnTo>
                  <a:lnTo>
                    <a:pt x="393" y="452"/>
                  </a:lnTo>
                  <a:lnTo>
                    <a:pt x="393" y="452"/>
                  </a:lnTo>
                  <a:lnTo>
                    <a:pt x="397" y="446"/>
                  </a:lnTo>
                  <a:lnTo>
                    <a:pt x="399" y="442"/>
                  </a:lnTo>
                  <a:lnTo>
                    <a:pt x="399" y="436"/>
                  </a:lnTo>
                  <a:lnTo>
                    <a:pt x="393" y="396"/>
                  </a:lnTo>
                  <a:lnTo>
                    <a:pt x="379" y="396"/>
                  </a:lnTo>
                  <a:lnTo>
                    <a:pt x="383" y="432"/>
                  </a:lnTo>
                  <a:lnTo>
                    <a:pt x="379" y="422"/>
                  </a:lnTo>
                  <a:lnTo>
                    <a:pt x="365" y="428"/>
                  </a:lnTo>
                  <a:lnTo>
                    <a:pt x="387" y="474"/>
                  </a:lnTo>
                  <a:lnTo>
                    <a:pt x="387" y="474"/>
                  </a:lnTo>
                  <a:lnTo>
                    <a:pt x="387" y="476"/>
                  </a:lnTo>
                  <a:lnTo>
                    <a:pt x="387" y="476"/>
                  </a:lnTo>
                  <a:lnTo>
                    <a:pt x="385" y="476"/>
                  </a:lnTo>
                  <a:lnTo>
                    <a:pt x="94" y="476"/>
                  </a:lnTo>
                  <a:lnTo>
                    <a:pt x="94" y="476"/>
                  </a:lnTo>
                  <a:lnTo>
                    <a:pt x="92" y="476"/>
                  </a:lnTo>
                  <a:lnTo>
                    <a:pt x="92" y="476"/>
                  </a:lnTo>
                  <a:lnTo>
                    <a:pt x="92" y="474"/>
                  </a:lnTo>
                  <a:lnTo>
                    <a:pt x="114" y="428"/>
                  </a:lnTo>
                  <a:lnTo>
                    <a:pt x="100" y="422"/>
                  </a:lnTo>
                  <a:lnTo>
                    <a:pt x="96" y="430"/>
                  </a:lnTo>
                  <a:lnTo>
                    <a:pt x="100" y="396"/>
                  </a:lnTo>
                  <a:lnTo>
                    <a:pt x="86" y="396"/>
                  </a:lnTo>
                  <a:lnTo>
                    <a:pt x="82" y="436"/>
                  </a:lnTo>
                  <a:lnTo>
                    <a:pt x="82" y="436"/>
                  </a:lnTo>
                  <a:lnTo>
                    <a:pt x="82" y="446"/>
                  </a:lnTo>
                  <a:lnTo>
                    <a:pt x="86" y="452"/>
                  </a:lnTo>
                  <a:lnTo>
                    <a:pt x="80" y="468"/>
                  </a:lnTo>
                  <a:lnTo>
                    <a:pt x="78" y="468"/>
                  </a:lnTo>
                  <a:lnTo>
                    <a:pt x="78" y="468"/>
                  </a:lnTo>
                  <a:lnTo>
                    <a:pt x="78" y="476"/>
                  </a:lnTo>
                  <a:lnTo>
                    <a:pt x="68" y="476"/>
                  </a:lnTo>
                  <a:lnTo>
                    <a:pt x="68" y="476"/>
                  </a:lnTo>
                  <a:lnTo>
                    <a:pt x="68" y="476"/>
                  </a:lnTo>
                  <a:lnTo>
                    <a:pt x="66" y="476"/>
                  </a:lnTo>
                  <a:lnTo>
                    <a:pt x="66" y="476"/>
                  </a:lnTo>
                  <a:lnTo>
                    <a:pt x="58" y="474"/>
                  </a:lnTo>
                  <a:lnTo>
                    <a:pt x="52" y="470"/>
                  </a:lnTo>
                  <a:lnTo>
                    <a:pt x="48" y="466"/>
                  </a:lnTo>
                  <a:lnTo>
                    <a:pt x="44" y="460"/>
                  </a:lnTo>
                  <a:lnTo>
                    <a:pt x="44" y="460"/>
                  </a:lnTo>
                  <a:lnTo>
                    <a:pt x="44" y="448"/>
                  </a:lnTo>
                  <a:lnTo>
                    <a:pt x="44" y="430"/>
                  </a:lnTo>
                  <a:lnTo>
                    <a:pt x="48" y="394"/>
                  </a:lnTo>
                  <a:lnTo>
                    <a:pt x="48" y="394"/>
                  </a:lnTo>
                  <a:lnTo>
                    <a:pt x="52" y="370"/>
                  </a:lnTo>
                  <a:lnTo>
                    <a:pt x="52" y="370"/>
                  </a:lnTo>
                  <a:lnTo>
                    <a:pt x="52" y="363"/>
                  </a:lnTo>
                  <a:lnTo>
                    <a:pt x="56" y="359"/>
                  </a:lnTo>
                  <a:lnTo>
                    <a:pt x="64" y="355"/>
                  </a:lnTo>
                  <a:lnTo>
                    <a:pt x="64" y="355"/>
                  </a:lnTo>
                  <a:lnTo>
                    <a:pt x="72" y="355"/>
                  </a:lnTo>
                  <a:lnTo>
                    <a:pt x="82" y="357"/>
                  </a:lnTo>
                  <a:lnTo>
                    <a:pt x="88" y="361"/>
                  </a:lnTo>
                  <a:lnTo>
                    <a:pt x="92" y="365"/>
                  </a:lnTo>
                  <a:lnTo>
                    <a:pt x="114" y="410"/>
                  </a:lnTo>
                  <a:lnTo>
                    <a:pt x="114" y="410"/>
                  </a:lnTo>
                  <a:lnTo>
                    <a:pt x="120" y="416"/>
                  </a:lnTo>
                  <a:lnTo>
                    <a:pt x="124" y="418"/>
                  </a:lnTo>
                  <a:lnTo>
                    <a:pt x="130" y="420"/>
                  </a:lnTo>
                  <a:lnTo>
                    <a:pt x="180" y="422"/>
                  </a:lnTo>
                  <a:lnTo>
                    <a:pt x="180" y="406"/>
                  </a:lnTo>
                  <a:lnTo>
                    <a:pt x="132" y="406"/>
                  </a:lnTo>
                  <a:lnTo>
                    <a:pt x="132" y="406"/>
                  </a:lnTo>
                  <a:lnTo>
                    <a:pt x="128" y="404"/>
                  </a:lnTo>
                  <a:lnTo>
                    <a:pt x="128" y="404"/>
                  </a:lnTo>
                  <a:lnTo>
                    <a:pt x="126" y="402"/>
                  </a:lnTo>
                  <a:lnTo>
                    <a:pt x="148" y="357"/>
                  </a:lnTo>
                  <a:lnTo>
                    <a:pt x="148" y="357"/>
                  </a:lnTo>
                  <a:lnTo>
                    <a:pt x="148" y="357"/>
                  </a:lnTo>
                  <a:lnTo>
                    <a:pt x="329" y="357"/>
                  </a:lnTo>
                  <a:lnTo>
                    <a:pt x="329" y="357"/>
                  </a:lnTo>
                  <a:lnTo>
                    <a:pt x="331" y="357"/>
                  </a:lnTo>
                  <a:lnTo>
                    <a:pt x="353" y="402"/>
                  </a:lnTo>
                  <a:lnTo>
                    <a:pt x="353" y="402"/>
                  </a:lnTo>
                  <a:lnTo>
                    <a:pt x="353" y="404"/>
                  </a:lnTo>
                  <a:lnTo>
                    <a:pt x="353" y="404"/>
                  </a:lnTo>
                  <a:lnTo>
                    <a:pt x="351" y="404"/>
                  </a:lnTo>
                  <a:lnTo>
                    <a:pt x="349" y="406"/>
                  </a:lnTo>
                  <a:lnTo>
                    <a:pt x="301" y="406"/>
                  </a:lnTo>
                  <a:lnTo>
                    <a:pt x="301" y="422"/>
                  </a:lnTo>
                  <a:lnTo>
                    <a:pt x="349" y="420"/>
                  </a:lnTo>
                  <a:lnTo>
                    <a:pt x="351" y="420"/>
                  </a:lnTo>
                  <a:lnTo>
                    <a:pt x="351" y="420"/>
                  </a:lnTo>
                  <a:lnTo>
                    <a:pt x="357" y="418"/>
                  </a:lnTo>
                  <a:lnTo>
                    <a:pt x="361" y="416"/>
                  </a:lnTo>
                  <a:lnTo>
                    <a:pt x="365" y="410"/>
                  </a:lnTo>
                  <a:lnTo>
                    <a:pt x="387" y="365"/>
                  </a:lnTo>
                  <a:lnTo>
                    <a:pt x="387" y="365"/>
                  </a:lnTo>
                  <a:lnTo>
                    <a:pt x="391" y="361"/>
                  </a:lnTo>
                  <a:lnTo>
                    <a:pt x="399" y="357"/>
                  </a:lnTo>
                  <a:lnTo>
                    <a:pt x="407" y="355"/>
                  </a:lnTo>
                  <a:lnTo>
                    <a:pt x="417" y="357"/>
                  </a:lnTo>
                  <a:lnTo>
                    <a:pt x="417" y="357"/>
                  </a:lnTo>
                  <a:lnTo>
                    <a:pt x="425" y="359"/>
                  </a:lnTo>
                  <a:lnTo>
                    <a:pt x="427" y="363"/>
                  </a:lnTo>
                  <a:lnTo>
                    <a:pt x="429" y="370"/>
                  </a:lnTo>
                  <a:lnTo>
                    <a:pt x="429" y="370"/>
                  </a:lnTo>
                  <a:lnTo>
                    <a:pt x="431" y="394"/>
                  </a:lnTo>
                  <a:lnTo>
                    <a:pt x="431" y="394"/>
                  </a:lnTo>
                  <a:lnTo>
                    <a:pt x="435" y="430"/>
                  </a:lnTo>
                  <a:lnTo>
                    <a:pt x="437" y="448"/>
                  </a:lnTo>
                  <a:lnTo>
                    <a:pt x="435" y="460"/>
                  </a:lnTo>
                  <a:lnTo>
                    <a:pt x="435" y="460"/>
                  </a:lnTo>
                  <a:close/>
                  <a:moveTo>
                    <a:pt x="367" y="275"/>
                  </a:moveTo>
                  <a:lnTo>
                    <a:pt x="367" y="275"/>
                  </a:lnTo>
                  <a:lnTo>
                    <a:pt x="363" y="279"/>
                  </a:lnTo>
                  <a:lnTo>
                    <a:pt x="359" y="285"/>
                  </a:lnTo>
                  <a:lnTo>
                    <a:pt x="359" y="293"/>
                  </a:lnTo>
                  <a:lnTo>
                    <a:pt x="357" y="299"/>
                  </a:lnTo>
                  <a:lnTo>
                    <a:pt x="357" y="299"/>
                  </a:lnTo>
                  <a:lnTo>
                    <a:pt x="359" y="305"/>
                  </a:lnTo>
                  <a:lnTo>
                    <a:pt x="359" y="313"/>
                  </a:lnTo>
                  <a:lnTo>
                    <a:pt x="363" y="319"/>
                  </a:lnTo>
                  <a:lnTo>
                    <a:pt x="367" y="323"/>
                  </a:lnTo>
                  <a:lnTo>
                    <a:pt x="367" y="323"/>
                  </a:lnTo>
                  <a:lnTo>
                    <a:pt x="367" y="323"/>
                  </a:lnTo>
                  <a:lnTo>
                    <a:pt x="373" y="327"/>
                  </a:lnTo>
                  <a:lnTo>
                    <a:pt x="379" y="331"/>
                  </a:lnTo>
                  <a:lnTo>
                    <a:pt x="385" y="333"/>
                  </a:lnTo>
                  <a:lnTo>
                    <a:pt x="391" y="333"/>
                  </a:lnTo>
                  <a:lnTo>
                    <a:pt x="391" y="333"/>
                  </a:lnTo>
                  <a:lnTo>
                    <a:pt x="399" y="333"/>
                  </a:lnTo>
                  <a:lnTo>
                    <a:pt x="405" y="331"/>
                  </a:lnTo>
                  <a:lnTo>
                    <a:pt x="411" y="327"/>
                  </a:lnTo>
                  <a:lnTo>
                    <a:pt x="415" y="323"/>
                  </a:lnTo>
                  <a:lnTo>
                    <a:pt x="415" y="323"/>
                  </a:lnTo>
                  <a:lnTo>
                    <a:pt x="415" y="323"/>
                  </a:lnTo>
                  <a:lnTo>
                    <a:pt x="419" y="319"/>
                  </a:lnTo>
                  <a:lnTo>
                    <a:pt x="423" y="313"/>
                  </a:lnTo>
                  <a:lnTo>
                    <a:pt x="425" y="305"/>
                  </a:lnTo>
                  <a:lnTo>
                    <a:pt x="425" y="299"/>
                  </a:lnTo>
                  <a:lnTo>
                    <a:pt x="425" y="299"/>
                  </a:lnTo>
                  <a:lnTo>
                    <a:pt x="425" y="293"/>
                  </a:lnTo>
                  <a:lnTo>
                    <a:pt x="423" y="285"/>
                  </a:lnTo>
                  <a:lnTo>
                    <a:pt x="419" y="279"/>
                  </a:lnTo>
                  <a:lnTo>
                    <a:pt x="415" y="275"/>
                  </a:lnTo>
                  <a:lnTo>
                    <a:pt x="415" y="275"/>
                  </a:lnTo>
                  <a:lnTo>
                    <a:pt x="415" y="275"/>
                  </a:lnTo>
                  <a:lnTo>
                    <a:pt x="411" y="271"/>
                  </a:lnTo>
                  <a:lnTo>
                    <a:pt x="405" y="267"/>
                  </a:lnTo>
                  <a:lnTo>
                    <a:pt x="399" y="265"/>
                  </a:lnTo>
                  <a:lnTo>
                    <a:pt x="391" y="265"/>
                  </a:lnTo>
                  <a:lnTo>
                    <a:pt x="391" y="265"/>
                  </a:lnTo>
                  <a:lnTo>
                    <a:pt x="385" y="265"/>
                  </a:lnTo>
                  <a:lnTo>
                    <a:pt x="379" y="267"/>
                  </a:lnTo>
                  <a:lnTo>
                    <a:pt x="373" y="271"/>
                  </a:lnTo>
                  <a:lnTo>
                    <a:pt x="367" y="275"/>
                  </a:lnTo>
                  <a:lnTo>
                    <a:pt x="367" y="275"/>
                  </a:lnTo>
                  <a:close/>
                  <a:moveTo>
                    <a:pt x="377" y="285"/>
                  </a:moveTo>
                  <a:lnTo>
                    <a:pt x="377" y="283"/>
                  </a:lnTo>
                  <a:lnTo>
                    <a:pt x="377" y="283"/>
                  </a:lnTo>
                  <a:lnTo>
                    <a:pt x="383" y="279"/>
                  </a:lnTo>
                  <a:lnTo>
                    <a:pt x="391" y="279"/>
                  </a:lnTo>
                  <a:lnTo>
                    <a:pt x="391" y="279"/>
                  </a:lnTo>
                  <a:lnTo>
                    <a:pt x="399" y="279"/>
                  </a:lnTo>
                  <a:lnTo>
                    <a:pt x="407" y="285"/>
                  </a:lnTo>
                  <a:lnTo>
                    <a:pt x="407" y="285"/>
                  </a:lnTo>
                  <a:lnTo>
                    <a:pt x="407" y="285"/>
                  </a:lnTo>
                  <a:lnTo>
                    <a:pt x="411" y="291"/>
                  </a:lnTo>
                  <a:lnTo>
                    <a:pt x="413" y="299"/>
                  </a:lnTo>
                  <a:lnTo>
                    <a:pt x="413" y="299"/>
                  </a:lnTo>
                  <a:lnTo>
                    <a:pt x="411" y="307"/>
                  </a:lnTo>
                  <a:lnTo>
                    <a:pt x="407" y="313"/>
                  </a:lnTo>
                  <a:lnTo>
                    <a:pt x="407" y="315"/>
                  </a:lnTo>
                  <a:lnTo>
                    <a:pt x="407" y="315"/>
                  </a:lnTo>
                  <a:lnTo>
                    <a:pt x="399" y="319"/>
                  </a:lnTo>
                  <a:lnTo>
                    <a:pt x="391" y="321"/>
                  </a:lnTo>
                  <a:lnTo>
                    <a:pt x="391" y="321"/>
                  </a:lnTo>
                  <a:lnTo>
                    <a:pt x="383" y="319"/>
                  </a:lnTo>
                  <a:lnTo>
                    <a:pt x="377" y="313"/>
                  </a:lnTo>
                  <a:lnTo>
                    <a:pt x="377" y="313"/>
                  </a:lnTo>
                  <a:lnTo>
                    <a:pt x="377" y="313"/>
                  </a:lnTo>
                  <a:lnTo>
                    <a:pt x="373" y="307"/>
                  </a:lnTo>
                  <a:lnTo>
                    <a:pt x="371" y="299"/>
                  </a:lnTo>
                  <a:lnTo>
                    <a:pt x="371" y="299"/>
                  </a:lnTo>
                  <a:lnTo>
                    <a:pt x="373" y="291"/>
                  </a:lnTo>
                  <a:lnTo>
                    <a:pt x="377" y="285"/>
                  </a:lnTo>
                  <a:lnTo>
                    <a:pt x="377" y="285"/>
                  </a:lnTo>
                  <a:close/>
                  <a:moveTo>
                    <a:pt x="64" y="323"/>
                  </a:moveTo>
                  <a:lnTo>
                    <a:pt x="64" y="323"/>
                  </a:lnTo>
                  <a:lnTo>
                    <a:pt x="70" y="327"/>
                  </a:lnTo>
                  <a:lnTo>
                    <a:pt x="76" y="331"/>
                  </a:lnTo>
                  <a:lnTo>
                    <a:pt x="82" y="333"/>
                  </a:lnTo>
                  <a:lnTo>
                    <a:pt x="88" y="333"/>
                  </a:lnTo>
                  <a:lnTo>
                    <a:pt x="88" y="333"/>
                  </a:lnTo>
                  <a:lnTo>
                    <a:pt x="96" y="333"/>
                  </a:lnTo>
                  <a:lnTo>
                    <a:pt x="102" y="331"/>
                  </a:lnTo>
                  <a:lnTo>
                    <a:pt x="108" y="327"/>
                  </a:lnTo>
                  <a:lnTo>
                    <a:pt x="112" y="323"/>
                  </a:lnTo>
                  <a:lnTo>
                    <a:pt x="112" y="323"/>
                  </a:lnTo>
                  <a:lnTo>
                    <a:pt x="112" y="323"/>
                  </a:lnTo>
                  <a:lnTo>
                    <a:pt x="118" y="319"/>
                  </a:lnTo>
                  <a:lnTo>
                    <a:pt x="120" y="313"/>
                  </a:lnTo>
                  <a:lnTo>
                    <a:pt x="122" y="305"/>
                  </a:lnTo>
                  <a:lnTo>
                    <a:pt x="122" y="299"/>
                  </a:lnTo>
                  <a:lnTo>
                    <a:pt x="122" y="299"/>
                  </a:lnTo>
                  <a:lnTo>
                    <a:pt x="122" y="293"/>
                  </a:lnTo>
                  <a:lnTo>
                    <a:pt x="120" y="285"/>
                  </a:lnTo>
                  <a:lnTo>
                    <a:pt x="118" y="279"/>
                  </a:lnTo>
                  <a:lnTo>
                    <a:pt x="112" y="275"/>
                  </a:lnTo>
                  <a:lnTo>
                    <a:pt x="112" y="275"/>
                  </a:lnTo>
                  <a:lnTo>
                    <a:pt x="112" y="275"/>
                  </a:lnTo>
                  <a:lnTo>
                    <a:pt x="108" y="271"/>
                  </a:lnTo>
                  <a:lnTo>
                    <a:pt x="102" y="267"/>
                  </a:lnTo>
                  <a:lnTo>
                    <a:pt x="96" y="265"/>
                  </a:lnTo>
                  <a:lnTo>
                    <a:pt x="88" y="265"/>
                  </a:lnTo>
                  <a:lnTo>
                    <a:pt x="88" y="265"/>
                  </a:lnTo>
                  <a:lnTo>
                    <a:pt x="82" y="265"/>
                  </a:lnTo>
                  <a:lnTo>
                    <a:pt x="76" y="267"/>
                  </a:lnTo>
                  <a:lnTo>
                    <a:pt x="70" y="271"/>
                  </a:lnTo>
                  <a:lnTo>
                    <a:pt x="64" y="275"/>
                  </a:lnTo>
                  <a:lnTo>
                    <a:pt x="64" y="275"/>
                  </a:lnTo>
                  <a:lnTo>
                    <a:pt x="64" y="275"/>
                  </a:lnTo>
                  <a:lnTo>
                    <a:pt x="60" y="279"/>
                  </a:lnTo>
                  <a:lnTo>
                    <a:pt x="58" y="285"/>
                  </a:lnTo>
                  <a:lnTo>
                    <a:pt x="56" y="293"/>
                  </a:lnTo>
                  <a:lnTo>
                    <a:pt x="54" y="299"/>
                  </a:lnTo>
                  <a:lnTo>
                    <a:pt x="54" y="299"/>
                  </a:lnTo>
                  <a:lnTo>
                    <a:pt x="56" y="305"/>
                  </a:lnTo>
                  <a:lnTo>
                    <a:pt x="58" y="313"/>
                  </a:lnTo>
                  <a:lnTo>
                    <a:pt x="60" y="319"/>
                  </a:lnTo>
                  <a:lnTo>
                    <a:pt x="64" y="323"/>
                  </a:lnTo>
                  <a:lnTo>
                    <a:pt x="64" y="323"/>
                  </a:lnTo>
                  <a:close/>
                  <a:moveTo>
                    <a:pt x="74" y="285"/>
                  </a:moveTo>
                  <a:lnTo>
                    <a:pt x="74" y="283"/>
                  </a:lnTo>
                  <a:lnTo>
                    <a:pt x="74" y="283"/>
                  </a:lnTo>
                  <a:lnTo>
                    <a:pt x="80" y="279"/>
                  </a:lnTo>
                  <a:lnTo>
                    <a:pt x="88" y="279"/>
                  </a:lnTo>
                  <a:lnTo>
                    <a:pt x="88" y="279"/>
                  </a:lnTo>
                  <a:lnTo>
                    <a:pt x="96" y="279"/>
                  </a:lnTo>
                  <a:lnTo>
                    <a:pt x="104" y="285"/>
                  </a:lnTo>
                  <a:lnTo>
                    <a:pt x="104" y="285"/>
                  </a:lnTo>
                  <a:lnTo>
                    <a:pt x="104" y="285"/>
                  </a:lnTo>
                  <a:lnTo>
                    <a:pt x="108" y="291"/>
                  </a:lnTo>
                  <a:lnTo>
                    <a:pt x="110" y="299"/>
                  </a:lnTo>
                  <a:lnTo>
                    <a:pt x="110" y="299"/>
                  </a:lnTo>
                  <a:lnTo>
                    <a:pt x="108" y="307"/>
                  </a:lnTo>
                  <a:lnTo>
                    <a:pt x="104" y="313"/>
                  </a:lnTo>
                  <a:lnTo>
                    <a:pt x="104" y="315"/>
                  </a:lnTo>
                  <a:lnTo>
                    <a:pt x="104" y="315"/>
                  </a:lnTo>
                  <a:lnTo>
                    <a:pt x="96" y="319"/>
                  </a:lnTo>
                  <a:lnTo>
                    <a:pt x="88" y="321"/>
                  </a:lnTo>
                  <a:lnTo>
                    <a:pt x="88" y="321"/>
                  </a:lnTo>
                  <a:lnTo>
                    <a:pt x="80" y="319"/>
                  </a:lnTo>
                  <a:lnTo>
                    <a:pt x="74" y="313"/>
                  </a:lnTo>
                  <a:lnTo>
                    <a:pt x="74" y="313"/>
                  </a:lnTo>
                  <a:lnTo>
                    <a:pt x="74" y="313"/>
                  </a:lnTo>
                  <a:lnTo>
                    <a:pt x="70" y="307"/>
                  </a:lnTo>
                  <a:lnTo>
                    <a:pt x="68" y="299"/>
                  </a:lnTo>
                  <a:lnTo>
                    <a:pt x="68" y="299"/>
                  </a:lnTo>
                  <a:lnTo>
                    <a:pt x="70" y="291"/>
                  </a:lnTo>
                  <a:lnTo>
                    <a:pt x="74" y="285"/>
                  </a:lnTo>
                  <a:lnTo>
                    <a:pt x="74" y="285"/>
                  </a:lnTo>
                  <a:close/>
                  <a:moveTo>
                    <a:pt x="186" y="46"/>
                  </a:moveTo>
                  <a:lnTo>
                    <a:pt x="261" y="46"/>
                  </a:lnTo>
                  <a:lnTo>
                    <a:pt x="261" y="46"/>
                  </a:lnTo>
                  <a:lnTo>
                    <a:pt x="265" y="44"/>
                  </a:lnTo>
                  <a:lnTo>
                    <a:pt x="267" y="40"/>
                  </a:lnTo>
                  <a:lnTo>
                    <a:pt x="267" y="40"/>
                  </a:lnTo>
                  <a:lnTo>
                    <a:pt x="265" y="36"/>
                  </a:lnTo>
                  <a:lnTo>
                    <a:pt x="261" y="34"/>
                  </a:lnTo>
                  <a:lnTo>
                    <a:pt x="186" y="34"/>
                  </a:lnTo>
                  <a:lnTo>
                    <a:pt x="186" y="34"/>
                  </a:lnTo>
                  <a:lnTo>
                    <a:pt x="182" y="36"/>
                  </a:lnTo>
                  <a:lnTo>
                    <a:pt x="180" y="40"/>
                  </a:lnTo>
                  <a:lnTo>
                    <a:pt x="180" y="40"/>
                  </a:lnTo>
                  <a:lnTo>
                    <a:pt x="182" y="44"/>
                  </a:lnTo>
                  <a:lnTo>
                    <a:pt x="186" y="46"/>
                  </a:lnTo>
                  <a:lnTo>
                    <a:pt x="186" y="46"/>
                  </a:lnTo>
                  <a:close/>
                  <a:moveTo>
                    <a:pt x="186" y="72"/>
                  </a:moveTo>
                  <a:lnTo>
                    <a:pt x="261" y="72"/>
                  </a:lnTo>
                  <a:lnTo>
                    <a:pt x="261" y="72"/>
                  </a:lnTo>
                  <a:lnTo>
                    <a:pt x="265" y="72"/>
                  </a:lnTo>
                  <a:lnTo>
                    <a:pt x="267" y="68"/>
                  </a:lnTo>
                  <a:lnTo>
                    <a:pt x="267" y="68"/>
                  </a:lnTo>
                  <a:lnTo>
                    <a:pt x="265" y="64"/>
                  </a:lnTo>
                  <a:lnTo>
                    <a:pt x="261" y="62"/>
                  </a:lnTo>
                  <a:lnTo>
                    <a:pt x="186" y="62"/>
                  </a:lnTo>
                  <a:lnTo>
                    <a:pt x="186" y="62"/>
                  </a:lnTo>
                  <a:lnTo>
                    <a:pt x="182" y="64"/>
                  </a:lnTo>
                  <a:lnTo>
                    <a:pt x="180" y="68"/>
                  </a:lnTo>
                  <a:lnTo>
                    <a:pt x="180" y="68"/>
                  </a:lnTo>
                  <a:lnTo>
                    <a:pt x="182" y="72"/>
                  </a:lnTo>
                  <a:lnTo>
                    <a:pt x="186" y="72"/>
                  </a:lnTo>
                  <a:lnTo>
                    <a:pt x="186" y="72"/>
                  </a:lnTo>
                  <a:close/>
                  <a:moveTo>
                    <a:pt x="265" y="211"/>
                  </a:moveTo>
                  <a:lnTo>
                    <a:pt x="265" y="211"/>
                  </a:lnTo>
                  <a:lnTo>
                    <a:pt x="259" y="207"/>
                  </a:lnTo>
                  <a:lnTo>
                    <a:pt x="253" y="205"/>
                  </a:lnTo>
                  <a:lnTo>
                    <a:pt x="247" y="203"/>
                  </a:lnTo>
                  <a:lnTo>
                    <a:pt x="241" y="201"/>
                  </a:lnTo>
                  <a:lnTo>
                    <a:pt x="241" y="201"/>
                  </a:lnTo>
                  <a:lnTo>
                    <a:pt x="232" y="203"/>
                  </a:lnTo>
                  <a:lnTo>
                    <a:pt x="226" y="205"/>
                  </a:lnTo>
                  <a:lnTo>
                    <a:pt x="220" y="207"/>
                  </a:lnTo>
                  <a:lnTo>
                    <a:pt x="216" y="211"/>
                  </a:lnTo>
                  <a:lnTo>
                    <a:pt x="214" y="211"/>
                  </a:lnTo>
                  <a:lnTo>
                    <a:pt x="214" y="211"/>
                  </a:lnTo>
                  <a:lnTo>
                    <a:pt x="210" y="217"/>
                  </a:lnTo>
                  <a:lnTo>
                    <a:pt x="208" y="223"/>
                  </a:lnTo>
                  <a:lnTo>
                    <a:pt x="206" y="229"/>
                  </a:lnTo>
                  <a:lnTo>
                    <a:pt x="204" y="237"/>
                  </a:lnTo>
                  <a:lnTo>
                    <a:pt x="204" y="237"/>
                  </a:lnTo>
                  <a:lnTo>
                    <a:pt x="206" y="243"/>
                  </a:lnTo>
                  <a:lnTo>
                    <a:pt x="208" y="249"/>
                  </a:lnTo>
                  <a:lnTo>
                    <a:pt x="210" y="255"/>
                  </a:lnTo>
                  <a:lnTo>
                    <a:pt x="214" y="261"/>
                  </a:lnTo>
                  <a:lnTo>
                    <a:pt x="214" y="261"/>
                  </a:lnTo>
                  <a:lnTo>
                    <a:pt x="214" y="261"/>
                  </a:lnTo>
                  <a:lnTo>
                    <a:pt x="220" y="265"/>
                  </a:lnTo>
                  <a:lnTo>
                    <a:pt x="226" y="267"/>
                  </a:lnTo>
                  <a:lnTo>
                    <a:pt x="232" y="269"/>
                  </a:lnTo>
                  <a:lnTo>
                    <a:pt x="241" y="271"/>
                  </a:lnTo>
                  <a:lnTo>
                    <a:pt x="241" y="271"/>
                  </a:lnTo>
                  <a:lnTo>
                    <a:pt x="247" y="269"/>
                  </a:lnTo>
                  <a:lnTo>
                    <a:pt x="253" y="267"/>
                  </a:lnTo>
                  <a:lnTo>
                    <a:pt x="259" y="265"/>
                  </a:lnTo>
                  <a:lnTo>
                    <a:pt x="263" y="261"/>
                  </a:lnTo>
                  <a:lnTo>
                    <a:pt x="265" y="261"/>
                  </a:lnTo>
                  <a:lnTo>
                    <a:pt x="265" y="261"/>
                  </a:lnTo>
                  <a:lnTo>
                    <a:pt x="269" y="255"/>
                  </a:lnTo>
                  <a:lnTo>
                    <a:pt x="271" y="249"/>
                  </a:lnTo>
                  <a:lnTo>
                    <a:pt x="273" y="243"/>
                  </a:lnTo>
                  <a:lnTo>
                    <a:pt x="275" y="237"/>
                  </a:lnTo>
                  <a:lnTo>
                    <a:pt x="275" y="237"/>
                  </a:lnTo>
                  <a:lnTo>
                    <a:pt x="273" y="229"/>
                  </a:lnTo>
                  <a:lnTo>
                    <a:pt x="271" y="223"/>
                  </a:lnTo>
                  <a:lnTo>
                    <a:pt x="269" y="217"/>
                  </a:lnTo>
                  <a:lnTo>
                    <a:pt x="265" y="211"/>
                  </a:lnTo>
                  <a:lnTo>
                    <a:pt x="265" y="211"/>
                  </a:lnTo>
                  <a:close/>
                  <a:moveTo>
                    <a:pt x="255" y="251"/>
                  </a:moveTo>
                  <a:lnTo>
                    <a:pt x="255" y="251"/>
                  </a:lnTo>
                  <a:lnTo>
                    <a:pt x="255" y="251"/>
                  </a:lnTo>
                  <a:lnTo>
                    <a:pt x="249" y="255"/>
                  </a:lnTo>
                  <a:lnTo>
                    <a:pt x="241" y="257"/>
                  </a:lnTo>
                  <a:lnTo>
                    <a:pt x="241" y="257"/>
                  </a:lnTo>
                  <a:lnTo>
                    <a:pt x="230" y="255"/>
                  </a:lnTo>
                  <a:lnTo>
                    <a:pt x="224" y="251"/>
                  </a:lnTo>
                  <a:lnTo>
                    <a:pt x="224" y="251"/>
                  </a:lnTo>
                  <a:lnTo>
                    <a:pt x="224" y="251"/>
                  </a:lnTo>
                  <a:lnTo>
                    <a:pt x="220" y="245"/>
                  </a:lnTo>
                  <a:lnTo>
                    <a:pt x="218" y="237"/>
                  </a:lnTo>
                  <a:lnTo>
                    <a:pt x="218" y="237"/>
                  </a:lnTo>
                  <a:lnTo>
                    <a:pt x="220" y="227"/>
                  </a:lnTo>
                  <a:lnTo>
                    <a:pt x="224" y="221"/>
                  </a:lnTo>
                  <a:lnTo>
                    <a:pt x="224" y="221"/>
                  </a:lnTo>
                  <a:lnTo>
                    <a:pt x="224" y="221"/>
                  </a:lnTo>
                  <a:lnTo>
                    <a:pt x="232" y="217"/>
                  </a:lnTo>
                  <a:lnTo>
                    <a:pt x="241" y="215"/>
                  </a:lnTo>
                  <a:lnTo>
                    <a:pt x="241" y="215"/>
                  </a:lnTo>
                  <a:lnTo>
                    <a:pt x="249" y="217"/>
                  </a:lnTo>
                  <a:lnTo>
                    <a:pt x="255" y="221"/>
                  </a:lnTo>
                  <a:lnTo>
                    <a:pt x="255" y="221"/>
                  </a:lnTo>
                  <a:lnTo>
                    <a:pt x="255" y="221"/>
                  </a:lnTo>
                  <a:lnTo>
                    <a:pt x="259" y="227"/>
                  </a:lnTo>
                  <a:lnTo>
                    <a:pt x="261" y="237"/>
                  </a:lnTo>
                  <a:lnTo>
                    <a:pt x="261" y="237"/>
                  </a:lnTo>
                  <a:lnTo>
                    <a:pt x="259" y="245"/>
                  </a:lnTo>
                  <a:lnTo>
                    <a:pt x="255" y="251"/>
                  </a:lnTo>
                  <a:lnTo>
                    <a:pt x="255" y="251"/>
                  </a:lnTo>
                  <a:close/>
                  <a:moveTo>
                    <a:pt x="172" y="108"/>
                  </a:moveTo>
                  <a:lnTo>
                    <a:pt x="174" y="108"/>
                  </a:lnTo>
                  <a:lnTo>
                    <a:pt x="174" y="157"/>
                  </a:lnTo>
                  <a:lnTo>
                    <a:pt x="174" y="157"/>
                  </a:lnTo>
                  <a:lnTo>
                    <a:pt x="176" y="161"/>
                  </a:lnTo>
                  <a:lnTo>
                    <a:pt x="176" y="161"/>
                  </a:lnTo>
                  <a:lnTo>
                    <a:pt x="180" y="163"/>
                  </a:lnTo>
                  <a:lnTo>
                    <a:pt x="182" y="161"/>
                  </a:lnTo>
                  <a:lnTo>
                    <a:pt x="226" y="108"/>
                  </a:lnTo>
                  <a:lnTo>
                    <a:pt x="245" y="108"/>
                  </a:lnTo>
                  <a:lnTo>
                    <a:pt x="245" y="143"/>
                  </a:lnTo>
                  <a:lnTo>
                    <a:pt x="245" y="143"/>
                  </a:lnTo>
                  <a:lnTo>
                    <a:pt x="247" y="151"/>
                  </a:lnTo>
                  <a:lnTo>
                    <a:pt x="251" y="159"/>
                  </a:lnTo>
                  <a:lnTo>
                    <a:pt x="251" y="159"/>
                  </a:lnTo>
                  <a:lnTo>
                    <a:pt x="251" y="159"/>
                  </a:lnTo>
                  <a:lnTo>
                    <a:pt x="259" y="163"/>
                  </a:lnTo>
                  <a:lnTo>
                    <a:pt x="267" y="165"/>
                  </a:lnTo>
                  <a:lnTo>
                    <a:pt x="309" y="165"/>
                  </a:lnTo>
                  <a:lnTo>
                    <a:pt x="343" y="207"/>
                  </a:lnTo>
                  <a:lnTo>
                    <a:pt x="343" y="207"/>
                  </a:lnTo>
                  <a:lnTo>
                    <a:pt x="347" y="209"/>
                  </a:lnTo>
                  <a:lnTo>
                    <a:pt x="351" y="207"/>
                  </a:lnTo>
                  <a:lnTo>
                    <a:pt x="351" y="207"/>
                  </a:lnTo>
                  <a:lnTo>
                    <a:pt x="353" y="203"/>
                  </a:lnTo>
                  <a:lnTo>
                    <a:pt x="353" y="165"/>
                  </a:lnTo>
                  <a:lnTo>
                    <a:pt x="353" y="165"/>
                  </a:lnTo>
                  <a:lnTo>
                    <a:pt x="353" y="165"/>
                  </a:lnTo>
                  <a:lnTo>
                    <a:pt x="361" y="163"/>
                  </a:lnTo>
                  <a:lnTo>
                    <a:pt x="369" y="159"/>
                  </a:lnTo>
                  <a:lnTo>
                    <a:pt x="369" y="159"/>
                  </a:lnTo>
                  <a:lnTo>
                    <a:pt x="369" y="159"/>
                  </a:lnTo>
                  <a:lnTo>
                    <a:pt x="373" y="151"/>
                  </a:lnTo>
                  <a:lnTo>
                    <a:pt x="375" y="143"/>
                  </a:lnTo>
                  <a:lnTo>
                    <a:pt x="375" y="96"/>
                  </a:lnTo>
                  <a:lnTo>
                    <a:pt x="375" y="96"/>
                  </a:lnTo>
                  <a:lnTo>
                    <a:pt x="373" y="86"/>
                  </a:lnTo>
                  <a:lnTo>
                    <a:pt x="369" y="80"/>
                  </a:lnTo>
                  <a:lnTo>
                    <a:pt x="369" y="80"/>
                  </a:lnTo>
                  <a:lnTo>
                    <a:pt x="369" y="80"/>
                  </a:lnTo>
                  <a:lnTo>
                    <a:pt x="361" y="76"/>
                  </a:lnTo>
                  <a:lnTo>
                    <a:pt x="353" y="74"/>
                  </a:lnTo>
                  <a:lnTo>
                    <a:pt x="305" y="74"/>
                  </a:lnTo>
                  <a:lnTo>
                    <a:pt x="305" y="26"/>
                  </a:lnTo>
                  <a:lnTo>
                    <a:pt x="305" y="26"/>
                  </a:lnTo>
                  <a:lnTo>
                    <a:pt x="303" y="16"/>
                  </a:lnTo>
                  <a:lnTo>
                    <a:pt x="297" y="8"/>
                  </a:lnTo>
                  <a:lnTo>
                    <a:pt x="297" y="8"/>
                  </a:lnTo>
                  <a:lnTo>
                    <a:pt x="289" y="2"/>
                  </a:lnTo>
                  <a:lnTo>
                    <a:pt x="279" y="0"/>
                  </a:lnTo>
                  <a:lnTo>
                    <a:pt x="172" y="0"/>
                  </a:lnTo>
                  <a:lnTo>
                    <a:pt x="172" y="0"/>
                  </a:lnTo>
                  <a:lnTo>
                    <a:pt x="162" y="2"/>
                  </a:lnTo>
                  <a:lnTo>
                    <a:pt x="154" y="8"/>
                  </a:lnTo>
                  <a:lnTo>
                    <a:pt x="154" y="8"/>
                  </a:lnTo>
                  <a:lnTo>
                    <a:pt x="148" y="16"/>
                  </a:lnTo>
                  <a:lnTo>
                    <a:pt x="146" y="26"/>
                  </a:lnTo>
                  <a:lnTo>
                    <a:pt x="146" y="82"/>
                  </a:lnTo>
                  <a:lnTo>
                    <a:pt x="146" y="82"/>
                  </a:lnTo>
                  <a:lnTo>
                    <a:pt x="148" y="94"/>
                  </a:lnTo>
                  <a:lnTo>
                    <a:pt x="154" y="102"/>
                  </a:lnTo>
                  <a:lnTo>
                    <a:pt x="154" y="102"/>
                  </a:lnTo>
                  <a:lnTo>
                    <a:pt x="162" y="106"/>
                  </a:lnTo>
                  <a:lnTo>
                    <a:pt x="172" y="108"/>
                  </a:lnTo>
                  <a:lnTo>
                    <a:pt x="172" y="108"/>
                  </a:lnTo>
                  <a:close/>
                  <a:moveTo>
                    <a:pt x="305" y="84"/>
                  </a:moveTo>
                  <a:lnTo>
                    <a:pt x="353" y="84"/>
                  </a:lnTo>
                  <a:lnTo>
                    <a:pt x="353" y="84"/>
                  </a:lnTo>
                  <a:lnTo>
                    <a:pt x="359" y="84"/>
                  </a:lnTo>
                  <a:lnTo>
                    <a:pt x="361" y="86"/>
                  </a:lnTo>
                  <a:lnTo>
                    <a:pt x="361" y="88"/>
                  </a:lnTo>
                  <a:lnTo>
                    <a:pt x="361" y="88"/>
                  </a:lnTo>
                  <a:lnTo>
                    <a:pt x="365" y="90"/>
                  </a:lnTo>
                  <a:lnTo>
                    <a:pt x="365" y="96"/>
                  </a:lnTo>
                  <a:lnTo>
                    <a:pt x="365" y="143"/>
                  </a:lnTo>
                  <a:lnTo>
                    <a:pt x="365" y="143"/>
                  </a:lnTo>
                  <a:lnTo>
                    <a:pt x="365" y="147"/>
                  </a:lnTo>
                  <a:lnTo>
                    <a:pt x="361" y="151"/>
                  </a:lnTo>
                  <a:lnTo>
                    <a:pt x="361" y="151"/>
                  </a:lnTo>
                  <a:lnTo>
                    <a:pt x="359" y="153"/>
                  </a:lnTo>
                  <a:lnTo>
                    <a:pt x="353" y="155"/>
                  </a:lnTo>
                  <a:lnTo>
                    <a:pt x="347" y="155"/>
                  </a:lnTo>
                  <a:lnTo>
                    <a:pt x="347" y="155"/>
                  </a:lnTo>
                  <a:lnTo>
                    <a:pt x="347" y="155"/>
                  </a:lnTo>
                  <a:lnTo>
                    <a:pt x="345" y="157"/>
                  </a:lnTo>
                  <a:lnTo>
                    <a:pt x="343" y="159"/>
                  </a:lnTo>
                  <a:lnTo>
                    <a:pt x="343" y="189"/>
                  </a:lnTo>
                  <a:lnTo>
                    <a:pt x="315" y="157"/>
                  </a:lnTo>
                  <a:lnTo>
                    <a:pt x="315" y="157"/>
                  </a:lnTo>
                  <a:lnTo>
                    <a:pt x="311" y="155"/>
                  </a:lnTo>
                  <a:lnTo>
                    <a:pt x="267" y="155"/>
                  </a:lnTo>
                  <a:lnTo>
                    <a:pt x="267" y="155"/>
                  </a:lnTo>
                  <a:lnTo>
                    <a:pt x="263" y="153"/>
                  </a:lnTo>
                  <a:lnTo>
                    <a:pt x="259" y="151"/>
                  </a:lnTo>
                  <a:lnTo>
                    <a:pt x="259" y="151"/>
                  </a:lnTo>
                  <a:lnTo>
                    <a:pt x="259" y="151"/>
                  </a:lnTo>
                  <a:lnTo>
                    <a:pt x="257" y="147"/>
                  </a:lnTo>
                  <a:lnTo>
                    <a:pt x="255" y="143"/>
                  </a:lnTo>
                  <a:lnTo>
                    <a:pt x="255" y="108"/>
                  </a:lnTo>
                  <a:lnTo>
                    <a:pt x="279" y="108"/>
                  </a:lnTo>
                  <a:lnTo>
                    <a:pt x="279" y="108"/>
                  </a:lnTo>
                  <a:lnTo>
                    <a:pt x="289" y="106"/>
                  </a:lnTo>
                  <a:lnTo>
                    <a:pt x="297" y="102"/>
                  </a:lnTo>
                  <a:lnTo>
                    <a:pt x="297" y="102"/>
                  </a:lnTo>
                  <a:lnTo>
                    <a:pt x="303" y="94"/>
                  </a:lnTo>
                  <a:lnTo>
                    <a:pt x="305" y="84"/>
                  </a:lnTo>
                  <a:lnTo>
                    <a:pt x="305" y="84"/>
                  </a:lnTo>
                  <a:close/>
                  <a:moveTo>
                    <a:pt x="156" y="26"/>
                  </a:moveTo>
                  <a:lnTo>
                    <a:pt x="156" y="26"/>
                  </a:lnTo>
                  <a:lnTo>
                    <a:pt x="158" y="20"/>
                  </a:lnTo>
                  <a:lnTo>
                    <a:pt x="160" y="14"/>
                  </a:lnTo>
                  <a:lnTo>
                    <a:pt x="160" y="14"/>
                  </a:lnTo>
                  <a:lnTo>
                    <a:pt x="166" y="10"/>
                  </a:lnTo>
                  <a:lnTo>
                    <a:pt x="172" y="10"/>
                  </a:lnTo>
                  <a:lnTo>
                    <a:pt x="279" y="10"/>
                  </a:lnTo>
                  <a:lnTo>
                    <a:pt x="279" y="10"/>
                  </a:lnTo>
                  <a:lnTo>
                    <a:pt x="285" y="10"/>
                  </a:lnTo>
                  <a:lnTo>
                    <a:pt x="289" y="14"/>
                  </a:lnTo>
                  <a:lnTo>
                    <a:pt x="289" y="14"/>
                  </a:lnTo>
                  <a:lnTo>
                    <a:pt x="293" y="20"/>
                  </a:lnTo>
                  <a:lnTo>
                    <a:pt x="295" y="26"/>
                  </a:lnTo>
                  <a:lnTo>
                    <a:pt x="295" y="82"/>
                  </a:lnTo>
                  <a:lnTo>
                    <a:pt x="295" y="82"/>
                  </a:lnTo>
                  <a:lnTo>
                    <a:pt x="293" y="90"/>
                  </a:lnTo>
                  <a:lnTo>
                    <a:pt x="289" y="94"/>
                  </a:lnTo>
                  <a:lnTo>
                    <a:pt x="289" y="94"/>
                  </a:lnTo>
                  <a:lnTo>
                    <a:pt x="285" y="98"/>
                  </a:lnTo>
                  <a:lnTo>
                    <a:pt x="279" y="98"/>
                  </a:lnTo>
                  <a:lnTo>
                    <a:pt x="224" y="98"/>
                  </a:lnTo>
                  <a:lnTo>
                    <a:pt x="224" y="98"/>
                  </a:lnTo>
                  <a:lnTo>
                    <a:pt x="220" y="100"/>
                  </a:lnTo>
                  <a:lnTo>
                    <a:pt x="184" y="145"/>
                  </a:lnTo>
                  <a:lnTo>
                    <a:pt x="184" y="104"/>
                  </a:lnTo>
                  <a:lnTo>
                    <a:pt x="184" y="104"/>
                  </a:lnTo>
                  <a:lnTo>
                    <a:pt x="182" y="100"/>
                  </a:lnTo>
                  <a:lnTo>
                    <a:pt x="178" y="98"/>
                  </a:lnTo>
                  <a:lnTo>
                    <a:pt x="178" y="98"/>
                  </a:lnTo>
                  <a:lnTo>
                    <a:pt x="172" y="98"/>
                  </a:lnTo>
                  <a:lnTo>
                    <a:pt x="172" y="98"/>
                  </a:lnTo>
                  <a:lnTo>
                    <a:pt x="166" y="98"/>
                  </a:lnTo>
                  <a:lnTo>
                    <a:pt x="160" y="94"/>
                  </a:lnTo>
                  <a:lnTo>
                    <a:pt x="160" y="94"/>
                  </a:lnTo>
                  <a:lnTo>
                    <a:pt x="158" y="90"/>
                  </a:lnTo>
                  <a:lnTo>
                    <a:pt x="156" y="82"/>
                  </a:lnTo>
                  <a:lnTo>
                    <a:pt x="15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a:extLst>
                <a:ext uri="{FF2B5EF4-FFF2-40B4-BE49-F238E27FC236}">
                  <a16:creationId xmlns:a16="http://schemas.microsoft.com/office/drawing/2014/main" id="{BF51CD57-FB6D-43B5-85A1-22024053631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7215" y="2677781"/>
              <a:ext cx="761319" cy="1148657"/>
            </a:xfrm>
            <a:prstGeom prst="rect">
              <a:avLst/>
            </a:prstGeom>
          </p:spPr>
        </p:pic>
      </p:grpSp>
    </p:spTree>
    <p:extLst>
      <p:ext uri="{BB962C8B-B14F-4D97-AF65-F5344CB8AC3E}">
        <p14:creationId xmlns:p14="http://schemas.microsoft.com/office/powerpoint/2010/main" val="318373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FBA6-4BF0-4915-BA1D-BD36A381218A}"/>
              </a:ext>
            </a:extLst>
          </p:cNvPr>
          <p:cNvSpPr>
            <a:spLocks noGrp="1"/>
          </p:cNvSpPr>
          <p:nvPr>
            <p:ph type="title"/>
          </p:nvPr>
        </p:nvSpPr>
        <p:spPr/>
        <p:txBody>
          <a:bodyPr/>
          <a:lstStyle/>
          <a:p>
            <a:r>
              <a:rPr lang="en-US" sz="3200" b="1" dirty="0"/>
              <a:t>What we’ve heard</a:t>
            </a:r>
          </a:p>
        </p:txBody>
      </p:sp>
      <p:sp>
        <p:nvSpPr>
          <p:cNvPr id="4" name="Slide Number Placeholder 3">
            <a:extLst>
              <a:ext uri="{FF2B5EF4-FFF2-40B4-BE49-F238E27FC236}">
                <a16:creationId xmlns:a16="http://schemas.microsoft.com/office/drawing/2014/main" id="{3D0D0ADD-DAFB-41BE-8441-DB6A5E706005}"/>
              </a:ext>
            </a:extLst>
          </p:cNvPr>
          <p:cNvSpPr>
            <a:spLocks noGrp="1"/>
          </p:cNvSpPr>
          <p:nvPr>
            <p:ph type="sldNum" sz="quarter" idx="4"/>
          </p:nvPr>
        </p:nvSpPr>
        <p:spPr/>
        <p:txBody>
          <a:bodyPr/>
          <a:lstStyle/>
          <a:p>
            <a:fld id="{3808C448-2B92-4E28-8794-DB124B0828FC}" type="slidenum">
              <a:rPr lang="en-US" smtClean="0"/>
              <a:pPr/>
              <a:t>9</a:t>
            </a:fld>
            <a:endParaRPr lang="en-US" dirty="0"/>
          </a:p>
        </p:txBody>
      </p:sp>
      <p:sp>
        <p:nvSpPr>
          <p:cNvPr id="8" name="Content Placeholder 1"/>
          <p:cNvSpPr txBox="1">
            <a:spLocks/>
          </p:cNvSpPr>
          <p:nvPr/>
        </p:nvSpPr>
        <p:spPr>
          <a:xfrm>
            <a:off x="548641" y="1829276"/>
            <a:ext cx="6418689" cy="3989196"/>
          </a:xfrm>
          <a:prstGeom prst="rect">
            <a:avLst/>
          </a:prstGeom>
        </p:spPr>
        <p:txBody>
          <a:bodyPr vert="horz" lIns="0" tIns="0" rIns="0" bIns="0" rtlCol="0" anchor="t">
            <a:noAutofit/>
          </a:bodyPr>
          <a:lstStyle>
            <a:lvl1pPr marL="320040" indent="-320040" algn="l" defTabSz="685800" rtl="0" eaLnBrk="1" latinLnBrk="0" hangingPunct="1">
              <a:lnSpc>
                <a:spcPct val="105000"/>
              </a:lnSpc>
              <a:spcBef>
                <a:spcPts val="1600"/>
              </a:spcBef>
              <a:buClr>
                <a:srgbClr val="96172E"/>
              </a:buClr>
              <a:buSzPct val="120000"/>
              <a:buFont typeface="Wingdings" panose="05000000000000000000" pitchFamily="2" charset="2"/>
              <a:buChar char="§"/>
              <a:defRPr sz="2000" b="1" kern="1200">
                <a:solidFill>
                  <a:schemeClr val="tx1"/>
                </a:solidFill>
                <a:latin typeface="+mn-lt"/>
                <a:ea typeface="+mn-ea"/>
                <a:cs typeface="+mn-cs"/>
              </a:defRPr>
            </a:lvl1pPr>
            <a:lvl2pPr marL="640080" indent="-320040" algn="l" defTabSz="685800" rtl="0" eaLnBrk="1" latinLnBrk="0" hangingPunct="1">
              <a:lnSpc>
                <a:spcPct val="105000"/>
              </a:lnSpc>
              <a:spcBef>
                <a:spcPts val="900"/>
              </a:spcBef>
              <a:buClr>
                <a:srgbClr val="626568"/>
              </a:buClr>
              <a:buSzPct val="120000"/>
              <a:buFont typeface="Wingdings" panose="05000000000000000000" pitchFamily="2" charset="2"/>
              <a:buChar char=""/>
              <a:defRPr sz="1800" kern="1200">
                <a:solidFill>
                  <a:schemeClr val="tx1"/>
                </a:solidFill>
                <a:latin typeface="+mn-lt"/>
                <a:ea typeface="+mn-ea"/>
                <a:cs typeface="+mn-cs"/>
              </a:defRPr>
            </a:lvl2pPr>
            <a:lvl3pPr marL="640080" indent="-274320" algn="l" defTabSz="685800" rtl="0" eaLnBrk="1" latinLnBrk="0" hangingPunct="1">
              <a:lnSpc>
                <a:spcPct val="105000"/>
              </a:lnSpc>
              <a:spcBef>
                <a:spcPts val="900"/>
              </a:spcBef>
              <a:buFont typeface="Wingdings" panose="05000000000000000000" pitchFamily="2" charset="2"/>
              <a:buChar char="§"/>
              <a:defRPr sz="1600" kern="1200">
                <a:solidFill>
                  <a:schemeClr val="tx1"/>
                </a:solidFill>
                <a:latin typeface="+mn-lt"/>
                <a:ea typeface="+mn-ea"/>
                <a:cs typeface="+mn-cs"/>
              </a:defRPr>
            </a:lvl3pPr>
            <a:lvl4pPr marL="914400" indent="-225425" algn="l" defTabSz="685800" rtl="0" eaLnBrk="1" latinLnBrk="0" hangingPunct="1">
              <a:lnSpc>
                <a:spcPct val="105000"/>
              </a:lnSpc>
              <a:spcBef>
                <a:spcPts val="600"/>
              </a:spcBef>
              <a:buFont typeface="Wingdings" panose="05000000000000000000" pitchFamily="2" charset="2"/>
              <a:buChar char="§"/>
              <a:defRPr sz="1600" kern="1200">
                <a:solidFill>
                  <a:schemeClr val="tx1"/>
                </a:solidFill>
                <a:latin typeface="+mn-lt"/>
                <a:ea typeface="+mn-ea"/>
                <a:cs typeface="+mn-cs"/>
              </a:defRPr>
            </a:lvl4pPr>
            <a:lvl5pPr marL="1087438" indent="-171450" algn="l" defTabSz="685800" rtl="0" eaLnBrk="1" latinLnBrk="0" hangingPunct="1">
              <a:lnSpc>
                <a:spcPct val="101000"/>
              </a:lnSpc>
              <a:spcBef>
                <a:spcPts val="600"/>
              </a:spcBef>
              <a:buFont typeface="Wingdings" panose="05000000000000000000" pitchFamily="2" charset="2"/>
              <a:buChar char="§"/>
              <a:defRPr sz="1400" kern="1200">
                <a:solidFill>
                  <a:schemeClr val="tx1"/>
                </a:solidFill>
                <a:latin typeface="+mn-lt"/>
                <a:ea typeface="+mn-ea"/>
                <a:cs typeface="+mn-cs"/>
              </a:defRPr>
            </a:lvl5pPr>
            <a:lvl6pPr marL="1087438" marR="0" indent="-171450" algn="l" defTabSz="685800" rtl="0" eaLnBrk="1" fontAlgn="auto" latinLnBrk="0" hangingPunct="1">
              <a:lnSpc>
                <a:spcPct val="101000"/>
              </a:lnSpc>
              <a:spcBef>
                <a:spcPts val="600"/>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6pPr>
            <a:lvl7pPr marL="1087438" indent="-173038" algn="l" defTabSz="6858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42950" indent="-319088">
              <a:spcBef>
                <a:spcPts val="300"/>
              </a:spcBef>
            </a:pPr>
            <a:endParaRPr lang="en-US" sz="1800" b="0" dirty="0"/>
          </a:p>
        </p:txBody>
      </p:sp>
      <p:sp>
        <p:nvSpPr>
          <p:cNvPr id="7" name="Content Placeholder 6">
            <a:extLst>
              <a:ext uri="{FF2B5EF4-FFF2-40B4-BE49-F238E27FC236}">
                <a16:creationId xmlns:a16="http://schemas.microsoft.com/office/drawing/2014/main" id="{2B0FD7DA-4D63-4CE1-9696-FF2C5E6BEA63}"/>
              </a:ext>
            </a:extLst>
          </p:cNvPr>
          <p:cNvSpPr>
            <a:spLocks noGrp="1"/>
          </p:cNvSpPr>
          <p:nvPr>
            <p:ph idx="1"/>
          </p:nvPr>
        </p:nvSpPr>
        <p:spPr>
          <a:xfrm>
            <a:off x="548639" y="1115568"/>
            <a:ext cx="7597141" cy="4392970"/>
          </a:xfrm>
        </p:spPr>
        <p:txBody>
          <a:bodyPr/>
          <a:lstStyle/>
          <a:p>
            <a:r>
              <a:rPr lang="en-US" sz="2400" dirty="0"/>
              <a:t>Station consolidation </a:t>
            </a:r>
            <a:r>
              <a:rPr lang="en-US" sz="2400" b="0" dirty="0"/>
              <a:t>continues to be a key area of interest. Many people are concerned with access to transit especially for people who are older and those who have limited mobility.</a:t>
            </a:r>
          </a:p>
          <a:p>
            <a:r>
              <a:rPr lang="en-US" sz="2400" b="0" dirty="0"/>
              <a:t>Community members are </a:t>
            </a:r>
            <a:r>
              <a:rPr lang="en-US" sz="2400" dirty="0"/>
              <a:t>looking forward to more reliable bus service </a:t>
            </a:r>
            <a:r>
              <a:rPr lang="en-US" sz="2400" b="0" dirty="0"/>
              <a:t>and most understand the trade-offs needed to increase reliability.</a:t>
            </a:r>
          </a:p>
          <a:p>
            <a:r>
              <a:rPr lang="en-US" sz="2400" b="0" dirty="0"/>
              <a:t>Concerns remain around how Metro plans to serve riders who currently access the Route 7 </a:t>
            </a:r>
            <a:r>
              <a:rPr lang="en-US" sz="2400" dirty="0"/>
              <a:t>south of S. Henderson Street</a:t>
            </a:r>
            <a:r>
              <a:rPr lang="en-US" sz="2400" b="0" dirty="0"/>
              <a:t>.</a:t>
            </a:r>
          </a:p>
          <a:p>
            <a:endParaRPr lang="en-US" sz="2400" b="0" dirty="0"/>
          </a:p>
        </p:txBody>
      </p:sp>
      <p:pic>
        <p:nvPicPr>
          <p:cNvPr id="6" name="Picture 5" descr="A picture containing indoor, person, man, table&#10;&#10;Description automatically generated">
            <a:extLst>
              <a:ext uri="{FF2B5EF4-FFF2-40B4-BE49-F238E27FC236}">
                <a16:creationId xmlns:a16="http://schemas.microsoft.com/office/drawing/2014/main" id="{E128F7A3-3F43-4DD2-BD59-193AC8EDD18C}"/>
              </a:ext>
            </a:extLst>
          </p:cNvPr>
          <p:cNvPicPr/>
          <p:nvPr/>
        </p:nvPicPr>
        <p:blipFill>
          <a:blip r:embed="rId3" cstate="email">
            <a:extLst>
              <a:ext uri="{28A0092B-C50C-407E-A947-70E740481C1C}">
                <a14:useLocalDpi xmlns:a14="http://schemas.microsoft.com/office/drawing/2010/main"/>
              </a:ext>
            </a:extLst>
          </a:blip>
          <a:stretch>
            <a:fillRect/>
          </a:stretch>
        </p:blipFill>
        <p:spPr>
          <a:xfrm rot="5400000">
            <a:off x="7942933" y="1316258"/>
            <a:ext cx="4603683" cy="3452496"/>
          </a:xfrm>
          <a:prstGeom prst="rect">
            <a:avLst/>
          </a:prstGeom>
          <a:ln>
            <a:solidFill>
              <a:schemeClr val="bg2"/>
            </a:solidFill>
          </a:ln>
        </p:spPr>
      </p:pic>
    </p:spTree>
    <p:extLst>
      <p:ext uri="{BB962C8B-B14F-4D97-AF65-F5344CB8AC3E}">
        <p14:creationId xmlns:p14="http://schemas.microsoft.com/office/powerpoint/2010/main" val="3972501483"/>
      </p:ext>
    </p:extLst>
  </p:cSld>
  <p:clrMapOvr>
    <a:masterClrMapping/>
  </p:clrMapOvr>
</p:sld>
</file>

<file path=ppt/theme/theme1.xml><?xml version="1.0" encoding="utf-8"?>
<a:theme xmlns:a="http://schemas.openxmlformats.org/drawingml/2006/main" name="RapidRide Line logo-16:9">
  <a:themeElements>
    <a:clrScheme name="RapidRide - Standard">
      <a:dk1>
        <a:sysClr val="windowText" lastClr="000000"/>
      </a:dk1>
      <a:lt1>
        <a:sysClr val="window" lastClr="FFFFFF"/>
      </a:lt1>
      <a:dk2>
        <a:srgbClr val="626568"/>
      </a:dk2>
      <a:lt2>
        <a:srgbClr val="CCCBCA"/>
      </a:lt2>
      <a:accent1>
        <a:srgbClr val="96172E"/>
      </a:accent1>
      <a:accent2>
        <a:srgbClr val="FCBA30"/>
      </a:accent2>
      <a:accent3>
        <a:srgbClr val="00665C"/>
      </a:accent3>
      <a:accent4>
        <a:srgbClr val="470A68"/>
      </a:accent4>
      <a:accent5>
        <a:srgbClr val="E87722"/>
      </a:accent5>
      <a:accent6>
        <a:srgbClr val="001871"/>
      </a:accent6>
      <a:hlink>
        <a:srgbClr val="96172E"/>
      </a:hlink>
      <a:folHlink>
        <a:srgbClr val="001871"/>
      </a:folHlink>
    </a:clrScheme>
    <a:fontScheme name="RapidRide-Verdana">
      <a:majorFont>
        <a:latin typeface="Verdana"/>
        <a:ea typeface=""/>
        <a:cs typeface=""/>
      </a:majorFont>
      <a:minorFont>
        <a:latin typeface="Verdan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CM_RapidR_PPT_16x9_linelogo" id="{571644CD-DEFE-4776-A644-418E20549F2F}" vid="{F1674AA9-338D-4934-B01F-CFCC4009C59C}"/>
    </a:ext>
  </a:extLst>
</a:theme>
</file>

<file path=ppt/theme/theme2.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3.xml><?xml version="1.0" encoding="utf-8"?>
<a:theme xmlns:a="http://schemas.openxmlformats.org/drawingml/2006/main" name="1_RapidRide Line logo-16:9">
  <a:themeElements>
    <a:clrScheme name="RapidRide - Standard">
      <a:dk1>
        <a:sysClr val="windowText" lastClr="000000"/>
      </a:dk1>
      <a:lt1>
        <a:sysClr val="window" lastClr="FFFFFF"/>
      </a:lt1>
      <a:dk2>
        <a:srgbClr val="626568"/>
      </a:dk2>
      <a:lt2>
        <a:srgbClr val="CCCBCA"/>
      </a:lt2>
      <a:accent1>
        <a:srgbClr val="96172E"/>
      </a:accent1>
      <a:accent2>
        <a:srgbClr val="FCBA30"/>
      </a:accent2>
      <a:accent3>
        <a:srgbClr val="00665C"/>
      </a:accent3>
      <a:accent4>
        <a:srgbClr val="470A68"/>
      </a:accent4>
      <a:accent5>
        <a:srgbClr val="E87722"/>
      </a:accent5>
      <a:accent6>
        <a:srgbClr val="001871"/>
      </a:accent6>
      <a:hlink>
        <a:srgbClr val="96172E"/>
      </a:hlink>
      <a:folHlink>
        <a:srgbClr val="001871"/>
      </a:folHlink>
    </a:clrScheme>
    <a:fontScheme name="RapidRide-Verdana">
      <a:majorFont>
        <a:latin typeface="Verdana"/>
        <a:ea typeface=""/>
        <a:cs typeface=""/>
      </a:majorFont>
      <a:minorFont>
        <a:latin typeface="Verdan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CM_RapidR_PPT_16x9_Redlinelogo" id="{17FDBEF7-E6F2-4D27-A2B2-021080F72344}" vid="{7FA65617-212A-4504-B471-6EC69AEAD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41dce3-3e41-400c-a28e-b1c0be1ca55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109BA47A8C8043A3F1099DBC85E781" ma:contentTypeVersion="10" ma:contentTypeDescription="Create a new document." ma:contentTypeScope="" ma:versionID="37d88ddee376b158d31a175a821b1d51">
  <xsd:schema xmlns:xsd="http://www.w3.org/2001/XMLSchema" xmlns:xs="http://www.w3.org/2001/XMLSchema" xmlns:p="http://schemas.microsoft.com/office/2006/metadata/properties" xmlns:ns2="d0c0e61d-6868-4a34-9fbf-bfddc2e8acb2" xmlns:ns3="d641dce3-3e41-400c-a28e-b1c0be1ca555" targetNamespace="http://schemas.microsoft.com/office/2006/metadata/properties" ma:root="true" ma:fieldsID="ad2d86ecb7cfc7cafff66efee8d4365f" ns2:_="" ns3:_="">
    <xsd:import namespace="d0c0e61d-6868-4a34-9fbf-bfddc2e8acb2"/>
    <xsd:import namespace="d641dce3-3e41-400c-a28e-b1c0be1ca5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0e61d-6868-4a34-9fbf-bfddc2e8a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41dce3-3e41-400c-a28e-b1c0be1ca5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7E3603-DF79-4EBE-8A1E-7D6D49D721AC}">
  <ds:schemaRefs>
    <ds:schemaRef ds:uri="http://purl.org/dc/terms/"/>
    <ds:schemaRef ds:uri="http://schemas.openxmlformats.org/package/2006/metadata/core-properties"/>
    <ds:schemaRef ds:uri="d0c0e61d-6868-4a34-9fbf-bfddc2e8acb2"/>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641dce3-3e41-400c-a28e-b1c0be1ca555"/>
    <ds:schemaRef ds:uri="http://www.w3.org/XML/1998/namespace"/>
  </ds:schemaRefs>
</ds:datastoreItem>
</file>

<file path=customXml/itemProps2.xml><?xml version="1.0" encoding="utf-8"?>
<ds:datastoreItem xmlns:ds="http://schemas.openxmlformats.org/officeDocument/2006/customXml" ds:itemID="{1DF1BC47-BD8C-4E45-B03F-A8A714558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0e61d-6868-4a34-9fbf-bfddc2e8acb2"/>
    <ds:schemaRef ds:uri="d641dce3-3e41-400c-a28e-b1c0be1ca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7E08EB-9591-4A3A-9AA2-AF66560E0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KCM_RapidR_PPT_16x9_linelogo</Template>
  <TotalTime>7167</TotalTime>
  <Words>2272</Words>
  <Application>Microsoft Office PowerPoint</Application>
  <PresentationFormat>Widescreen</PresentationFormat>
  <Paragraphs>220</Paragraphs>
  <Slides>33</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Seattle Text</vt:lpstr>
      <vt:lpstr>Verdana</vt:lpstr>
      <vt:lpstr>Wingdings</vt:lpstr>
      <vt:lpstr>RapidRide Line logo-16:9</vt:lpstr>
      <vt:lpstr>Office Theme</vt:lpstr>
      <vt:lpstr>1_RapidRide Line logo-16:9</vt:lpstr>
      <vt:lpstr>Seattle Pedestrian Advisory Board RapidRide R Line Update</vt:lpstr>
      <vt:lpstr>PowerPoint Presentation</vt:lpstr>
      <vt:lpstr>Why is RapidRide coming to the Rainier Valley?</vt:lpstr>
      <vt:lpstr>RapidRide R Line features</vt:lpstr>
      <vt:lpstr>RapidRide R Line features</vt:lpstr>
      <vt:lpstr>Community Engagement Process</vt:lpstr>
      <vt:lpstr>Practicing Inclusive Engagement</vt:lpstr>
      <vt:lpstr>Engagement reach</vt:lpstr>
      <vt:lpstr>What we’ve heard</vt:lpstr>
      <vt:lpstr>What we’ve heard</vt:lpstr>
      <vt:lpstr>Planned pedestrian improvements</vt:lpstr>
      <vt:lpstr>Sidewalk access improvements</vt:lpstr>
      <vt:lpstr>Crossing improvements</vt:lpstr>
      <vt:lpstr>Bike access improvements</vt:lpstr>
      <vt:lpstr>Next Steps </vt:lpstr>
      <vt:lpstr>Any questions?</vt:lpstr>
      <vt:lpstr>Route 7  -  Transit-Plus Multimodal Corridor (TPMC)</vt:lpstr>
      <vt:lpstr>Project purpose</vt:lpstr>
      <vt:lpstr>Project key features</vt:lpstr>
      <vt:lpstr>Project Overview</vt:lpstr>
      <vt:lpstr>Zooming in:  Northern section</vt:lpstr>
      <vt:lpstr>Zooming in:  Middle section</vt:lpstr>
      <vt:lpstr>Zooming in:  Southern section</vt:lpstr>
      <vt:lpstr>Thank you! </vt:lpstr>
      <vt:lpstr>Supplemental Slides</vt:lpstr>
      <vt:lpstr>Station locations – Chinatown-ID to I-90</vt:lpstr>
      <vt:lpstr>Station locations –  I-90 to Mount Baker</vt:lpstr>
      <vt:lpstr>Station locations –  Mount Baker to  Columbia City</vt:lpstr>
      <vt:lpstr>Station locations –  Columbia City to  Hillman City</vt:lpstr>
      <vt:lpstr>Station locations –  Hillman City to  Rainier Beach  Light Rail Station</vt:lpstr>
      <vt:lpstr>Speed and Reliability</vt:lpstr>
      <vt:lpstr>Speed and Reliability</vt:lpstr>
      <vt:lpstr>Speed and Reliability</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presentation title</dc:title>
  <dc:creator>Mcknight, Gregory</dc:creator>
  <cp:lastModifiedBy>Cheryl Tam</cp:lastModifiedBy>
  <cp:revision>404</cp:revision>
  <cp:lastPrinted>2020-02-06T22:15:14Z</cp:lastPrinted>
  <dcterms:created xsi:type="dcterms:W3CDTF">2019-08-21T15:37:28Z</dcterms:created>
  <dcterms:modified xsi:type="dcterms:W3CDTF">2020-04-04T00:10:47Z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0x010100BB109BA47A8C8043A3F1099DBC85E781</vt:lpwstr>
  </property>
  <property fmtid="{D5CDD505-2E9C-101B-9397-08002B2CF9AE}" pid="3" name="Order">
    <vt:r8>60800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