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66" r:id="rId4"/>
    <p:sldId id="267" r:id="rId5"/>
    <p:sldId id="268" r:id="rId6"/>
    <p:sldId id="269" r:id="rId7"/>
    <p:sldId id="270" r:id="rId8"/>
    <p:sldId id="271" r:id="rId9"/>
    <p:sldId id="259" r:id="rId10"/>
    <p:sldId id="258" r:id="rId11"/>
    <p:sldId id="262" r:id="rId12"/>
    <p:sldId id="260" r:id="rId13"/>
    <p:sldId id="261" r:id="rId1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31CEEB8-B56A-446C-A151-4CDF98897AB6}" type="datetimeFigureOut">
              <a:rPr lang="en-US" smtClean="0"/>
              <a:t>4/24/2014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9AEC4F01-6747-4AB8-95E8-5989BF86FD57}" type="slidenum">
              <a:rPr lang="en-US" smtClean="0"/>
              <a:t>‹#›</a:t>
            </a:fld>
            <a:endParaRPr lang="en-US"/>
          </a:p>
        </p:txBody>
      </p:sp>
    </p:spTree>
    <p:extLst>
      <p:ext uri="{BB962C8B-B14F-4D97-AF65-F5344CB8AC3E}">
        <p14:creationId xmlns:p14="http://schemas.microsoft.com/office/powerpoint/2010/main" val="371707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eattle.gov/Documents/Departments/SeattlePlanningCommission/HousingSeattleReport/PlanningCommissionMicrohousingRecommendationsJune212013.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seattle.gov/Documents/Departments/SeattlePlanningCommission/HousingSeattleReport/DraftSPCMemotoSugimura082813.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 Recommendations on micro-housing legislation</a:t>
            </a:r>
            <a:endParaRPr lang="en-US" dirty="0"/>
          </a:p>
          <a:p>
            <a:r>
              <a:rPr lang="en-US" b="1" dirty="0"/>
              <a:t> </a:t>
            </a:r>
            <a:endParaRPr lang="en-US" dirty="0"/>
          </a:p>
          <a:p>
            <a:r>
              <a:rPr lang="en-US" dirty="0"/>
              <a:t>Dear Councilmember O’Brien,</a:t>
            </a:r>
          </a:p>
          <a:p>
            <a:r>
              <a:rPr lang="en-US" dirty="0"/>
              <a:t> </a:t>
            </a:r>
          </a:p>
          <a:p>
            <a:r>
              <a:rPr lang="en-US" dirty="0"/>
              <a:t>The Planning Commission has been studying micro-housing development since the spring of 2013, when we were asked to provide our advice on potential code amendments.  </a:t>
            </a:r>
          </a:p>
          <a:p>
            <a:r>
              <a:rPr lang="en-US" dirty="0"/>
              <a:t> </a:t>
            </a:r>
          </a:p>
          <a:p>
            <a:r>
              <a:rPr lang="en-US" dirty="0"/>
              <a:t>In 2013, we received briefings from the Office of Housing and the Department of Planning &amp; Development (DPD), including from DPD’s Principal Engineer and Building Official; viewed community forums; talked with micro-housing tenants and property developers during a local tour; and discussed this form of development over the course of several committee and full Commission meetings.</a:t>
            </a:r>
          </a:p>
          <a:p>
            <a:r>
              <a:rPr lang="en-US" dirty="0"/>
              <a:t> </a:t>
            </a:r>
          </a:p>
          <a:p>
            <a:r>
              <a:rPr lang="en-US" b="1" dirty="0"/>
              <a:t>Our earlier input</a:t>
            </a:r>
            <a:endParaRPr lang="en-US" dirty="0"/>
          </a:p>
          <a:p>
            <a:r>
              <a:rPr lang="en-US" dirty="0"/>
              <a:t> </a:t>
            </a:r>
          </a:p>
          <a:p>
            <a:r>
              <a:rPr lang="en-US" dirty="0"/>
              <a:t>The Commission provided initial input last summer in a </a:t>
            </a:r>
            <a:r>
              <a:rPr lang="en-US" u="sng" dirty="0">
                <a:hlinkClick r:id="rId3"/>
              </a:rPr>
              <a:t>letter to the City Council’s Planning, Land Use and Sustainability (PLUS) Committee</a:t>
            </a:r>
            <a:r>
              <a:rPr lang="en-US" dirty="0"/>
              <a:t> and a </a:t>
            </a:r>
            <a:r>
              <a:rPr lang="en-US" u="sng" dirty="0">
                <a:hlinkClick r:id="rId4"/>
              </a:rPr>
              <a:t>memorandum to DPD Director</a:t>
            </a:r>
            <a:r>
              <a:rPr lang="en-US" dirty="0"/>
              <a:t> Diane Sugimura offering our thoughts on DPD’s preliminary recommendations.  The Commission observed that micro-housing helps fill a unique market niche by providing relatively affordable housing to individuals who want to live near work, school, and other important destinations or services, and who prefer a degree of privacy.  </a:t>
            </a:r>
          </a:p>
          <a:p>
            <a:r>
              <a:rPr lang="en-US" dirty="0"/>
              <a:t> </a:t>
            </a:r>
          </a:p>
          <a:p>
            <a:r>
              <a:rPr lang="en-US" dirty="0"/>
              <a:t>The Commission recommended that the City embrace micro-housing as a meaningful strategy to help ensure that a broad and diverse population can live in Seattle but also enact code refinements to make this form of development work better for tenants and neighborhoods.  The recommendations we offered in the spring of 2013 included the following: </a:t>
            </a:r>
          </a:p>
          <a:p>
            <a:r>
              <a:rPr lang="en-US" dirty="0"/>
              <a:t> </a:t>
            </a:r>
          </a:p>
          <a:p>
            <a:pPr lvl="0"/>
            <a:r>
              <a:rPr lang="en-US" dirty="0"/>
              <a:t>Provide a clear definition for micro-housing form to facilitate the specification of appropriate tailored development standards and enable fair and consistent application of design review thresholds.</a:t>
            </a:r>
          </a:p>
          <a:p>
            <a:pPr lvl="0"/>
            <a:r>
              <a:rPr lang="en-US" dirty="0"/>
              <a:t>Base design review requirements for micro-housing on building scale to provide for a more policy-neutral treatment of micro-housing relative to other forms of multifamily development types. </a:t>
            </a:r>
          </a:p>
          <a:p>
            <a:pPr lvl="0"/>
            <a:r>
              <a:rPr lang="en-US" dirty="0"/>
              <a:t>Create bicycle parking standards appropriate to this development type.  </a:t>
            </a:r>
          </a:p>
          <a:p>
            <a:pPr lvl="0"/>
            <a:r>
              <a:rPr lang="en-US" dirty="0"/>
              <a:t>Revise eligibility standards for the participation in the Multifamily Tax Exemption program to require deeper levels of affordability for forms of housing, including micro-housing and small studios, which have substantially smaller living spaces than other forms of multifamily housing.</a:t>
            </a:r>
          </a:p>
          <a:p>
            <a:pPr lvl="0"/>
            <a:r>
              <a:rPr lang="en-US" dirty="0"/>
              <a:t>Provide standards for common spaces in micro-housing including requirements to ensure usability of shared spaces as areas of congregation.</a:t>
            </a:r>
          </a:p>
          <a:p>
            <a:pPr lvl="0"/>
            <a:r>
              <a:rPr lang="en-US" dirty="0"/>
              <a:t>Allow development of micro-housing in all zones where multifamily housing is currently allowed.</a:t>
            </a:r>
          </a:p>
          <a:p>
            <a:pPr lvl="0"/>
            <a:r>
              <a:rPr lang="en-US" dirty="0"/>
              <a:t>In hub urban villages, urban centers, and areas well served by transit, continue to allow micro-housing to be built without parking; and outside of those areas, continue to require parking consistent with the Land Use Code.</a:t>
            </a:r>
          </a:p>
          <a:p>
            <a:r>
              <a:rPr lang="en-US" dirty="0"/>
              <a:t> </a:t>
            </a:r>
          </a:p>
          <a:p>
            <a:r>
              <a:rPr lang="en-US" b="1" dirty="0"/>
              <a:t>Comments and recommendations on the proposed legislation  </a:t>
            </a:r>
            <a:endParaRPr lang="en-US" dirty="0"/>
          </a:p>
          <a:p>
            <a:r>
              <a:rPr lang="en-US" dirty="0"/>
              <a:t> </a:t>
            </a:r>
          </a:p>
          <a:p>
            <a:r>
              <a:rPr lang="en-US" dirty="0"/>
              <a:t>We understand that the Council’s PLUS Committee has begun to review proposed legislation on micro-housing and congregate residences and we would like to offer additional comments and recommendations on the proposed legislation.  </a:t>
            </a:r>
          </a:p>
          <a:p>
            <a:r>
              <a:rPr lang="en-US" dirty="0"/>
              <a:t> </a:t>
            </a:r>
          </a:p>
          <a:p>
            <a:r>
              <a:rPr lang="en-US" dirty="0"/>
              <a:t>Elected officials had tasked DPD with designing and submitting to the Council code improvements that will both preserve the ability of these developments to offer affordable housing choices while ensuring that they also reflect the spirit of the City’s land use laws.    The Planning Commission believes that the proposed legislation generally does a good job on both of these fronts.   Below are our additional comments:</a:t>
            </a:r>
          </a:p>
          <a:p>
            <a:r>
              <a:rPr lang="en-US" dirty="0"/>
              <a:t> </a:t>
            </a:r>
          </a:p>
          <a:p>
            <a:pPr lvl="0"/>
            <a:r>
              <a:rPr lang="en-US" b="1" dirty="0"/>
              <a:t>We generally support the definitions that the proposed legislation contains for micro-housing and congregate residences, but suggest removing the overly prescriptive specification that a micro contain no more than one sink.  </a:t>
            </a:r>
            <a:r>
              <a:rPr lang="en-US" dirty="0"/>
              <a:t>The proposed definitions provide needed clarity to facilitate consistent and predictable regulation of these forms of housing.  The specification of formal definitions for both micro-housing and micros (the latter being the constituent sleeping rooms clustered within a micro-housing unit) will make it easier for the City to monitor growth and development trends</a:t>
            </a:r>
          </a:p>
          <a:p>
            <a:r>
              <a:rPr lang="en-US" dirty="0"/>
              <a:t> </a:t>
            </a:r>
          </a:p>
          <a:p>
            <a:r>
              <a:rPr lang="en-US" dirty="0"/>
              <a:t>We agree that the definitions should enable micros to be distinguished from small housing units such as small studio apartments.  However, the specification that a micro may not include two sinks unnecessarily limits the options that developers may offer in response to evolving market preferences and plumbing products, including compact and water-saving options.  The specification that the sink be located within the bathroom itself may also preclude designs that would use space more efficiently.  </a:t>
            </a:r>
          </a:p>
          <a:p>
            <a:r>
              <a:rPr lang="en-US" dirty="0"/>
              <a:t> </a:t>
            </a:r>
          </a:p>
          <a:p>
            <a:r>
              <a:rPr lang="en-US" dirty="0"/>
              <a:t>We believe that maximum square footage combined with the other characteristics specified in the proposed definition are sufficient to clearly distinguish micros as a form of housing.  One of the specified characteristics is that the micro does not contain a food preparation area or kitchen.  The DPD Director’s Report notes that a key indicator of the presence of a food preparation area or kitchen is the presence of a stove or range, or the requisite wiring for a 220V electric service or gas supply line.  The Commission believes that the lack of a sink outside the bathroom is not </a:t>
            </a:r>
            <a:r>
              <a:rPr lang="en-US" i="1" dirty="0"/>
              <a:t>additionally</a:t>
            </a:r>
            <a:r>
              <a:rPr lang="en-US" dirty="0"/>
              <a:t> necessary to indicate the lack of a kitchen.</a:t>
            </a:r>
          </a:p>
          <a:p>
            <a:r>
              <a:rPr lang="en-US" b="1" dirty="0"/>
              <a:t> </a:t>
            </a:r>
            <a:endParaRPr lang="en-US" dirty="0"/>
          </a:p>
          <a:p>
            <a:pPr lvl="0"/>
            <a:r>
              <a:rPr lang="en-US" b="1" dirty="0"/>
              <a:t>The proposed structure and graduated thresholds for design review generally make sense, yet the threshold for Streamlined Design Review may need to be somewhat lower.  </a:t>
            </a:r>
            <a:r>
              <a:rPr lang="en-US" dirty="0"/>
              <a:t>The proposed legislation specifies design review thresholds for micro-housing based on building square footage, an approach that will better enable the City to apply design review requirements to micro-housing on a more level playing field with other forms of multifamily development.  </a:t>
            </a:r>
          </a:p>
          <a:p>
            <a:r>
              <a:rPr lang="en-US" b="1" dirty="0"/>
              <a:t> </a:t>
            </a:r>
            <a:endParaRPr lang="en-US" dirty="0"/>
          </a:p>
          <a:p>
            <a:pPr lvl="0"/>
            <a:r>
              <a:rPr lang="en-US" dirty="0"/>
              <a:t>The proposed GSF thresholds for Administrative Design Review and Full Design Review (at 12,000 GSF, and 20,000 GSF respectively) for micro-housing and congregate residences correlate closely with the scale at which more traditional types of multifamily housing developments are required to undergo design review based on the dwelling unit thresholds that apply to them.  </a:t>
            </a:r>
          </a:p>
          <a:p>
            <a:r>
              <a:rPr lang="en-US" dirty="0"/>
              <a:t> </a:t>
            </a:r>
          </a:p>
          <a:p>
            <a:pPr lvl="0"/>
            <a:r>
              <a:rPr lang="en-US" dirty="0"/>
              <a:t>We are, however, concerned that the proposed 6,000 GSF threshold for Streamlined Design Review (SDR) may be somewhat higher than the threshold needed to correlate with SDR thresholds for other forms of multifamily housing.</a:t>
            </a:r>
            <a:r>
              <a:rPr lang="en-US" b="1" dirty="0"/>
              <a:t>  </a:t>
            </a:r>
            <a:r>
              <a:rPr lang="en-US" dirty="0"/>
              <a:t>One of the benchmarks that DPD used to arrive at the proposed SDR threshold was a three-unit townhouse.  This is a reasonable benchmark for the SDR threshold given that SDR is currently required for developments containing three to eight units.  However, we think the assumed average gross square footage (GSF) per townhouse of 2,000 may be an overestimate.  We would recommend that the SDR threshold be reevaluated and potentially revised downward to a figure closer to the 5,000 GSF threshold that DPD had previously contemplated.</a:t>
            </a:r>
          </a:p>
          <a:p>
            <a:r>
              <a:rPr lang="en-US" dirty="0"/>
              <a:t> </a:t>
            </a:r>
          </a:p>
          <a:p>
            <a:pPr lvl="0"/>
            <a:r>
              <a:rPr lang="en-US" b="1" dirty="0"/>
              <a:t>We support the development standards in the proposed legislation that add a minimum size requirement for shared kitchens and common areas, and that strengthen bicycle parking requirements.  </a:t>
            </a:r>
            <a:r>
              <a:rPr lang="en-US" dirty="0"/>
              <a:t>Providing for adequate space for tenants to enjoy a meal with friends or neighborhoods, and suitable space for tenants to park their bicycles are important improvements necessary to the livability of this form of housing.</a:t>
            </a:r>
          </a:p>
          <a:p>
            <a:r>
              <a:rPr lang="en-US" dirty="0"/>
              <a:t> </a:t>
            </a:r>
          </a:p>
          <a:p>
            <a:pPr lvl="0"/>
            <a:r>
              <a:rPr lang="en-US" b="1" dirty="0"/>
              <a:t>We agree and would like to highlight that micro-housing should continue to be allowed in the same neighborhoods where it is allowed today.  </a:t>
            </a:r>
            <a:r>
              <a:rPr lang="en-US" dirty="0"/>
              <a:t>It is vital that micro-housing be allowed in suitable locations within the city.  Micro-housing is an innovative housing product that broadens the options available, responds to contemporary lifestyle choices, and enables residents to save on housing costs.  By providing attractive, relatively affordable in-city dwelling options for one-person households, micro-housing reduces the need for individuals to find roommate arrangements and may free up some existing multi-bedroom housing for families.  Furthermore, micro-housing enables tenants to make good use of local and regional transit investments, and supports the City’s sustainability goals.</a:t>
            </a:r>
          </a:p>
          <a:p>
            <a:r>
              <a:rPr lang="en-US" dirty="0"/>
              <a:t> </a:t>
            </a:r>
          </a:p>
          <a:p>
            <a:pPr lvl="0"/>
            <a:r>
              <a:rPr lang="en-US" b="1" dirty="0"/>
              <a:t>Proposed provisions for design review in micro-housing may help alleviate some of the broader design-related concerns with new development in </a:t>
            </a:r>
            <a:r>
              <a:rPr lang="en-US" b="1" dirty="0" err="1"/>
              <a:t>Lowrise</a:t>
            </a:r>
            <a:r>
              <a:rPr lang="en-US" b="1" dirty="0"/>
              <a:t> 3 Zones.  </a:t>
            </a:r>
            <a:r>
              <a:rPr lang="en-US" dirty="0"/>
              <a:t>On April 11, the Planning Commission sent DPD’s Director Diane Sugimura a memo conveying our thoughts on DPD’s preliminary staff recommendations for </a:t>
            </a:r>
            <a:r>
              <a:rPr lang="en-US" dirty="0" err="1"/>
              <a:t>Lowrise</a:t>
            </a:r>
            <a:r>
              <a:rPr lang="en-US" dirty="0"/>
              <a:t> Multifamily Code Corrections.   In addition to providing input on potential </a:t>
            </a:r>
            <a:r>
              <a:rPr lang="en-US" dirty="0" err="1"/>
              <a:t>Lowrise</a:t>
            </a:r>
            <a:r>
              <a:rPr lang="en-US" dirty="0"/>
              <a:t> Multifamily Code Corrections, we noted that design review provisions for micro-housing may help alleviate some of the design issues that prompted concern in </a:t>
            </a:r>
            <a:r>
              <a:rPr lang="en-US" dirty="0" err="1"/>
              <a:t>Lowrise</a:t>
            </a:r>
            <a:r>
              <a:rPr lang="en-US" dirty="0"/>
              <a:t> zones.  We suggested that DPD keep this in mind in drafting legislation to modify </a:t>
            </a:r>
            <a:r>
              <a:rPr lang="en-US" dirty="0" err="1"/>
              <a:t>Lowrise</a:t>
            </a:r>
            <a:r>
              <a:rPr lang="en-US" dirty="0"/>
              <a:t> zoning, and we would similarly suggest that this be a consideration in Council’s review of future legislation on that topic.  </a:t>
            </a:r>
          </a:p>
          <a:p>
            <a:r>
              <a:rPr lang="en-US" dirty="0"/>
              <a:t> </a:t>
            </a:r>
          </a:p>
          <a:p>
            <a:pPr lvl="0"/>
            <a:r>
              <a:rPr lang="en-US" b="1" dirty="0"/>
              <a:t>We support deepening the affordability levels that are required for micro-housing, congregate residences, and very small studio apartments to participate in incentive zoning.</a:t>
            </a:r>
            <a:r>
              <a:rPr lang="en-US" dirty="0"/>
              <a:t>  Due to their small size, it is appropriate that the affordability levels required for participation in incentive zoning be deeper for micro-housing, congregate residences, and very small studio apartments, than for forms of housing with larger living spaces.  Ultimately, broader efforts are also needed to provide developers with effective incentives to include affordable units serving a broad spectrum of household sizes.</a:t>
            </a:r>
          </a:p>
          <a:p>
            <a:r>
              <a:rPr lang="en-US" dirty="0"/>
              <a:t> </a:t>
            </a:r>
          </a:p>
          <a:p>
            <a:endParaRPr lang="en-US" dirty="0"/>
          </a:p>
        </p:txBody>
      </p:sp>
      <p:sp>
        <p:nvSpPr>
          <p:cNvPr id="4" name="Slide Number Placeholder 3"/>
          <p:cNvSpPr>
            <a:spLocks noGrp="1"/>
          </p:cNvSpPr>
          <p:nvPr>
            <p:ph type="sldNum" sz="quarter" idx="10"/>
          </p:nvPr>
        </p:nvSpPr>
        <p:spPr/>
        <p:txBody>
          <a:bodyPr/>
          <a:lstStyle/>
          <a:p>
            <a:fld id="{085E79C7-0EE3-477C-A441-C10DC75752BC}" type="slidenum">
              <a:rPr lang="en-US" smtClean="0"/>
              <a:t>2</a:t>
            </a:fld>
            <a:endParaRPr lang="en-US"/>
          </a:p>
        </p:txBody>
      </p:sp>
    </p:spTree>
    <p:extLst>
      <p:ext uri="{BB962C8B-B14F-4D97-AF65-F5344CB8AC3E}">
        <p14:creationId xmlns:p14="http://schemas.microsoft.com/office/powerpoint/2010/main" val="151452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5DB1CD-73B8-4F85-98D9-C33773B6629E}"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350121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DB1CD-73B8-4F85-98D9-C33773B6629E}"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422848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DB1CD-73B8-4F85-98D9-C33773B6629E}"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19764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DB1CD-73B8-4F85-98D9-C33773B6629E}"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101245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5DB1CD-73B8-4F85-98D9-C33773B6629E}"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268460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5DB1CD-73B8-4F85-98D9-C33773B6629E}"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272059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5DB1CD-73B8-4F85-98D9-C33773B6629E}" type="datetimeFigureOut">
              <a:rPr lang="en-US" smtClean="0"/>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354848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5DB1CD-73B8-4F85-98D9-C33773B6629E}" type="datetimeFigureOut">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193691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DB1CD-73B8-4F85-98D9-C33773B6629E}" type="datetimeFigureOut">
              <a:rPr lang="en-US" smtClean="0"/>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339901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DB1CD-73B8-4F85-98D9-C33773B6629E}"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60269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DB1CD-73B8-4F85-98D9-C33773B6629E}"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96CA-36F0-4C8B-A613-9C442847EC8E}" type="slidenum">
              <a:rPr lang="en-US" smtClean="0"/>
              <a:t>‹#›</a:t>
            </a:fld>
            <a:endParaRPr lang="en-US"/>
          </a:p>
        </p:txBody>
      </p:sp>
    </p:spTree>
    <p:extLst>
      <p:ext uri="{BB962C8B-B14F-4D97-AF65-F5344CB8AC3E}">
        <p14:creationId xmlns:p14="http://schemas.microsoft.com/office/powerpoint/2010/main" val="157348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DB1CD-73B8-4F85-98D9-C33773B6629E}" type="datetimeFigureOut">
              <a:rPr lang="en-US" smtClean="0"/>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196CA-36F0-4C8B-A613-9C442847EC8E}" type="slidenum">
              <a:rPr lang="en-US" smtClean="0"/>
              <a:t>‹#›</a:t>
            </a:fld>
            <a:endParaRPr lang="en-US"/>
          </a:p>
        </p:txBody>
      </p:sp>
    </p:spTree>
    <p:extLst>
      <p:ext uri="{BB962C8B-B14F-4D97-AF65-F5344CB8AC3E}">
        <p14:creationId xmlns:p14="http://schemas.microsoft.com/office/powerpoint/2010/main" val="1079260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74345"/>
            <a:ext cx="8229600" cy="5355312"/>
          </a:xfrm>
          <a:prstGeom prst="rect">
            <a:avLst/>
          </a:prstGeom>
        </p:spPr>
        <p:txBody>
          <a:bodyPr wrap="square">
            <a:spAutoFit/>
          </a:bodyPr>
          <a:lstStyle/>
          <a:p>
            <a:pPr algn="ctr"/>
            <a:r>
              <a:rPr lang="en-US" b="1" dirty="0" smtClean="0"/>
              <a:t>SEATTLE PLANNING COMMISSION</a:t>
            </a:r>
          </a:p>
          <a:p>
            <a:pPr algn="ctr"/>
            <a:r>
              <a:rPr lang="en-US" b="1" dirty="0" smtClean="0"/>
              <a:t>Thursday, April 24, 2014</a:t>
            </a:r>
          </a:p>
          <a:p>
            <a:pPr algn="ctr"/>
            <a:r>
              <a:rPr lang="en-US" b="1" dirty="0" smtClean="0"/>
              <a:t>7:30 – 9:00 AM</a:t>
            </a:r>
          </a:p>
          <a:p>
            <a:pPr algn="ctr"/>
            <a:r>
              <a:rPr lang="en-US" b="1" dirty="0" smtClean="0"/>
              <a:t>City Hall, Room L280</a:t>
            </a:r>
          </a:p>
          <a:p>
            <a:endParaRPr lang="en-US" dirty="0" smtClean="0"/>
          </a:p>
          <a:p>
            <a:endParaRPr lang="en-US" dirty="0" smtClean="0"/>
          </a:p>
          <a:p>
            <a:r>
              <a:rPr lang="en-US" b="1" dirty="0" smtClean="0"/>
              <a:t>DRAFT AGENDA </a:t>
            </a:r>
          </a:p>
          <a:p>
            <a:endParaRPr lang="en-US" dirty="0" smtClean="0"/>
          </a:p>
          <a:p>
            <a:r>
              <a:rPr lang="en-US" b="1" dirty="0" smtClean="0"/>
              <a:t>Chair's Report and Minutes Approval			7:30 – 7:45 AM</a:t>
            </a:r>
          </a:p>
          <a:p>
            <a:endParaRPr lang="en-US" b="1" dirty="0" smtClean="0"/>
          </a:p>
          <a:p>
            <a:r>
              <a:rPr lang="en-US" b="1" dirty="0" smtClean="0"/>
              <a:t>Action: 	Approve </a:t>
            </a:r>
            <a:r>
              <a:rPr lang="en-US" b="1" dirty="0" err="1" smtClean="0"/>
              <a:t>Microhousing</a:t>
            </a:r>
            <a:r>
              <a:rPr lang="en-US" b="1" dirty="0" smtClean="0"/>
              <a:t> Letter		7:45 – 7:55 AM</a:t>
            </a:r>
          </a:p>
          <a:p>
            <a:endParaRPr lang="en-US" b="1" dirty="0" smtClean="0"/>
          </a:p>
          <a:p>
            <a:r>
              <a:rPr lang="en-US" b="1" dirty="0" smtClean="0"/>
              <a:t>Discussion:  Pedestrian Zone letter			7:55 – 8:25 AM</a:t>
            </a:r>
          </a:p>
          <a:p>
            <a:endParaRPr lang="en-US" b="1" dirty="0" smtClean="0"/>
          </a:p>
          <a:p>
            <a:r>
              <a:rPr lang="en-US" b="1" dirty="0" smtClean="0"/>
              <a:t>Discussion:  Comprehensive Plan Major Update 		8:25 – 8:55 AM</a:t>
            </a:r>
          </a:p>
          <a:p>
            <a:endParaRPr lang="en-US" b="1" dirty="0" smtClean="0"/>
          </a:p>
          <a:p>
            <a:r>
              <a:rPr lang="en-US" b="1" dirty="0" smtClean="0"/>
              <a:t>Public Comment 					8:55 – 9:00 AM</a:t>
            </a:r>
          </a:p>
          <a:p>
            <a:endParaRPr lang="en-US" b="1" dirty="0" smtClean="0"/>
          </a:p>
          <a:p>
            <a:r>
              <a:rPr lang="en-US" b="1" dirty="0" smtClean="0"/>
              <a:t>ADJOURN					9:00 AM</a:t>
            </a:r>
            <a:endParaRPr lang="en-US" b="1" dirty="0"/>
          </a:p>
        </p:txBody>
      </p:sp>
    </p:spTree>
    <p:extLst>
      <p:ext uri="{BB962C8B-B14F-4D97-AF65-F5344CB8AC3E}">
        <p14:creationId xmlns:p14="http://schemas.microsoft.com/office/powerpoint/2010/main" val="146220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Pedestrian Zone Letter</a:t>
            </a:r>
            <a:endParaRPr lang="en-US" dirty="0"/>
          </a:p>
        </p:txBody>
      </p:sp>
      <p:sp>
        <p:nvSpPr>
          <p:cNvPr id="3" name="Content Placeholder 2"/>
          <p:cNvSpPr>
            <a:spLocks noGrp="1"/>
          </p:cNvSpPr>
          <p:nvPr>
            <p:ph idx="1"/>
          </p:nvPr>
        </p:nvSpPr>
        <p:spPr/>
        <p:txBody>
          <a:bodyPr/>
          <a:lstStyle/>
          <a:p>
            <a:r>
              <a:rPr lang="en-US" smtClean="0"/>
              <a:t>Support Pedestrian </a:t>
            </a:r>
            <a:r>
              <a:rPr lang="en-US" dirty="0" smtClean="0"/>
              <a:t>Zone Designation</a:t>
            </a:r>
          </a:p>
          <a:p>
            <a:r>
              <a:rPr lang="en-US" dirty="0" smtClean="0"/>
              <a:t>Require Overhead Protection</a:t>
            </a:r>
          </a:p>
          <a:p>
            <a:r>
              <a:rPr lang="en-US" dirty="0" smtClean="0"/>
              <a:t>Suggest Removable Railings for Outdoor Cafes</a:t>
            </a:r>
          </a:p>
          <a:p>
            <a:r>
              <a:rPr lang="en-US" dirty="0" smtClean="0"/>
              <a:t>Right-of-Way Improvement Manual right place for streetscape and sidewalk design guidelines</a:t>
            </a:r>
            <a:endParaRPr lang="en-US" dirty="0"/>
          </a:p>
        </p:txBody>
      </p:sp>
    </p:spTree>
    <p:extLst>
      <p:ext uri="{BB962C8B-B14F-4D97-AF65-F5344CB8AC3E}">
        <p14:creationId xmlns:p14="http://schemas.microsoft.com/office/powerpoint/2010/main" val="420973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Plan</a:t>
            </a:r>
            <a:endParaRPr lang="en-US" dirty="0"/>
          </a:p>
        </p:txBody>
      </p:sp>
      <p:sp>
        <p:nvSpPr>
          <p:cNvPr id="3" name="Content Placeholder 2"/>
          <p:cNvSpPr>
            <a:spLocks noGrp="1"/>
          </p:cNvSpPr>
          <p:nvPr>
            <p:ph idx="1"/>
          </p:nvPr>
        </p:nvSpPr>
        <p:spPr/>
        <p:txBody>
          <a:bodyPr/>
          <a:lstStyle/>
          <a:p>
            <a:r>
              <a:rPr lang="en-US" dirty="0" smtClean="0"/>
              <a:t>Comp Plan Task Force </a:t>
            </a:r>
            <a:r>
              <a:rPr lang="en-US" dirty="0" smtClean="0"/>
              <a:t>met last week to discuss Commission's approach to Update</a:t>
            </a:r>
            <a:endParaRPr lang="en-US" dirty="0" smtClean="0"/>
          </a:p>
          <a:p>
            <a:r>
              <a:rPr lang="en-US" dirty="0" smtClean="0"/>
              <a:t>Evaluate outlines and elements in terms of vision, core values </a:t>
            </a:r>
            <a:r>
              <a:rPr lang="en-US" smtClean="0"/>
              <a:t>and overarching goals</a:t>
            </a:r>
            <a:endParaRPr lang="en-US" dirty="0"/>
          </a:p>
        </p:txBody>
      </p:sp>
    </p:spTree>
    <p:extLst>
      <p:ext uri="{BB962C8B-B14F-4D97-AF65-F5344CB8AC3E}">
        <p14:creationId xmlns:p14="http://schemas.microsoft.com/office/powerpoint/2010/main" val="241735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Plan </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0" indent="0">
              <a:buNone/>
            </a:pPr>
            <a:r>
              <a:rPr lang="en-US" dirty="0"/>
              <a:t>Vision:	</a:t>
            </a:r>
            <a:r>
              <a:rPr lang="en-US" b="1" dirty="0"/>
              <a:t>Toward a Sustainable Seattle</a:t>
            </a:r>
            <a:r>
              <a:rPr lang="en-US" dirty="0"/>
              <a:t> (</a:t>
            </a:r>
            <a:r>
              <a:rPr lang="en-US" i="1" dirty="0"/>
              <a:t>unchanged</a:t>
            </a:r>
            <a:r>
              <a:rPr lang="en-US" dirty="0"/>
              <a:t>)</a:t>
            </a:r>
          </a:p>
          <a:p>
            <a:pPr marL="0" indent="0">
              <a:buNone/>
            </a:pPr>
            <a:endParaRPr lang="en-US" dirty="0"/>
          </a:p>
          <a:p>
            <a:pPr marL="0" indent="0">
              <a:buNone/>
            </a:pPr>
            <a:r>
              <a:rPr lang="en-US" dirty="0" smtClean="0"/>
              <a:t>Core </a:t>
            </a:r>
            <a:r>
              <a:rPr lang="en-US" dirty="0"/>
              <a:t>values:	</a:t>
            </a:r>
            <a:r>
              <a:rPr lang="en-US" b="1" dirty="0"/>
              <a:t>Community </a:t>
            </a:r>
            <a:r>
              <a:rPr lang="en-US" dirty="0"/>
              <a:t>(</a:t>
            </a:r>
            <a:r>
              <a:rPr lang="en-US" i="1" dirty="0"/>
              <a:t>unchanged</a:t>
            </a:r>
            <a:r>
              <a:rPr lang="en-US" dirty="0"/>
              <a:t>)</a:t>
            </a:r>
          </a:p>
          <a:p>
            <a:pPr marL="0" indent="0">
              <a:buNone/>
            </a:pPr>
            <a:r>
              <a:rPr lang="en-US" b="1" dirty="0"/>
              <a:t>		Social Equity </a:t>
            </a:r>
            <a:r>
              <a:rPr lang="en-US" dirty="0"/>
              <a:t>(</a:t>
            </a:r>
            <a:r>
              <a:rPr lang="en-US" i="1" dirty="0"/>
              <a:t>unchanged</a:t>
            </a:r>
            <a:r>
              <a:rPr lang="en-US" dirty="0"/>
              <a:t>)</a:t>
            </a:r>
          </a:p>
          <a:p>
            <a:pPr marL="0" indent="0">
              <a:buNone/>
            </a:pPr>
            <a:r>
              <a:rPr lang="en-US" b="1" dirty="0" smtClean="0"/>
              <a:t>		Environmental </a:t>
            </a:r>
            <a:r>
              <a:rPr lang="en-US" b="1" dirty="0"/>
              <a:t>Stewardship </a:t>
            </a:r>
            <a:r>
              <a:rPr lang="en-US" dirty="0"/>
              <a:t>(</a:t>
            </a:r>
            <a:r>
              <a:rPr lang="en-US" i="1" dirty="0"/>
              <a:t>unchanged</a:t>
            </a:r>
            <a:r>
              <a:rPr lang="en-US" dirty="0"/>
              <a:t>)</a:t>
            </a:r>
          </a:p>
          <a:p>
            <a:pPr marL="0" indent="0">
              <a:buNone/>
            </a:pPr>
            <a:r>
              <a:rPr lang="en-US" b="1" dirty="0"/>
              <a:t>	</a:t>
            </a:r>
            <a:r>
              <a:rPr lang="en-US" b="1" dirty="0" smtClean="0"/>
              <a:t>	Economic </a:t>
            </a:r>
            <a:r>
              <a:rPr lang="en-US" b="1" dirty="0"/>
              <a:t>Opportunity and Security </a:t>
            </a:r>
            <a:r>
              <a:rPr lang="en-US" dirty="0"/>
              <a:t>(</a:t>
            </a:r>
            <a:r>
              <a:rPr lang="en-US" i="1" dirty="0"/>
              <a:t>unchanged</a:t>
            </a:r>
            <a:r>
              <a:rPr lang="en-US" dirty="0"/>
              <a:t>)</a:t>
            </a:r>
          </a:p>
          <a:p>
            <a:pPr marL="0" indent="0">
              <a:buNone/>
            </a:pPr>
            <a:r>
              <a:rPr lang="en-US" b="1" dirty="0"/>
              <a:t>	</a:t>
            </a:r>
            <a:r>
              <a:rPr lang="en-US" b="1" dirty="0" smtClean="0"/>
              <a:t>	</a:t>
            </a:r>
            <a:r>
              <a:rPr lang="en-US" dirty="0"/>
              <a:t>	</a:t>
            </a:r>
            <a:endParaRPr lang="en-US" dirty="0" smtClean="0"/>
          </a:p>
          <a:p>
            <a:pPr marL="0" indent="0">
              <a:buNone/>
            </a:pPr>
            <a:r>
              <a:rPr lang="en-US" dirty="0" smtClean="0"/>
              <a:t>Overarching goal:  To </a:t>
            </a:r>
            <a:r>
              <a:rPr lang="en-US" dirty="0"/>
              <a:t>promote sustainable development -- that is, development that reflects, protects, and advances these core values, through a smart and well-integrated approach to where and how we grow. (</a:t>
            </a:r>
            <a:r>
              <a:rPr lang="en-US" i="1" dirty="0"/>
              <a:t>unchanged</a:t>
            </a:r>
            <a:r>
              <a:rPr lang="en-US" dirty="0"/>
              <a:t>)</a:t>
            </a:r>
          </a:p>
          <a:p>
            <a:pPr marL="0" indent="0">
              <a:buNone/>
            </a:pPr>
            <a:endParaRPr lang="en-US" dirty="0"/>
          </a:p>
          <a:p>
            <a:pPr marL="0" indent="0">
              <a:buNone/>
            </a:pPr>
            <a:r>
              <a:rPr lang="en-US" dirty="0" smtClean="0"/>
              <a:t>To </a:t>
            </a:r>
            <a:r>
              <a:rPr lang="en-US" dirty="0"/>
              <a:t>promote a sustainable Seattle through how we live and grow in a manner that reflects, protects, and advances these core values, through a smart and well-integrated approach to how we sustain our community and where and how we grow (revised)</a:t>
            </a:r>
          </a:p>
          <a:p>
            <a:endParaRPr lang="en-US" dirty="0"/>
          </a:p>
        </p:txBody>
      </p:sp>
    </p:spTree>
    <p:extLst>
      <p:ext uri="{BB962C8B-B14F-4D97-AF65-F5344CB8AC3E}">
        <p14:creationId xmlns:p14="http://schemas.microsoft.com/office/powerpoint/2010/main" val="256266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Goals by Value:</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pPr marL="0" indent="0">
              <a:buNone/>
            </a:pPr>
            <a:r>
              <a:rPr lang="en-US" b="1" dirty="0" smtClean="0"/>
              <a:t>Community</a:t>
            </a:r>
            <a:r>
              <a:rPr lang="en-US" dirty="0"/>
              <a:t/>
            </a:r>
            <a:br>
              <a:rPr lang="en-US" dirty="0"/>
            </a:br>
            <a:r>
              <a:rPr lang="en-US" dirty="0"/>
              <a:t>Our diverse communities will be healthy, safe and walkable</a:t>
            </a:r>
            <a:r>
              <a:rPr lang="en-US" dirty="0" smtClean="0"/>
              <a:t>.</a:t>
            </a:r>
            <a:r>
              <a:rPr lang="en-US" dirty="0"/>
              <a:t>	</a:t>
            </a:r>
            <a:endParaRPr lang="en-US" dirty="0" smtClean="0"/>
          </a:p>
          <a:p>
            <a:pPr marL="0" indent="0">
              <a:buNone/>
            </a:pPr>
            <a:endParaRPr lang="en-US" b="1" dirty="0"/>
          </a:p>
          <a:p>
            <a:pPr marL="0" indent="0">
              <a:buNone/>
            </a:pPr>
            <a:r>
              <a:rPr lang="en-US" b="1" dirty="0"/>
              <a:t>Social Equity</a:t>
            </a:r>
            <a:r>
              <a:rPr lang="en-US" dirty="0"/>
              <a:t/>
            </a:r>
            <a:br>
              <a:rPr lang="en-US" dirty="0"/>
            </a:br>
            <a:r>
              <a:rPr lang="en-US" dirty="0"/>
              <a:t>All cultures, ethnicities, abilities, household types and economic backgrounds have access to the opportunities they need to advance their well-being and achieve their full potential so that there is a high level of opportunity and quality of life for all </a:t>
            </a:r>
            <a:r>
              <a:rPr lang="en-US"/>
              <a:t>residents</a:t>
            </a:r>
            <a:r>
              <a:rPr lang="en-US" smtClean="0"/>
              <a:t>.</a:t>
            </a:r>
          </a:p>
          <a:p>
            <a:pPr marL="0" indent="0">
              <a:buNone/>
            </a:pPr>
            <a:endParaRPr lang="en-US" dirty="0"/>
          </a:p>
          <a:p>
            <a:pPr marL="0" indent="0">
              <a:buNone/>
            </a:pPr>
            <a:r>
              <a:rPr lang="en-US" b="1" dirty="0" smtClean="0"/>
              <a:t>Environmental </a:t>
            </a:r>
            <a:r>
              <a:rPr lang="en-US" b="1" dirty="0"/>
              <a:t>Stewardship</a:t>
            </a:r>
            <a:br>
              <a:rPr lang="en-US" b="1" dirty="0"/>
            </a:br>
            <a:r>
              <a:rPr lang="en-US" dirty="0"/>
              <a:t>Our ecological systems are functioning and our natural resources are wisely protected for current residents and future generations.</a:t>
            </a:r>
          </a:p>
          <a:p>
            <a:pPr marL="0" indent="0">
              <a:buNone/>
            </a:pPr>
            <a:endParaRPr lang="en-US" dirty="0"/>
          </a:p>
          <a:p>
            <a:pPr marL="0" indent="0">
              <a:buNone/>
            </a:pPr>
            <a:r>
              <a:rPr lang="en-US" b="1" dirty="0" smtClean="0"/>
              <a:t>Economic </a:t>
            </a:r>
            <a:r>
              <a:rPr lang="en-US" b="1" dirty="0"/>
              <a:t>Opportunity and Security</a:t>
            </a:r>
            <a:r>
              <a:rPr lang="en-US" dirty="0"/>
              <a:t/>
            </a:r>
            <a:br>
              <a:rPr lang="en-US" dirty="0"/>
            </a:br>
            <a:r>
              <a:rPr lang="en-US" dirty="0"/>
              <a:t>Our dynamic and resilient low-carbon economy supports the needs of our socially and economically diverse population.</a:t>
            </a:r>
          </a:p>
          <a:p>
            <a:pPr marL="0" indent="0">
              <a:buNone/>
            </a:pPr>
            <a:endParaRPr lang="en-US" b="1" dirty="0" smtClean="0"/>
          </a:p>
          <a:p>
            <a:endParaRPr lang="en-US" dirty="0"/>
          </a:p>
        </p:txBody>
      </p:sp>
    </p:spTree>
    <p:extLst>
      <p:ext uri="{BB962C8B-B14F-4D97-AF65-F5344CB8AC3E}">
        <p14:creationId xmlns:p14="http://schemas.microsoft.com/office/powerpoint/2010/main" val="61387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1143000"/>
          </a:xfrm>
        </p:spPr>
        <p:txBody>
          <a:bodyPr>
            <a:normAutofit fontScale="90000"/>
          </a:bodyPr>
          <a:lstStyle/>
          <a:p>
            <a:pPr>
              <a:lnSpc>
                <a:spcPct val="90000"/>
              </a:lnSpc>
            </a:pPr>
            <a:r>
              <a:rPr lang="en-US" sz="3600" dirty="0" smtClean="0"/>
              <a:t>Action to Approve </a:t>
            </a:r>
            <a:br>
              <a:rPr lang="en-US" sz="3600" dirty="0" smtClean="0"/>
            </a:br>
            <a:r>
              <a:rPr lang="en-US" sz="3600" dirty="0" smtClean="0"/>
              <a:t>Draft Letter to Council PLUS Committee </a:t>
            </a:r>
            <a:br>
              <a:rPr lang="en-US" sz="3600" dirty="0" smtClean="0"/>
            </a:br>
            <a:r>
              <a:rPr lang="en-US" sz="3100" b="1" dirty="0" smtClean="0"/>
              <a:t>SPC Recommendations </a:t>
            </a:r>
            <a:r>
              <a:rPr lang="en-US" sz="3100" b="1" dirty="0"/>
              <a:t>on M</a:t>
            </a:r>
            <a:r>
              <a:rPr lang="en-US" sz="3100" b="1" dirty="0" smtClean="0"/>
              <a:t>icro-housing </a:t>
            </a:r>
            <a:r>
              <a:rPr lang="en-US" sz="3100" b="1" dirty="0"/>
              <a:t>L</a:t>
            </a:r>
            <a:r>
              <a:rPr lang="en-US" sz="3100" b="1" dirty="0" smtClean="0"/>
              <a:t>egislation</a:t>
            </a:r>
            <a:r>
              <a:rPr lang="en-US" sz="4900" dirty="0"/>
              <a:t/>
            </a:r>
            <a:br>
              <a:rPr lang="en-US" sz="4900" dirty="0"/>
            </a:br>
            <a:endParaRPr lang="en-US" sz="4900" dirty="0"/>
          </a:p>
        </p:txBody>
      </p:sp>
      <p:sp>
        <p:nvSpPr>
          <p:cNvPr id="5" name="Content Placeholder 4"/>
          <p:cNvSpPr>
            <a:spLocks noGrp="1"/>
          </p:cNvSpPr>
          <p:nvPr>
            <p:ph sz="half" idx="1"/>
          </p:nvPr>
        </p:nvSpPr>
        <p:spPr>
          <a:xfrm>
            <a:off x="339671" y="1562100"/>
            <a:ext cx="3927529" cy="5143500"/>
          </a:xfrm>
        </p:spPr>
        <p:txBody>
          <a:bodyPr>
            <a:normAutofit fontScale="85000" lnSpcReduction="10000"/>
          </a:bodyPr>
          <a:lstStyle/>
          <a:p>
            <a:pPr marL="0" indent="0">
              <a:buNone/>
            </a:pPr>
            <a:r>
              <a:rPr lang="en-US" sz="3100" dirty="0" smtClean="0"/>
              <a:t>Background:</a:t>
            </a:r>
            <a:endParaRPr lang="en-US" sz="3100" dirty="0"/>
          </a:p>
          <a:p>
            <a:pPr marL="0" indent="0">
              <a:buNone/>
            </a:pPr>
            <a:r>
              <a:rPr lang="en-US" sz="3100" dirty="0" smtClean="0"/>
              <a:t>SPC </a:t>
            </a:r>
            <a:r>
              <a:rPr lang="en-US" sz="3100" dirty="0"/>
              <a:t>has been involved in issue for over a year.  </a:t>
            </a:r>
            <a:r>
              <a:rPr lang="en-US" sz="3100" dirty="0" smtClean="0"/>
              <a:t>In 2013:  </a:t>
            </a:r>
          </a:p>
          <a:p>
            <a:r>
              <a:rPr lang="en-US" sz="3100" dirty="0" smtClean="0"/>
              <a:t>Briefings from</a:t>
            </a:r>
          </a:p>
          <a:p>
            <a:pPr lvl="1"/>
            <a:r>
              <a:rPr lang="en-US" sz="3100" dirty="0" smtClean="0"/>
              <a:t>Office </a:t>
            </a:r>
            <a:r>
              <a:rPr lang="en-US" sz="3100" dirty="0"/>
              <a:t>of </a:t>
            </a:r>
            <a:r>
              <a:rPr lang="en-US" sz="3100" dirty="0" smtClean="0"/>
              <a:t>Housing </a:t>
            </a:r>
          </a:p>
          <a:p>
            <a:pPr lvl="1"/>
            <a:r>
              <a:rPr lang="en-US" sz="3100" dirty="0" smtClean="0"/>
              <a:t>DPD (Planners, Principal Engineer, </a:t>
            </a:r>
            <a:r>
              <a:rPr lang="en-US" sz="3100" dirty="0"/>
              <a:t>and Building </a:t>
            </a:r>
            <a:r>
              <a:rPr lang="en-US" sz="3100" dirty="0" smtClean="0"/>
              <a:t>Official)</a:t>
            </a:r>
            <a:endParaRPr lang="en-US" sz="3100" dirty="0"/>
          </a:p>
          <a:p>
            <a:r>
              <a:rPr lang="en-US" sz="3100" dirty="0" smtClean="0"/>
              <a:t>Tour</a:t>
            </a:r>
          </a:p>
          <a:p>
            <a:r>
              <a:rPr lang="en-US" sz="3100" dirty="0" smtClean="0"/>
              <a:t>Discussed at multiple meetings</a:t>
            </a:r>
            <a:endParaRPr lang="en-US" sz="3100" dirty="0"/>
          </a:p>
          <a:p>
            <a:pPr marL="0" indent="0">
              <a:buNone/>
            </a:pPr>
            <a:endParaRPr lang="en-US" dirty="0" smtClean="0"/>
          </a:p>
          <a:p>
            <a:pPr marL="0" indent="0">
              <a:buNone/>
            </a:pPr>
            <a:endParaRPr lang="en-US" dirty="0" smtClean="0"/>
          </a:p>
          <a:p>
            <a:pPr marL="0" indent="0">
              <a:buNone/>
            </a:pP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83732">
            <a:off x="5087459" y="1747006"/>
            <a:ext cx="3397817" cy="3514725"/>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57"/>
          <a:stretch/>
        </p:blipFill>
        <p:spPr bwMode="auto">
          <a:xfrm>
            <a:off x="4572000" y="3124200"/>
            <a:ext cx="4240044" cy="29020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0740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a:r>
              <a:rPr lang="en-US" sz="3200" b="1" dirty="0" smtClean="0"/>
              <a:t>Micro-housing</a:t>
            </a:r>
            <a:br>
              <a:rPr lang="en-US" sz="3200" b="1" dirty="0" smtClean="0"/>
            </a:br>
            <a:r>
              <a:rPr lang="en-US" sz="2600" dirty="0" smtClean="0"/>
              <a:t>Background (continued)</a:t>
            </a:r>
            <a:br>
              <a:rPr lang="en-US" sz="2600" dirty="0" smtClean="0"/>
            </a:br>
            <a:endParaRPr lang="en-US" sz="2600" dirty="0"/>
          </a:p>
        </p:txBody>
      </p:sp>
      <p:sp>
        <p:nvSpPr>
          <p:cNvPr id="3" name="Content Placeholder 2"/>
          <p:cNvSpPr>
            <a:spLocks noGrp="1"/>
          </p:cNvSpPr>
          <p:nvPr>
            <p:ph sz="half" idx="1"/>
          </p:nvPr>
        </p:nvSpPr>
        <p:spPr>
          <a:xfrm>
            <a:off x="304800" y="1371600"/>
            <a:ext cx="4114800" cy="5029200"/>
          </a:xfrm>
        </p:spPr>
        <p:txBody>
          <a:bodyPr>
            <a:normAutofit fontScale="55000" lnSpcReduction="20000"/>
          </a:bodyPr>
          <a:lstStyle/>
          <a:p>
            <a:pPr marL="0" indent="0">
              <a:buNone/>
            </a:pPr>
            <a:r>
              <a:rPr lang="en-US" sz="3800" dirty="0" smtClean="0"/>
              <a:t>SPC provided initial input in 2013:</a:t>
            </a:r>
          </a:p>
          <a:p>
            <a:r>
              <a:rPr lang="en-US" sz="3800" dirty="0" smtClean="0"/>
              <a:t>Letter to Council’s PLUS </a:t>
            </a:r>
            <a:r>
              <a:rPr lang="en-US" sz="3800" dirty="0" err="1" smtClean="0"/>
              <a:t>Cmte</a:t>
            </a:r>
            <a:r>
              <a:rPr lang="en-US" sz="3800" dirty="0" smtClean="0"/>
              <a:t> in June</a:t>
            </a:r>
          </a:p>
          <a:p>
            <a:r>
              <a:rPr lang="en-US" sz="3800" dirty="0" smtClean="0"/>
              <a:t>Memo in August w/SPC’s feedback on DPD’s preliminary recommendations for code amendments. </a:t>
            </a:r>
          </a:p>
          <a:p>
            <a:pPr marL="0" indent="0">
              <a:buNone/>
            </a:pPr>
            <a:endParaRPr lang="en-US" sz="2900" dirty="0" smtClean="0"/>
          </a:p>
          <a:p>
            <a:pPr marL="0" indent="0">
              <a:buNone/>
            </a:pPr>
            <a:r>
              <a:rPr lang="en-US" sz="2900" dirty="0" smtClean="0"/>
              <a:t>Overall message:</a:t>
            </a:r>
          </a:p>
          <a:p>
            <a:pPr marL="0" indent="0">
              <a:buNone/>
            </a:pPr>
            <a:endParaRPr lang="en-US" sz="2400" dirty="0" smtClean="0"/>
          </a:p>
          <a:p>
            <a:pPr marL="0" indent="0">
              <a:buNone/>
            </a:pPr>
            <a:r>
              <a:rPr lang="en-US" sz="4400" b="1" dirty="0" smtClean="0">
                <a:latin typeface="Garamond" panose="02020404030301010803" pitchFamily="18" charset="0"/>
              </a:rPr>
              <a:t>Embrace micro-housing </a:t>
            </a:r>
            <a:r>
              <a:rPr lang="en-US" sz="4400" dirty="0" smtClean="0">
                <a:latin typeface="Garamond" panose="02020404030301010803" pitchFamily="18" charset="0"/>
              </a:rPr>
              <a:t>as a way to help people of modest means live in Seattle…</a:t>
            </a:r>
          </a:p>
          <a:p>
            <a:pPr marL="0" indent="0">
              <a:buNone/>
            </a:pPr>
            <a:endParaRPr lang="en-US" sz="2200" dirty="0" smtClean="0">
              <a:latin typeface="Garamond" panose="02020404030301010803" pitchFamily="18" charset="0"/>
            </a:endParaRPr>
          </a:p>
          <a:p>
            <a:pPr marL="0" indent="0">
              <a:buNone/>
            </a:pPr>
            <a:r>
              <a:rPr lang="en-US" sz="4400" dirty="0">
                <a:latin typeface="Garamond" panose="02020404030301010803" pitchFamily="18" charset="0"/>
              </a:rPr>
              <a:t>…</a:t>
            </a:r>
            <a:r>
              <a:rPr lang="en-US" sz="4400" b="1" dirty="0">
                <a:latin typeface="Garamond" panose="02020404030301010803" pitchFamily="18" charset="0"/>
              </a:rPr>
              <a:t>also</a:t>
            </a:r>
            <a:r>
              <a:rPr lang="en-US" sz="4400" dirty="0">
                <a:latin typeface="Garamond" panose="02020404030301010803" pitchFamily="18" charset="0"/>
              </a:rPr>
              <a:t> </a:t>
            </a:r>
            <a:r>
              <a:rPr lang="en-US" sz="4400" b="1" dirty="0" smtClean="0">
                <a:latin typeface="Garamond" panose="02020404030301010803" pitchFamily="18" charset="0"/>
              </a:rPr>
              <a:t>enact code refinements </a:t>
            </a:r>
            <a:r>
              <a:rPr lang="en-US" sz="4400" dirty="0" smtClean="0">
                <a:latin typeface="Garamond" panose="02020404030301010803" pitchFamily="18" charset="0"/>
              </a:rPr>
              <a:t>so micro-housing works better for tenants and for neighbors</a:t>
            </a:r>
            <a:r>
              <a:rPr lang="en-US" sz="4400" dirty="0">
                <a:latin typeface="Garamond" panose="02020404030301010803" pitchFamily="18" charset="0"/>
              </a:rPr>
              <a:t>.</a:t>
            </a:r>
            <a:endParaRPr lang="en-US" sz="4400" dirty="0" smtClean="0">
              <a:latin typeface="Garamond" panose="02020404030301010803" pitchFamily="18"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585624">
            <a:off x="5467350" y="344551"/>
            <a:ext cx="3556365" cy="4573733"/>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3429000" cy="4428286"/>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768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sz="4000" b="1" dirty="0" smtClean="0"/>
              <a:t>Micro-housing</a:t>
            </a:r>
            <a:br>
              <a:rPr lang="en-US" sz="4000" b="1" dirty="0" smtClean="0"/>
            </a:br>
            <a:r>
              <a:rPr lang="en-US" sz="3600" dirty="0" smtClean="0"/>
              <a:t>Background (continued)</a:t>
            </a:r>
            <a:br>
              <a:rPr lang="en-US" sz="3600" dirty="0" smtClean="0"/>
            </a:br>
            <a:endParaRPr lang="en-US" dirty="0"/>
          </a:p>
        </p:txBody>
      </p:sp>
      <p:sp>
        <p:nvSpPr>
          <p:cNvPr id="3" name="Content Placeholder 2"/>
          <p:cNvSpPr>
            <a:spLocks noGrp="1"/>
          </p:cNvSpPr>
          <p:nvPr>
            <p:ph sz="half" idx="1"/>
          </p:nvPr>
        </p:nvSpPr>
        <p:spPr>
          <a:xfrm>
            <a:off x="533400" y="1295400"/>
            <a:ext cx="8001000" cy="5638800"/>
          </a:xfrm>
        </p:spPr>
        <p:txBody>
          <a:bodyPr>
            <a:noAutofit/>
          </a:bodyPr>
          <a:lstStyle/>
          <a:p>
            <a:pPr marL="0" indent="0">
              <a:buNone/>
            </a:pPr>
            <a:r>
              <a:rPr lang="en-US" b="1" dirty="0" smtClean="0"/>
              <a:t>SPC’s H&amp;N Committee</a:t>
            </a:r>
            <a:r>
              <a:rPr lang="en-US" dirty="0" smtClean="0"/>
              <a:t> worked on draft letter after got update from DPD in Feb. 2014.  </a:t>
            </a:r>
            <a:endParaRPr lang="en-US" sz="700" dirty="0"/>
          </a:p>
          <a:p>
            <a:pPr marL="0" indent="0">
              <a:buNone/>
            </a:pPr>
            <a:endParaRPr lang="en-US" sz="900" dirty="0" smtClean="0"/>
          </a:p>
          <a:p>
            <a:pPr marL="0" indent="0">
              <a:buNone/>
            </a:pPr>
            <a:endParaRPr lang="en-US" sz="900" dirty="0" smtClean="0"/>
          </a:p>
          <a:p>
            <a:pPr marL="0" indent="0">
              <a:buNone/>
            </a:pPr>
            <a:r>
              <a:rPr lang="en-US" b="1" dirty="0" smtClean="0"/>
              <a:t>Council PLUS Committee </a:t>
            </a:r>
            <a:r>
              <a:rPr lang="en-US" dirty="0" smtClean="0"/>
              <a:t>reviewing proposed legislation now.</a:t>
            </a:r>
          </a:p>
          <a:p>
            <a:r>
              <a:rPr lang="en-US" dirty="0" smtClean="0"/>
              <a:t>Introductory briefing by DPD on April 18.</a:t>
            </a:r>
          </a:p>
          <a:p>
            <a:r>
              <a:rPr lang="en-US" dirty="0" smtClean="0"/>
              <a:t>1</a:t>
            </a:r>
            <a:r>
              <a:rPr lang="en-US" baseline="30000" dirty="0" smtClean="0"/>
              <a:t>st</a:t>
            </a:r>
            <a:r>
              <a:rPr lang="en-US" dirty="0" smtClean="0"/>
              <a:t> possible date for vote in PLUS mid-June.   </a:t>
            </a:r>
          </a:p>
          <a:p>
            <a:pPr marL="0" indent="0">
              <a:buNone/>
            </a:pPr>
            <a:endParaRPr lang="en-US" sz="900" dirty="0" smtClean="0"/>
          </a:p>
          <a:p>
            <a:pPr marL="0" indent="0">
              <a:buNone/>
            </a:pPr>
            <a:endParaRPr lang="en-US" sz="900" dirty="0"/>
          </a:p>
          <a:p>
            <a:pPr marL="0" indent="0">
              <a:buNone/>
            </a:pPr>
            <a:endParaRPr lang="en-US" sz="900" dirty="0" smtClean="0"/>
          </a:p>
          <a:p>
            <a:pPr marL="0" indent="0">
              <a:buNone/>
            </a:pPr>
            <a:r>
              <a:rPr lang="en-US" b="1" i="1" dirty="0" smtClean="0"/>
              <a:t>Time ripe for SPC to send letter to Council PLUS</a:t>
            </a:r>
            <a:r>
              <a:rPr lang="en-US" b="1" dirty="0" smtClean="0"/>
              <a:t>.</a:t>
            </a:r>
          </a:p>
          <a:p>
            <a:pPr marL="0" indent="0">
              <a:buNone/>
            </a:pPr>
            <a:endParaRPr lang="en-US" sz="2400" dirty="0" smtClean="0"/>
          </a:p>
        </p:txBody>
      </p:sp>
    </p:spTree>
    <p:extLst>
      <p:ext uri="{BB962C8B-B14F-4D97-AF65-F5344CB8AC3E}">
        <p14:creationId xmlns:p14="http://schemas.microsoft.com/office/powerpoint/2010/main" val="67501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sz="4000" b="1" dirty="0" smtClean="0"/>
              <a:t>Micro-housing draft letter</a:t>
            </a:r>
            <a:br>
              <a:rPr lang="en-US" sz="4000" b="1" dirty="0" smtClean="0"/>
            </a:br>
            <a:r>
              <a:rPr lang="en-US" sz="3600" dirty="0"/>
              <a:t>R</a:t>
            </a:r>
            <a:r>
              <a:rPr lang="en-US" sz="3600" dirty="0" smtClean="0"/>
              <a:t>ecaps SPC’s initial recommendations:</a:t>
            </a:r>
            <a:r>
              <a:rPr lang="en-US" dirty="0" smtClean="0"/>
              <a:t/>
            </a:r>
            <a:br>
              <a:rPr lang="en-US" dirty="0" smtClean="0"/>
            </a:br>
            <a:endParaRPr lang="en-US" dirty="0"/>
          </a:p>
        </p:txBody>
      </p:sp>
      <p:sp>
        <p:nvSpPr>
          <p:cNvPr id="3" name="Content Placeholder 2"/>
          <p:cNvSpPr>
            <a:spLocks noGrp="1"/>
          </p:cNvSpPr>
          <p:nvPr>
            <p:ph sz="half" idx="1"/>
          </p:nvPr>
        </p:nvSpPr>
        <p:spPr>
          <a:xfrm>
            <a:off x="457200" y="1676400"/>
            <a:ext cx="8001000" cy="5638800"/>
          </a:xfrm>
        </p:spPr>
        <p:txBody>
          <a:bodyPr>
            <a:noAutofit/>
          </a:bodyPr>
          <a:lstStyle/>
          <a:p>
            <a:pPr>
              <a:spcBef>
                <a:spcPts val="1200"/>
              </a:spcBef>
            </a:pPr>
            <a:r>
              <a:rPr lang="en-US" sz="2400" dirty="0" smtClean="0"/>
              <a:t>Provide clear definition of micro-housing.</a:t>
            </a:r>
            <a:endParaRPr lang="en-US" sz="2400" dirty="0"/>
          </a:p>
          <a:p>
            <a:pPr>
              <a:spcBef>
                <a:spcPts val="1200"/>
              </a:spcBef>
            </a:pPr>
            <a:r>
              <a:rPr lang="en-US" sz="2400" dirty="0" smtClean="0"/>
              <a:t>Base design review thresholds on building scale for more </a:t>
            </a:r>
            <a:r>
              <a:rPr lang="en-US" sz="2400" dirty="0"/>
              <a:t>policy-neutral treatment relative to other </a:t>
            </a:r>
            <a:r>
              <a:rPr lang="en-US" sz="2400" dirty="0" smtClean="0"/>
              <a:t>multifamily housing.</a:t>
            </a:r>
            <a:endParaRPr lang="en-US" sz="2400" dirty="0"/>
          </a:p>
          <a:p>
            <a:pPr lvl="0">
              <a:spcBef>
                <a:spcPts val="1200"/>
              </a:spcBef>
            </a:pPr>
            <a:r>
              <a:rPr lang="en-US" sz="2400" dirty="0" smtClean="0"/>
              <a:t>Provide better bicycle parking standards.</a:t>
            </a:r>
          </a:p>
          <a:p>
            <a:pPr lvl="0">
              <a:spcBef>
                <a:spcPts val="1200"/>
              </a:spcBef>
            </a:pPr>
            <a:r>
              <a:rPr lang="en-US" sz="2400" dirty="0" smtClean="0"/>
              <a:t>Provide better standards for common spaces.</a:t>
            </a:r>
          </a:p>
          <a:p>
            <a:pPr lvl="0">
              <a:spcBef>
                <a:spcPts val="1200"/>
              </a:spcBef>
            </a:pPr>
            <a:r>
              <a:rPr lang="en-US" sz="2400" dirty="0" smtClean="0"/>
              <a:t>No additional restrictions on where micro-housing can be built.</a:t>
            </a:r>
          </a:p>
          <a:p>
            <a:pPr lvl="0">
              <a:spcBef>
                <a:spcPts val="1200"/>
              </a:spcBef>
            </a:pPr>
            <a:r>
              <a:rPr lang="en-US" sz="2400" dirty="0" smtClean="0"/>
              <a:t>No </a:t>
            </a:r>
            <a:r>
              <a:rPr lang="en-US" sz="2400" dirty="0"/>
              <a:t>new parking requirements for micro-housing. </a:t>
            </a:r>
          </a:p>
        </p:txBody>
      </p:sp>
    </p:spTree>
    <p:extLst>
      <p:ext uri="{BB962C8B-B14F-4D97-AF65-F5344CB8AC3E}">
        <p14:creationId xmlns:p14="http://schemas.microsoft.com/office/powerpoint/2010/main" val="173306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1066800"/>
          </a:xfrm>
        </p:spPr>
        <p:txBody>
          <a:bodyPr>
            <a:normAutofit fontScale="90000"/>
          </a:bodyPr>
          <a:lstStyle/>
          <a:p>
            <a:pPr algn="l">
              <a:lnSpc>
                <a:spcPct val="90000"/>
              </a:lnSpc>
            </a:pPr>
            <a:r>
              <a:rPr lang="en-US" sz="3600" b="1" dirty="0"/>
              <a:t>Micro-housing draft letter: </a:t>
            </a:r>
            <a:r>
              <a:rPr lang="en-US" sz="3600" b="1" dirty="0" smtClean="0"/>
              <a:t/>
            </a:r>
            <a:br>
              <a:rPr lang="en-US" sz="3600" b="1" dirty="0" smtClean="0"/>
            </a:br>
            <a:r>
              <a:rPr lang="en-US" sz="3600" dirty="0" smtClean="0"/>
              <a:t>Recommending two changes </a:t>
            </a:r>
            <a:r>
              <a:rPr lang="en-US" sz="3600" dirty="0"/>
              <a:t>to </a:t>
            </a:r>
            <a:r>
              <a:rPr lang="en-US" sz="3600" dirty="0" smtClean="0"/>
              <a:t>proposed legislation</a:t>
            </a:r>
            <a:r>
              <a:rPr lang="en-US" dirty="0" smtClean="0"/>
              <a:t/>
            </a:r>
            <a:br>
              <a:rPr lang="en-US" dirty="0" smtClean="0"/>
            </a:br>
            <a:endParaRPr lang="en-US" dirty="0"/>
          </a:p>
        </p:txBody>
      </p:sp>
      <p:sp>
        <p:nvSpPr>
          <p:cNvPr id="4" name="Content Placeholder 2"/>
          <p:cNvSpPr>
            <a:spLocks noGrp="1"/>
          </p:cNvSpPr>
          <p:nvPr>
            <p:ph sz="half" idx="1"/>
          </p:nvPr>
        </p:nvSpPr>
        <p:spPr>
          <a:xfrm>
            <a:off x="457200" y="1524000"/>
            <a:ext cx="8001000" cy="5638800"/>
          </a:xfrm>
        </p:spPr>
        <p:txBody>
          <a:bodyPr>
            <a:noAutofit/>
          </a:bodyPr>
          <a:lstStyle/>
          <a:p>
            <a:pPr marL="457200" indent="-457200">
              <a:buFont typeface="+mj-lt"/>
              <a:buAutoNum type="arabicPeriod"/>
            </a:pPr>
            <a:r>
              <a:rPr lang="en-US" b="1" dirty="0" smtClean="0"/>
              <a:t>Remove specifications that an individual micro: </a:t>
            </a:r>
          </a:p>
          <a:p>
            <a:pPr lvl="1"/>
            <a:r>
              <a:rPr lang="en-US" sz="2800" b="1" dirty="0" smtClean="0"/>
              <a:t>Contain no </a:t>
            </a:r>
            <a:r>
              <a:rPr lang="en-US" sz="2800" b="1" dirty="0"/>
              <a:t>more than one </a:t>
            </a:r>
            <a:r>
              <a:rPr lang="en-US" sz="2800" b="1" dirty="0" smtClean="0"/>
              <a:t>sink</a:t>
            </a:r>
          </a:p>
          <a:p>
            <a:pPr lvl="1"/>
            <a:r>
              <a:rPr lang="en-US" sz="2800" b="1" dirty="0" smtClean="0"/>
              <a:t>that a sink can only be in the bathroom.  </a:t>
            </a:r>
          </a:p>
          <a:p>
            <a:pPr marL="457200" lvl="1" indent="0">
              <a:buNone/>
            </a:pPr>
            <a:endParaRPr lang="en-US" sz="1400" dirty="0" smtClean="0"/>
          </a:p>
          <a:p>
            <a:pPr marL="457200" lvl="1" indent="0">
              <a:buNone/>
            </a:pPr>
            <a:r>
              <a:rPr lang="en-US" dirty="0"/>
              <a:t>L</a:t>
            </a:r>
            <a:r>
              <a:rPr lang="en-US" dirty="0" smtClean="0"/>
              <a:t>ack-of-full-kitchen </a:t>
            </a:r>
            <a:r>
              <a:rPr lang="en-US" dirty="0"/>
              <a:t>in individual </a:t>
            </a:r>
            <a:r>
              <a:rPr lang="en-US" dirty="0" smtClean="0"/>
              <a:t>micro helps distinguish micro-housing as development type.  Absence of </a:t>
            </a:r>
            <a:r>
              <a:rPr lang="en-US" dirty="0"/>
              <a:t>a range or 220V electric service or gas supply </a:t>
            </a:r>
            <a:r>
              <a:rPr lang="en-US" dirty="0" smtClean="0"/>
              <a:t>sufficient to show lack-of-full-kitchen.</a:t>
            </a:r>
          </a:p>
          <a:p>
            <a:pPr marL="457200" lvl="1" indent="0">
              <a:buNone/>
            </a:pPr>
            <a:endParaRPr lang="en-US" sz="1100" dirty="0"/>
          </a:p>
          <a:p>
            <a:pPr marL="457200" lvl="1" indent="0">
              <a:buNone/>
            </a:pPr>
            <a:r>
              <a:rPr lang="en-US" dirty="0" smtClean="0"/>
              <a:t>Limiting sinks unnecessarily constrains developers’ ability to respond to evolving market preferences and products.</a:t>
            </a:r>
            <a:endParaRPr lang="en-US" dirty="0"/>
          </a:p>
          <a:p>
            <a:pPr marL="0" indent="0">
              <a:buNone/>
            </a:pPr>
            <a:endParaRPr lang="en-US" sz="2400" dirty="0"/>
          </a:p>
        </p:txBody>
      </p:sp>
    </p:spTree>
    <p:extLst>
      <p:ext uri="{BB962C8B-B14F-4D97-AF65-F5344CB8AC3E}">
        <p14:creationId xmlns:p14="http://schemas.microsoft.com/office/powerpoint/2010/main" val="134391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1066800"/>
          </a:xfrm>
        </p:spPr>
        <p:txBody>
          <a:bodyPr>
            <a:normAutofit fontScale="90000"/>
          </a:bodyPr>
          <a:lstStyle/>
          <a:p>
            <a:pPr algn="l">
              <a:lnSpc>
                <a:spcPct val="90000"/>
              </a:lnSpc>
            </a:pPr>
            <a:r>
              <a:rPr lang="en-US" sz="3600" b="1" dirty="0"/>
              <a:t>Micro-housing draft letter: </a:t>
            </a:r>
            <a:r>
              <a:rPr lang="en-US" sz="3600" b="1" dirty="0" smtClean="0"/>
              <a:t/>
            </a:r>
            <a:br>
              <a:rPr lang="en-US" sz="3600" b="1" dirty="0" smtClean="0"/>
            </a:br>
            <a:r>
              <a:rPr lang="en-US" sz="3600" dirty="0" smtClean="0"/>
              <a:t>Recommending changes to legislation (cont.)</a:t>
            </a:r>
            <a:r>
              <a:rPr lang="en-US" dirty="0" smtClean="0"/>
              <a:t/>
            </a:r>
            <a:br>
              <a:rPr lang="en-US" dirty="0" smtClean="0"/>
            </a:br>
            <a:endParaRPr lang="en-US" dirty="0"/>
          </a:p>
        </p:txBody>
      </p:sp>
      <p:sp>
        <p:nvSpPr>
          <p:cNvPr id="3" name="Content Placeholder 2"/>
          <p:cNvSpPr>
            <a:spLocks noGrp="1"/>
          </p:cNvSpPr>
          <p:nvPr>
            <p:ph sz="half" idx="1"/>
          </p:nvPr>
        </p:nvSpPr>
        <p:spPr>
          <a:xfrm>
            <a:off x="457200" y="1524000"/>
            <a:ext cx="8001000" cy="5638800"/>
          </a:xfrm>
        </p:spPr>
        <p:txBody>
          <a:bodyPr>
            <a:noAutofit/>
          </a:bodyPr>
          <a:lstStyle/>
          <a:p>
            <a:pPr marL="457200" lvl="0" indent="-457200">
              <a:buFont typeface="+mj-lt"/>
              <a:buAutoNum type="arabicPeriod" startAt="2"/>
            </a:pPr>
            <a:r>
              <a:rPr lang="en-US" b="1" dirty="0" smtClean="0"/>
              <a:t>Consider </a:t>
            </a:r>
            <a:r>
              <a:rPr lang="en-US" b="1" dirty="0"/>
              <a:t>reducing </a:t>
            </a:r>
            <a:r>
              <a:rPr lang="en-US" b="1" dirty="0" smtClean="0"/>
              <a:t>SDR threshold for micro-housing from </a:t>
            </a:r>
            <a:r>
              <a:rPr lang="en-US" b="1" dirty="0"/>
              <a:t>6,000 GSF </a:t>
            </a:r>
            <a:r>
              <a:rPr lang="en-US" b="1" dirty="0" smtClean="0"/>
              <a:t>(in proposed legislation</a:t>
            </a:r>
            <a:r>
              <a:rPr lang="en-US" b="1" dirty="0"/>
              <a:t>) </a:t>
            </a:r>
            <a:r>
              <a:rPr lang="en-US" b="1" dirty="0" smtClean="0"/>
              <a:t>to </a:t>
            </a:r>
            <a:r>
              <a:rPr lang="en-US" b="1" dirty="0"/>
              <a:t>5,000 GSF.  </a:t>
            </a:r>
            <a:endParaRPr lang="en-US" b="1" dirty="0" smtClean="0"/>
          </a:p>
          <a:p>
            <a:pPr marL="0" indent="0">
              <a:buNone/>
            </a:pPr>
            <a:endParaRPr lang="en-US" sz="1000" dirty="0" smtClean="0"/>
          </a:p>
          <a:p>
            <a:pPr marL="400050" lvl="1" indent="0">
              <a:buNone/>
            </a:pPr>
            <a:r>
              <a:rPr lang="en-US" dirty="0" smtClean="0"/>
              <a:t>Thresholds should correlate with those for other types of multifamily housing.</a:t>
            </a:r>
          </a:p>
          <a:p>
            <a:pPr marL="400050" lvl="1" indent="0">
              <a:buNone/>
            </a:pPr>
            <a:endParaRPr lang="en-US" sz="1000" b="1" dirty="0"/>
          </a:p>
          <a:p>
            <a:pPr marL="400050" lvl="1" indent="0">
              <a:buNone/>
            </a:pPr>
            <a:r>
              <a:rPr lang="en-US" sz="2400" dirty="0" smtClean="0"/>
              <a:t>Proposed SDR threshold based on townhouse development with </a:t>
            </a:r>
            <a:r>
              <a:rPr lang="en-US" dirty="0" smtClean="0"/>
              <a:t>3-units @ 2,000 GSF each.</a:t>
            </a:r>
            <a:endParaRPr lang="en-US" sz="2400" dirty="0"/>
          </a:p>
          <a:p>
            <a:pPr lvl="1"/>
            <a:r>
              <a:rPr lang="en-US" dirty="0" smtClean="0"/>
              <a:t>3-unit benchmark: reasonable</a:t>
            </a:r>
            <a:endParaRPr lang="en-US" dirty="0"/>
          </a:p>
          <a:p>
            <a:pPr lvl="1"/>
            <a:r>
              <a:rPr lang="en-US" dirty="0" smtClean="0"/>
              <a:t>Assumed average of 2,000 GSF per townhouse unit </a:t>
            </a:r>
            <a:r>
              <a:rPr lang="en-US" i="1" dirty="0"/>
              <a:t>probably </a:t>
            </a:r>
            <a:r>
              <a:rPr lang="en-US" i="1" dirty="0" smtClean="0"/>
              <a:t>too high</a:t>
            </a:r>
            <a:r>
              <a:rPr lang="en-US" dirty="0" smtClean="0"/>
              <a:t>; should </a:t>
            </a:r>
            <a:r>
              <a:rPr lang="en-US" dirty="0"/>
              <a:t>be re-evaluated</a:t>
            </a:r>
          </a:p>
          <a:p>
            <a:pPr lvl="1"/>
            <a:endParaRPr lang="en-US" sz="2400" dirty="0"/>
          </a:p>
        </p:txBody>
      </p:sp>
    </p:spTree>
    <p:extLst>
      <p:ext uri="{BB962C8B-B14F-4D97-AF65-F5344CB8AC3E}">
        <p14:creationId xmlns:p14="http://schemas.microsoft.com/office/powerpoint/2010/main" val="264609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1066800"/>
          </a:xfrm>
        </p:spPr>
        <p:txBody>
          <a:bodyPr>
            <a:normAutofit fontScale="90000"/>
          </a:bodyPr>
          <a:lstStyle/>
          <a:p>
            <a:pPr algn="l">
              <a:lnSpc>
                <a:spcPct val="90000"/>
              </a:lnSpc>
            </a:pPr>
            <a:r>
              <a:rPr lang="en-US" sz="3600" b="1" dirty="0"/>
              <a:t>Micro-housing draft letter: </a:t>
            </a:r>
            <a:r>
              <a:rPr lang="en-US" sz="3600" b="1" dirty="0" smtClean="0"/>
              <a:t/>
            </a:r>
            <a:br>
              <a:rPr lang="en-US" sz="3600" b="1" dirty="0" smtClean="0"/>
            </a:br>
            <a:r>
              <a:rPr lang="en-US" sz="3600" dirty="0" smtClean="0"/>
              <a:t>Additional recommendations/points</a:t>
            </a:r>
            <a:r>
              <a:rPr lang="en-US" dirty="0" smtClean="0"/>
              <a:t/>
            </a:r>
            <a:br>
              <a:rPr lang="en-US" dirty="0" smtClean="0"/>
            </a:br>
            <a:endParaRPr lang="en-US" dirty="0"/>
          </a:p>
        </p:txBody>
      </p:sp>
      <p:sp>
        <p:nvSpPr>
          <p:cNvPr id="3" name="Content Placeholder 2"/>
          <p:cNvSpPr>
            <a:spLocks noGrp="1"/>
          </p:cNvSpPr>
          <p:nvPr>
            <p:ph sz="half" idx="1"/>
          </p:nvPr>
        </p:nvSpPr>
        <p:spPr>
          <a:xfrm>
            <a:off x="457200" y="1524000"/>
            <a:ext cx="8001000" cy="5638800"/>
          </a:xfrm>
        </p:spPr>
        <p:txBody>
          <a:bodyPr>
            <a:noAutofit/>
          </a:bodyPr>
          <a:lstStyle/>
          <a:p>
            <a:pPr marL="400050" lvl="1" indent="0">
              <a:buNone/>
            </a:pPr>
            <a:endParaRPr lang="en-US" sz="1000" dirty="0"/>
          </a:p>
          <a:p>
            <a:pPr marL="400050" lvl="1" indent="0">
              <a:buNone/>
            </a:pPr>
            <a:r>
              <a:rPr lang="en-US" dirty="0" smtClean="0"/>
              <a:t>Support proposed deepening of affordability </a:t>
            </a:r>
            <a:r>
              <a:rPr lang="en-US" dirty="0"/>
              <a:t>levels </a:t>
            </a:r>
            <a:r>
              <a:rPr lang="en-US" dirty="0" smtClean="0"/>
              <a:t>for micros and </a:t>
            </a:r>
            <a:r>
              <a:rPr lang="en-US" dirty="0"/>
              <a:t>very small studio apartments to participate in incentive </a:t>
            </a:r>
            <a:r>
              <a:rPr lang="en-US" dirty="0" smtClean="0"/>
              <a:t>zoning.</a:t>
            </a:r>
          </a:p>
          <a:p>
            <a:pPr marL="400050" lvl="1" indent="0">
              <a:buNone/>
            </a:pPr>
            <a:endParaRPr lang="en-US" dirty="0"/>
          </a:p>
          <a:p>
            <a:pPr marL="400050" lvl="1" indent="0">
              <a:buNone/>
            </a:pPr>
            <a:r>
              <a:rPr lang="en-US" dirty="0" smtClean="0"/>
              <a:t>New provisions for design review in micro-housing may help alleviate some of the broader design-related concerns in </a:t>
            </a:r>
            <a:r>
              <a:rPr lang="en-US" dirty="0" err="1" smtClean="0"/>
              <a:t>Lowrise</a:t>
            </a:r>
            <a:r>
              <a:rPr lang="en-US" dirty="0" smtClean="0"/>
              <a:t> 3 zones. </a:t>
            </a:r>
          </a:p>
          <a:p>
            <a:pPr lvl="1"/>
            <a:endParaRPr lang="en-US" sz="2400" dirty="0"/>
          </a:p>
        </p:txBody>
      </p:sp>
    </p:spTree>
    <p:extLst>
      <p:ext uri="{BB962C8B-B14F-4D97-AF65-F5344CB8AC3E}">
        <p14:creationId xmlns:p14="http://schemas.microsoft.com/office/powerpoint/2010/main" val="17759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Pedestrian Zones</a:t>
            </a:r>
            <a:endParaRPr lang="en-US" dirty="0"/>
          </a:p>
        </p:txBody>
      </p:sp>
      <p:sp>
        <p:nvSpPr>
          <p:cNvPr id="3" name="Content Placeholder 2"/>
          <p:cNvSpPr>
            <a:spLocks noGrp="1"/>
          </p:cNvSpPr>
          <p:nvPr>
            <p:ph idx="1"/>
          </p:nvPr>
        </p:nvSpPr>
        <p:spPr/>
        <p:txBody>
          <a:bodyPr/>
          <a:lstStyle/>
          <a:p>
            <a:r>
              <a:rPr lang="en-US" dirty="0" smtClean="0"/>
              <a:t>DPD is updating the pedestrian zone designation</a:t>
            </a:r>
          </a:p>
          <a:p>
            <a:r>
              <a:rPr lang="en-US" dirty="0" smtClean="0"/>
              <a:t>Presented to Full Commission in February</a:t>
            </a:r>
          </a:p>
          <a:p>
            <a:r>
              <a:rPr lang="en-US" dirty="0" smtClean="0"/>
              <a:t>General consensus that support would be beneficial to carrying this idea forward.</a:t>
            </a:r>
          </a:p>
          <a:p>
            <a:r>
              <a:rPr lang="en-US" dirty="0" smtClean="0"/>
              <a:t>Thanks to Colie and Catherine!</a:t>
            </a:r>
            <a:endParaRPr lang="en-US" dirty="0"/>
          </a:p>
        </p:txBody>
      </p:sp>
    </p:spTree>
    <p:extLst>
      <p:ext uri="{BB962C8B-B14F-4D97-AF65-F5344CB8AC3E}">
        <p14:creationId xmlns:p14="http://schemas.microsoft.com/office/powerpoint/2010/main" val="3374371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488</Words>
  <Application>Microsoft Office PowerPoint</Application>
  <PresentationFormat>On-screen Show (4:3)</PresentationFormat>
  <Paragraphs>158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Action to Approve  Draft Letter to Council PLUS Committee  SPC Recommendations on Micro-housing Legislation </vt:lpstr>
      <vt:lpstr>Micro-housing Background (continued) </vt:lpstr>
      <vt:lpstr>Micro-housing Background (continued) </vt:lpstr>
      <vt:lpstr>Micro-housing draft letter Recaps SPC’s initial recommendations: </vt:lpstr>
      <vt:lpstr>Micro-housing draft letter:  Recommending two changes to proposed legislation </vt:lpstr>
      <vt:lpstr>Micro-housing draft letter:  Recommending changes to legislation (cont.) </vt:lpstr>
      <vt:lpstr>Micro-housing draft letter:  Additional recommendations/points </vt:lpstr>
      <vt:lpstr>Pedestrian Zones</vt:lpstr>
      <vt:lpstr>Pedestrian Zone Letter</vt:lpstr>
      <vt:lpstr>Comprehensive Plan</vt:lpstr>
      <vt:lpstr>Comprehensive Plan </vt:lpstr>
      <vt:lpstr>Overarching Goals by Value:</vt:lpstr>
    </vt:vector>
  </TitlesOfParts>
  <Company>City of Seattle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Jesseca</dc:creator>
  <cp:lastModifiedBy>Murdock, Vanessa</cp:lastModifiedBy>
  <cp:revision>8</cp:revision>
  <cp:lastPrinted>2014-04-24T13:40:54Z</cp:lastPrinted>
  <dcterms:created xsi:type="dcterms:W3CDTF">2014-04-23T16:31:36Z</dcterms:created>
  <dcterms:modified xsi:type="dcterms:W3CDTF">2014-04-24T14:04:53Z</dcterms:modified>
</cp:coreProperties>
</file>