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0" r:id="rId3"/>
    <p:sldId id="262" r:id="rId4"/>
    <p:sldId id="263" r:id="rId5"/>
    <p:sldId id="267" r:id="rId6"/>
    <p:sldId id="259" r:id="rId7"/>
    <p:sldId id="264" r:id="rId8"/>
    <p:sldId id="265" r:id="rId9"/>
    <p:sldId id="268" r:id="rId10"/>
    <p:sldId id="266" r:id="rId11"/>
    <p:sldId id="269" r:id="rId12"/>
    <p:sldId id="270"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1" d="100"/>
          <a:sy n="121" d="100"/>
        </p:scale>
        <p:origin x="12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C8245511-4CC3-416B-91B9-1895DC3C7997}"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23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FB08B54-A00F-47DD-9A64-DB269DEC6441}" type="slidenum">
              <a:rPr lang="en-US" altLang="en-US" smtClean="0"/>
              <a:pPr/>
              <a:t>‹#›</a:t>
            </a:fld>
            <a:endParaRPr lang="en-US" altLang="en-US"/>
          </a:p>
        </p:txBody>
      </p:sp>
    </p:spTree>
    <p:extLst>
      <p:ext uri="{BB962C8B-B14F-4D97-AF65-F5344CB8AC3E}">
        <p14:creationId xmlns:p14="http://schemas.microsoft.com/office/powerpoint/2010/main" val="342121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B08B54-A00F-47DD-9A64-DB269DEC6441}"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771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B08B54-A00F-47DD-9A64-DB269DEC6441}"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1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B08B54-A00F-47DD-9A64-DB269DEC6441}" type="slidenum">
              <a:rPr lang="en-US" altLang="en-US" smtClean="0"/>
              <a:pPr/>
              <a:t>‹#›</a:t>
            </a:fld>
            <a:endParaRPr lang="en-US" altLang="en-US"/>
          </a:p>
        </p:txBody>
      </p:sp>
    </p:spTree>
    <p:extLst>
      <p:ext uri="{BB962C8B-B14F-4D97-AF65-F5344CB8AC3E}">
        <p14:creationId xmlns:p14="http://schemas.microsoft.com/office/powerpoint/2010/main" val="2824383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B08B54-A00F-47DD-9A64-DB269DEC6441}"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676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B08B54-A00F-47DD-9A64-DB269DEC6441}"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991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DB710F6-64CE-4E0D-B61B-728236BD58B8}"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90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D1E24FC-53DE-45CC-9A30-67D2A6517E98}"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32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C31F993-EBFB-4484-9C0B-732A30F968FB}" type="slidenum">
              <a:rPr lang="en-US" altLang="en-US" smtClean="0"/>
              <a:pPr/>
              <a:t>‹#›</a:t>
            </a:fld>
            <a:endParaRPr lang="en-US" altLang="en-US"/>
          </a:p>
        </p:txBody>
      </p:sp>
    </p:spTree>
    <p:extLst>
      <p:ext uri="{BB962C8B-B14F-4D97-AF65-F5344CB8AC3E}">
        <p14:creationId xmlns:p14="http://schemas.microsoft.com/office/powerpoint/2010/main" val="172614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E5924C1-9A6C-46ED-B3E6-EA54D6C94BA7}"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93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402B6DB-AAC4-4517-B118-1FE40E6A226F}" type="slidenum">
              <a:rPr lang="en-US" altLang="en-US" smtClean="0"/>
              <a:pPr/>
              <a:t>‹#›</a:t>
            </a:fld>
            <a:endParaRPr lang="en-US" altLang="en-US"/>
          </a:p>
        </p:txBody>
      </p:sp>
    </p:spTree>
    <p:extLst>
      <p:ext uri="{BB962C8B-B14F-4D97-AF65-F5344CB8AC3E}">
        <p14:creationId xmlns:p14="http://schemas.microsoft.com/office/powerpoint/2010/main" val="317961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406B883-621F-4AFD-A09C-789FC49C1BE6}"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93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980D93B-F37B-438B-82A5-F753E96C154A}"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86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A54DB98-D3ED-4EC0-9AA0-B99E8388C348}" type="slidenum">
              <a:rPr lang="en-US" altLang="en-US" smtClean="0"/>
              <a:pPr/>
              <a:t>‹#›</a:t>
            </a:fld>
            <a:endParaRPr lang="en-US" altLang="en-US"/>
          </a:p>
        </p:txBody>
      </p:sp>
    </p:spTree>
    <p:extLst>
      <p:ext uri="{BB962C8B-B14F-4D97-AF65-F5344CB8AC3E}">
        <p14:creationId xmlns:p14="http://schemas.microsoft.com/office/powerpoint/2010/main" val="349066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204BDCD2-7138-45CD-91F5-224E96DEE63D}"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41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C257981-B352-461C-ABFD-93FC174FAA6F}" type="slidenum">
              <a:rPr lang="en-US" altLang="en-US" smtClean="0"/>
              <a:pPr/>
              <a:t>‹#›</a:t>
            </a:fld>
            <a:endParaRPr lang="en-US" altLang="en-US"/>
          </a:p>
        </p:txBody>
      </p:sp>
    </p:spTree>
    <p:extLst>
      <p:ext uri="{BB962C8B-B14F-4D97-AF65-F5344CB8AC3E}">
        <p14:creationId xmlns:p14="http://schemas.microsoft.com/office/powerpoint/2010/main" val="170144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B08B54-A00F-47DD-9A64-DB269DEC6441}" type="slidenum">
              <a:rPr lang="en-US" altLang="en-US" smtClean="0"/>
              <a:pPr/>
              <a:t>‹#›</a:t>
            </a:fld>
            <a:endParaRPr lang="en-US" altLang="en-US"/>
          </a:p>
        </p:txBody>
      </p:sp>
    </p:spTree>
    <p:extLst>
      <p:ext uri="{BB962C8B-B14F-4D97-AF65-F5344CB8AC3E}">
        <p14:creationId xmlns:p14="http://schemas.microsoft.com/office/powerpoint/2010/main" val="33831490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eattle.gov/neighborhoodcouncil/28115.pdf" TargetMode="External"/><Relationship Id="rId2" Type="http://schemas.openxmlformats.org/officeDocument/2006/relationships/hyperlink" Target="http://www.seattle.gov/neighborhoodcouncil/27709.pdf" TargetMode="External"/><Relationship Id="rId1" Type="http://schemas.openxmlformats.org/officeDocument/2006/relationships/slideLayout" Target="../slideLayouts/slideLayout7.xml"/><Relationship Id="rId5" Type="http://schemas.openxmlformats.org/officeDocument/2006/relationships/hyperlink" Target="http://www.seattle.gov/neighborhoodcouncil/29015.pdf" TargetMode="External"/><Relationship Id="rId4" Type="http://schemas.openxmlformats.org/officeDocument/2006/relationships/hyperlink" Target="http://www.seattle.gov/neighborhoodcouncil/28948.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algn="ctr"/>
            <a:r>
              <a:rPr lang="en-US" altLang="en-US" sz="3600" dirty="0"/>
              <a:t>City Neighborhood </a:t>
            </a:r>
            <a:r>
              <a:rPr lang="en-US" altLang="en-US" sz="3600" dirty="0" smtClean="0"/>
              <a:t>Council </a:t>
            </a:r>
            <a:r>
              <a:rPr lang="en-US" altLang="en-US" sz="3600" dirty="0"/>
              <a:t>and the </a:t>
            </a:r>
            <a:r>
              <a:rPr lang="en-US" altLang="en-US" sz="3600" dirty="0" smtClean="0"/>
              <a:t>Neighborhood Planning </a:t>
            </a:r>
            <a:r>
              <a:rPr lang="en-US" altLang="en-US" sz="3600" dirty="0"/>
              <a:t>&amp; Land Use </a:t>
            </a:r>
            <a:r>
              <a:rPr lang="en-US" altLang="en-US" sz="3600" dirty="0" smtClean="0"/>
              <a:t>Committee</a:t>
            </a:r>
            <a:br>
              <a:rPr lang="en-US" altLang="en-US" sz="3600" dirty="0" smtClean="0"/>
            </a:br>
            <a:r>
              <a:rPr lang="en-US" altLang="en-US" sz="1800" dirty="0" smtClean="0"/>
              <a:t>June 11, 2015</a:t>
            </a:r>
            <a:endParaRPr lang="en-US" altLang="en-US" sz="1800" dirty="0"/>
          </a:p>
        </p:txBody>
      </p:sp>
      <p:pic>
        <p:nvPicPr>
          <p:cNvPr id="2052" name="Picture 3" descr="CNC-Transparent Logo 4"/>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276600" y="3733800"/>
            <a:ext cx="2590800" cy="57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3671887" y="4343400"/>
            <a:ext cx="1800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b="1" dirty="0">
                <a:latin typeface="Times New Roman" panose="02020603050405020304" pitchFamily="18" charset="0"/>
              </a:rPr>
              <a:t>City Neighborhood Council</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457200"/>
            <a:ext cx="7924800" cy="914400"/>
          </a:xfrm>
        </p:spPr>
        <p:txBody>
          <a:bodyPr>
            <a:normAutofit/>
          </a:bodyPr>
          <a:lstStyle/>
          <a:p>
            <a:pPr algn="ctr"/>
            <a:r>
              <a:rPr lang="en-US" altLang="en-US" sz="2400" b="1" dirty="0"/>
              <a:t>NPLUC Advocacy of Neighborhood Planning</a:t>
            </a:r>
          </a:p>
        </p:txBody>
      </p:sp>
      <p:sp>
        <p:nvSpPr>
          <p:cNvPr id="19459" name="Rectangle 3"/>
          <p:cNvSpPr>
            <a:spLocks noGrp="1" noChangeArrowheads="1"/>
          </p:cNvSpPr>
          <p:nvPr>
            <p:ph idx="4294967295"/>
          </p:nvPr>
        </p:nvSpPr>
        <p:spPr>
          <a:xfrm>
            <a:off x="990600" y="1295400"/>
            <a:ext cx="6858000" cy="4572000"/>
          </a:xfrm>
        </p:spPr>
        <p:txBody>
          <a:bodyPr>
            <a:normAutofit lnSpcReduction="10000"/>
          </a:bodyPr>
          <a:lstStyle/>
          <a:p>
            <a:pPr>
              <a:buFont typeface="Wingdings" panose="05000000000000000000" pitchFamily="2" charset="2"/>
              <a:buNone/>
            </a:pPr>
            <a:r>
              <a:rPr lang="en-US" altLang="en-US" sz="2800" dirty="0"/>
              <a:t>June 27, 2015 event</a:t>
            </a:r>
          </a:p>
          <a:p>
            <a:pPr>
              <a:buFont typeface="Wingdings" panose="05000000000000000000" pitchFamily="2" charset="2"/>
              <a:buNone/>
            </a:pPr>
            <a:endParaRPr lang="en-US" altLang="en-US" sz="1200" dirty="0"/>
          </a:p>
          <a:p>
            <a:r>
              <a:rPr lang="en-US" altLang="en-US" sz="2800" dirty="0"/>
              <a:t>Focused on the intersection of neighborhood plans and the Comprehensive Plan Update.</a:t>
            </a:r>
          </a:p>
          <a:p>
            <a:r>
              <a:rPr lang="en-US" altLang="en-US" sz="2800" dirty="0" smtClean="0"/>
              <a:t>Re-established </a:t>
            </a:r>
            <a:r>
              <a:rPr lang="en-US" altLang="en-US" sz="2800" dirty="0"/>
              <a:t>stewardship </a:t>
            </a:r>
            <a:r>
              <a:rPr lang="en-US" altLang="en-US" sz="2800" dirty="0" smtClean="0"/>
              <a:t>activity &amp; connections</a:t>
            </a:r>
            <a:endParaRPr lang="en-US" altLang="en-US" sz="2800" dirty="0"/>
          </a:p>
          <a:p>
            <a:r>
              <a:rPr lang="en-US" altLang="en-US" sz="2800" dirty="0" smtClean="0"/>
              <a:t>Incorporating </a:t>
            </a:r>
            <a:r>
              <a:rPr lang="en-US" altLang="en-US" sz="2800" dirty="0"/>
              <a:t>new planning areas (Urban Design Framework, Action Plan, </a:t>
            </a:r>
            <a:r>
              <a:rPr lang="en-US" altLang="en-US" sz="2800" dirty="0" err="1"/>
              <a:t>etc</a:t>
            </a:r>
            <a:r>
              <a:rPr lang="en-US" altLang="en-US" sz="2800" dirty="0" smtClean="0"/>
              <a:t>)</a:t>
            </a:r>
          </a:p>
          <a:p>
            <a:r>
              <a:rPr lang="en-US" altLang="en-US" sz="2800" dirty="0" smtClean="0"/>
              <a:t>Engage UW Planning &amp; Environment students</a:t>
            </a:r>
            <a:endParaRPr lang="en-US"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609600"/>
          </a:xfrm>
        </p:spPr>
        <p:txBody>
          <a:bodyPr>
            <a:normAutofit/>
          </a:bodyPr>
          <a:lstStyle/>
          <a:p>
            <a:r>
              <a:rPr lang="en-US" altLang="en-US" sz="2400" b="1" dirty="0"/>
              <a:t>We would like to invite you to attend as well</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6294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US" altLang="en-US" dirty="0" smtClean="0">
                <a:solidFill>
                  <a:srgbClr val="7030A0"/>
                </a:solidFill>
              </a:rPr>
              <a:t>PC</a:t>
            </a:r>
            <a:r>
              <a:rPr lang="en-US" altLang="en-US" dirty="0" smtClean="0"/>
              <a:t> and N</a:t>
            </a:r>
            <a:r>
              <a:rPr lang="en-US" altLang="en-US" dirty="0" smtClean="0">
                <a:solidFill>
                  <a:srgbClr val="7030A0"/>
                </a:solidFill>
              </a:rPr>
              <a:t>P</a:t>
            </a:r>
            <a:r>
              <a:rPr lang="en-US" altLang="en-US" dirty="0" smtClean="0"/>
              <a:t>LU</a:t>
            </a:r>
            <a:r>
              <a:rPr lang="en-US" altLang="en-US" dirty="0" smtClean="0">
                <a:solidFill>
                  <a:srgbClr val="7030A0"/>
                </a:solidFill>
              </a:rPr>
              <a:t>C</a:t>
            </a:r>
            <a:r>
              <a:rPr lang="en-US" altLang="en-US" dirty="0" smtClean="0"/>
              <a:t> - Similar Goals</a:t>
            </a:r>
            <a:r>
              <a:rPr lang="en-US" altLang="en-US" dirty="0"/>
              <a:t>	</a:t>
            </a:r>
          </a:p>
        </p:txBody>
      </p:sp>
      <p:sp>
        <p:nvSpPr>
          <p:cNvPr id="31747" name="Rectangle 3"/>
          <p:cNvSpPr>
            <a:spLocks noGrp="1" noChangeArrowheads="1"/>
          </p:cNvSpPr>
          <p:nvPr>
            <p:ph idx="1"/>
          </p:nvPr>
        </p:nvSpPr>
        <p:spPr/>
        <p:txBody>
          <a:bodyPr>
            <a:normAutofit/>
          </a:bodyPr>
          <a:lstStyle/>
          <a:p>
            <a:r>
              <a:rPr lang="en-US" altLang="en-US" dirty="0" smtClean="0"/>
              <a:t>Representing broad range of citizen concerns &amp; opinion</a:t>
            </a:r>
          </a:p>
          <a:p>
            <a:r>
              <a:rPr lang="en-US" altLang="en-US" dirty="0" smtClean="0"/>
              <a:t>Connecting citizens to government</a:t>
            </a:r>
          </a:p>
          <a:p>
            <a:r>
              <a:rPr lang="en-US" altLang="en-US" dirty="0" smtClean="0"/>
              <a:t>Caring about physical and social fabric of Seattle</a:t>
            </a:r>
          </a:p>
          <a:p>
            <a:r>
              <a:rPr lang="en-US" altLang="en-US" dirty="0" smtClean="0"/>
              <a:t>Challenged to keep up with rapid change</a:t>
            </a:r>
          </a:p>
        </p:txBody>
      </p:sp>
      <p:grpSp>
        <p:nvGrpSpPr>
          <p:cNvPr id="31748" name="Group 4"/>
          <p:cNvGrpSpPr>
            <a:grpSpLocks/>
          </p:cNvGrpSpPr>
          <p:nvPr/>
        </p:nvGrpSpPr>
        <p:grpSpPr bwMode="auto">
          <a:xfrm>
            <a:off x="3048000" y="5125835"/>
            <a:ext cx="2895600" cy="838200"/>
            <a:chOff x="2928" y="3072"/>
            <a:chExt cx="1632" cy="498"/>
          </a:xfrm>
        </p:grpSpPr>
        <p:pic>
          <p:nvPicPr>
            <p:cNvPr id="31749" name="Picture 3" descr="CNC-Transparent Log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3072"/>
              <a:ext cx="163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4"/>
            <p:cNvSpPr txBox="1">
              <a:spLocks noChangeArrowheads="1"/>
            </p:cNvSpPr>
            <p:nvPr/>
          </p:nvSpPr>
          <p:spPr bwMode="auto">
            <a:xfrm>
              <a:off x="3144" y="3420"/>
              <a:ext cx="1134"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1">
                  <a:latin typeface="Times New Roman" panose="02020603050405020304" pitchFamily="18" charset="0"/>
                </a:rPr>
                <a:t>City Neighborhood Council</a:t>
              </a:r>
              <a:endParaRPr lang="en-US" altLang="en-US" sz="120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457200"/>
            <a:ext cx="8229600" cy="609600"/>
          </a:xfrm>
        </p:spPr>
        <p:txBody>
          <a:bodyPr>
            <a:normAutofit/>
          </a:bodyPr>
          <a:lstStyle/>
          <a:p>
            <a:pPr algn="ctr"/>
            <a:r>
              <a:rPr lang="en-US" altLang="en-US" sz="2400" b="1" dirty="0"/>
              <a:t>Charter of the City Neighborhood Council </a:t>
            </a:r>
          </a:p>
        </p:txBody>
      </p:sp>
      <p:sp>
        <p:nvSpPr>
          <p:cNvPr id="13315" name="Rectangle 3"/>
          <p:cNvSpPr>
            <a:spLocks noGrp="1" noChangeArrowheads="1"/>
          </p:cNvSpPr>
          <p:nvPr>
            <p:ph idx="4294967295"/>
          </p:nvPr>
        </p:nvSpPr>
        <p:spPr>
          <a:xfrm>
            <a:off x="762000" y="1371600"/>
            <a:ext cx="7086600" cy="4114800"/>
          </a:xfrm>
        </p:spPr>
        <p:txBody>
          <a:bodyPr>
            <a:normAutofit/>
          </a:bodyPr>
          <a:lstStyle/>
          <a:p>
            <a:pPr>
              <a:lnSpc>
                <a:spcPct val="80000"/>
              </a:lnSpc>
            </a:pPr>
            <a:r>
              <a:rPr lang="en-US" altLang="en-US" sz="1600" dirty="0"/>
              <a:t>The City Neighborhood Council (CNC) is a citizen-led advisory group, comprised of elected members from each of the City’s 13 Districts, organized under the authority of Seattle City Council </a:t>
            </a:r>
            <a:r>
              <a:rPr lang="en-US" altLang="en-US" sz="1600" dirty="0">
                <a:hlinkClick r:id="rId2"/>
              </a:rPr>
              <a:t>Resolution 27709</a:t>
            </a:r>
            <a:r>
              <a:rPr lang="en-US" altLang="en-US" sz="1600" dirty="0"/>
              <a:t> (Establishment of Neighborhood Planning and Assistance Program) in October, 1987. Subsequent resolutions have refined or altered this initial resolution. They are </a:t>
            </a:r>
            <a:r>
              <a:rPr lang="en-US" altLang="en-US" sz="1600" dirty="0">
                <a:hlinkClick r:id="rId3"/>
              </a:rPr>
              <a:t>Resolution 28115</a:t>
            </a:r>
            <a:r>
              <a:rPr lang="en-US" altLang="en-US" sz="1600" dirty="0"/>
              <a:t> (Amendment to Promote Diversity) December, 1989; </a:t>
            </a:r>
            <a:r>
              <a:rPr lang="en-US" altLang="en-US" sz="1600" dirty="0">
                <a:hlinkClick r:id="rId4"/>
              </a:rPr>
              <a:t>Resolution 28948</a:t>
            </a:r>
            <a:r>
              <a:rPr lang="en-US" altLang="en-US" sz="1600" dirty="0"/>
              <a:t> (Neighborhood District Representation on the City Neighborhood Council) in July, 1994; and </a:t>
            </a:r>
            <a:r>
              <a:rPr lang="en-US" altLang="en-US" sz="1600" dirty="0">
                <a:hlinkClick r:id="rId5"/>
              </a:rPr>
              <a:t>Resolution 29015</a:t>
            </a:r>
            <a:r>
              <a:rPr lang="en-US" altLang="en-US" sz="1600" dirty="0"/>
              <a:t> (City/Community Partnership) October, 1994.*</a:t>
            </a:r>
          </a:p>
          <a:p>
            <a:pPr>
              <a:lnSpc>
                <a:spcPct val="80000"/>
              </a:lnSpc>
            </a:pPr>
            <a:endParaRPr lang="en-US" altLang="en-US" sz="1600" dirty="0"/>
          </a:p>
          <a:p>
            <a:pPr>
              <a:lnSpc>
                <a:spcPct val="80000"/>
              </a:lnSpc>
            </a:pPr>
            <a:r>
              <a:rPr lang="en-US" altLang="en-US" sz="1600" dirty="0"/>
              <a:t>The CNC's purpose is to provide city-wide coordination for the Neighborhood Matching Fund, Neighborhood Budget Prioritization, and Neighborhood Planning programs.</a:t>
            </a:r>
          </a:p>
          <a:p>
            <a:pPr>
              <a:lnSpc>
                <a:spcPct val="80000"/>
              </a:lnSpc>
            </a:pPr>
            <a:endParaRPr lang="en-US" altLang="en-US" sz="1600" dirty="0"/>
          </a:p>
          <a:p>
            <a:pPr>
              <a:lnSpc>
                <a:spcPct val="80000"/>
              </a:lnSpc>
            </a:pPr>
            <a:r>
              <a:rPr lang="en-US" altLang="en-US" sz="1600" dirty="0"/>
              <a:t>The CNC also provides a forum for a discussion of common neighborhood issues and is available for advice on policies necessary for the effective and equitable implementation of the Neighborhood Planning and Assistance Program. Its monthly meetings are open to the public.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244" t="6140" r="-4352"/>
          <a:stretch/>
        </p:blipFill>
        <p:spPr bwMode="auto">
          <a:xfrm>
            <a:off x="4648200" y="1119667"/>
            <a:ext cx="3896285" cy="461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idx="4294967295"/>
          </p:nvPr>
        </p:nvSpPr>
        <p:spPr>
          <a:xfrm>
            <a:off x="0" y="457200"/>
            <a:ext cx="8229600" cy="609600"/>
          </a:xfrm>
        </p:spPr>
        <p:txBody>
          <a:bodyPr>
            <a:normAutofit/>
          </a:bodyPr>
          <a:lstStyle/>
          <a:p>
            <a:pPr algn="ctr"/>
            <a:r>
              <a:rPr lang="en-US" altLang="en-US" sz="2400" b="1" dirty="0"/>
              <a:t>Neighborhood Districts and District Councils</a:t>
            </a:r>
          </a:p>
        </p:txBody>
      </p:sp>
      <p:sp>
        <p:nvSpPr>
          <p:cNvPr id="15363" name="Rectangle 3"/>
          <p:cNvSpPr>
            <a:spLocks noGrp="1" noChangeArrowheads="1"/>
          </p:cNvSpPr>
          <p:nvPr>
            <p:ph idx="4294967295"/>
          </p:nvPr>
        </p:nvSpPr>
        <p:spPr>
          <a:xfrm>
            <a:off x="609600" y="721272"/>
            <a:ext cx="3962400" cy="5867400"/>
          </a:xfrm>
        </p:spPr>
        <p:txBody>
          <a:bodyPr>
            <a:normAutofit/>
          </a:bodyPr>
          <a:lstStyle/>
          <a:p>
            <a:pPr>
              <a:lnSpc>
                <a:spcPct val="80000"/>
              </a:lnSpc>
            </a:pPr>
            <a:endParaRPr lang="en-US" altLang="en-US" sz="2000" dirty="0"/>
          </a:p>
          <a:p>
            <a:pPr>
              <a:lnSpc>
                <a:spcPct val="80000"/>
              </a:lnSpc>
            </a:pPr>
            <a:r>
              <a:rPr lang="en-US" altLang="en-US" sz="2000" dirty="0"/>
              <a:t>The city is divided into 13 neighborhood districts. </a:t>
            </a:r>
          </a:p>
          <a:p>
            <a:pPr>
              <a:lnSpc>
                <a:spcPct val="80000"/>
              </a:lnSpc>
            </a:pPr>
            <a:r>
              <a:rPr lang="en-US" altLang="en-US" sz="2000" dirty="0" smtClean="0"/>
              <a:t>Each District </a:t>
            </a:r>
            <a:r>
              <a:rPr lang="en-US" altLang="en-US" sz="2000" dirty="0"/>
              <a:t>Council </a:t>
            </a:r>
            <a:r>
              <a:rPr lang="en-US" altLang="en-US" sz="2000" dirty="0" smtClean="0"/>
              <a:t>is </a:t>
            </a:r>
            <a:r>
              <a:rPr lang="en-US" altLang="en-US" sz="2000" dirty="0"/>
              <a:t>comprised of representatives from community councils, nonprofit organizations and business districts. </a:t>
            </a:r>
          </a:p>
          <a:p>
            <a:pPr>
              <a:lnSpc>
                <a:spcPct val="80000"/>
              </a:lnSpc>
            </a:pPr>
            <a:r>
              <a:rPr lang="en-US" altLang="en-US" sz="2000" dirty="0" smtClean="0"/>
              <a:t>The </a:t>
            </a:r>
            <a:r>
              <a:rPr lang="en-US" altLang="en-US" sz="2000" dirty="0"/>
              <a:t>councils provide a forum for consideration of concerns and for the sharing of ideas for solutions to common problems. </a:t>
            </a:r>
          </a:p>
          <a:p>
            <a:pPr>
              <a:lnSpc>
                <a:spcPct val="80000"/>
              </a:lnSpc>
            </a:pPr>
            <a:r>
              <a:rPr lang="en-US" altLang="en-US" sz="2000" dirty="0" smtClean="0"/>
              <a:t>To </a:t>
            </a:r>
            <a:r>
              <a:rPr lang="en-US" altLang="en-US" sz="2000" dirty="0"/>
              <a:t>ensure that city programs and services are responsive and reflective of the needs and values of its neighborhoods, field staff known as Neighborhood District Coordinators serve as the community’s liaison and resource.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572759"/>
            <a:ext cx="3632202" cy="5600699"/>
          </a:xfrm>
        </p:spPr>
        <p:txBody>
          <a:bodyPr>
            <a:normAutofit fontScale="90000"/>
          </a:bodyPr>
          <a:lstStyle/>
          <a:p>
            <a:r>
              <a:rPr lang="en-US" altLang="en-US" sz="2700" b="1" dirty="0" smtClean="0"/>
              <a:t>DON Staffing for Districts</a:t>
            </a:r>
            <a:r>
              <a:rPr lang="en-US" altLang="en-US" sz="2000" dirty="0" smtClean="0"/>
              <a:t/>
            </a:r>
            <a:br>
              <a:rPr lang="en-US" altLang="en-US" sz="2000" dirty="0" smtClean="0"/>
            </a:br>
            <a:r>
              <a:rPr lang="en-US" altLang="en-US" sz="2000" b="1" dirty="0">
                <a:solidFill>
                  <a:srgbClr val="7030A0"/>
                </a:solidFill>
              </a:rPr>
              <a:t>North Region Team</a:t>
            </a:r>
            <a:r>
              <a:rPr lang="en-US" altLang="en-US" sz="2000" dirty="0">
                <a:solidFill>
                  <a:srgbClr val="7030A0"/>
                </a:solidFill>
              </a:rPr>
              <a:t/>
            </a:r>
            <a:br>
              <a:rPr lang="en-US" altLang="en-US" sz="2000" dirty="0">
                <a:solidFill>
                  <a:srgbClr val="7030A0"/>
                </a:solidFill>
              </a:rPr>
            </a:br>
            <a:r>
              <a:rPr lang="en-US" altLang="en-US" sz="2000" dirty="0"/>
              <a:t>Ballard &amp; NW – Tom </a:t>
            </a:r>
            <a:r>
              <a:rPr lang="en-US" altLang="en-US" sz="2000" dirty="0" err="1"/>
              <a:t>Whittemore</a:t>
            </a:r>
            <a:r>
              <a:rPr lang="en-US" altLang="en-US" sz="2000" dirty="0"/>
              <a:t/>
            </a:r>
            <a:br>
              <a:rPr lang="en-US" altLang="en-US" sz="2000" dirty="0"/>
            </a:br>
            <a:r>
              <a:rPr lang="en-US" altLang="en-US" sz="2000" dirty="0" smtClean="0"/>
              <a:t>NE </a:t>
            </a:r>
            <a:r>
              <a:rPr lang="en-US" altLang="en-US" sz="2000" dirty="0"/>
              <a:t>– Karen </a:t>
            </a:r>
            <a:r>
              <a:rPr lang="en-US" altLang="en-US" sz="2000" dirty="0" err="1"/>
              <a:t>Ko</a:t>
            </a:r>
            <a:r>
              <a:rPr lang="en-US" altLang="en-US" sz="2000" dirty="0"/>
              <a:t/>
            </a:r>
            <a:br>
              <a:rPr lang="en-US" altLang="en-US" sz="2000" dirty="0"/>
            </a:br>
            <a:r>
              <a:rPr lang="en-US" altLang="en-US" sz="2000" dirty="0"/>
              <a:t>North – Chris </a:t>
            </a:r>
            <a:r>
              <a:rPr lang="en-US" altLang="en-US" sz="2000" dirty="0" err="1"/>
              <a:t>Dumpys</a:t>
            </a:r>
            <a:r>
              <a:rPr lang="en-US" altLang="en-US" sz="2000" dirty="0"/>
              <a:t> </a:t>
            </a:r>
            <a:r>
              <a:rPr lang="en-US" altLang="en-US" sz="2000" dirty="0" smtClean="0"/>
              <a:t/>
            </a:r>
            <a:br>
              <a:rPr lang="en-US" altLang="en-US" sz="2000" dirty="0" smtClean="0"/>
            </a:br>
            <a:r>
              <a:rPr lang="en-US" altLang="en-US" sz="2000" dirty="0" smtClean="0"/>
              <a:t/>
            </a:r>
            <a:br>
              <a:rPr lang="en-US" altLang="en-US" sz="2000" dirty="0" smtClean="0"/>
            </a:br>
            <a:r>
              <a:rPr lang="en-US" altLang="en-US" sz="2000" b="1" dirty="0">
                <a:solidFill>
                  <a:srgbClr val="7030A0"/>
                </a:solidFill>
              </a:rPr>
              <a:t>Central Region Team</a:t>
            </a:r>
            <a:r>
              <a:rPr lang="en-US" altLang="en-US" sz="2000" dirty="0"/>
              <a:t/>
            </a:r>
            <a:br>
              <a:rPr lang="en-US" altLang="en-US" sz="2000" dirty="0"/>
            </a:br>
            <a:r>
              <a:rPr lang="en-US" altLang="en-US" sz="2000" dirty="0"/>
              <a:t>Central &amp; Downtown – Yun </a:t>
            </a:r>
            <a:r>
              <a:rPr lang="en-US" altLang="en-US" sz="2000" dirty="0" err="1"/>
              <a:t>Pitre</a:t>
            </a:r>
            <a:r>
              <a:rPr lang="en-US" altLang="en-US" sz="2000" dirty="0"/>
              <a:t> &amp; Laurie Ames</a:t>
            </a:r>
            <a:br>
              <a:rPr lang="en-US" altLang="en-US" sz="2000" dirty="0"/>
            </a:br>
            <a:r>
              <a:rPr lang="en-US" altLang="en-US" sz="2000" dirty="0"/>
              <a:t>Queen Anne/Magnolia – Laurie Ames</a:t>
            </a:r>
            <a:br>
              <a:rPr lang="en-US" altLang="en-US" sz="2000" dirty="0"/>
            </a:br>
            <a:r>
              <a:rPr lang="en-US" altLang="en-US" sz="2000" dirty="0"/>
              <a:t>Lake Union – Tim </a:t>
            </a:r>
            <a:r>
              <a:rPr lang="en-US" altLang="en-US" sz="2000" dirty="0" err="1"/>
              <a:t>Durkan</a:t>
            </a:r>
            <a:r>
              <a:rPr lang="en-US" altLang="en-US" sz="2000" dirty="0"/>
              <a:t/>
            </a:r>
            <a:br>
              <a:rPr lang="en-US" altLang="en-US" sz="2000" dirty="0"/>
            </a:br>
            <a:r>
              <a:rPr lang="en-US" altLang="en-US" sz="2000" dirty="0"/>
              <a:t>East – Tim </a:t>
            </a:r>
            <a:r>
              <a:rPr lang="en-US" altLang="en-US" sz="2000" dirty="0" err="1"/>
              <a:t>Durkan</a:t>
            </a:r>
            <a:r>
              <a:rPr lang="en-US" altLang="en-US" sz="2000" dirty="0"/>
              <a:t> </a:t>
            </a:r>
            <a:r>
              <a:rPr lang="en-US" altLang="en-US" sz="2000" dirty="0" smtClean="0"/>
              <a:t/>
            </a:r>
            <a:br>
              <a:rPr lang="en-US" altLang="en-US" sz="2000" dirty="0" smtClean="0"/>
            </a:br>
            <a:r>
              <a:rPr lang="en-US" altLang="en-US" sz="2000" dirty="0" smtClean="0"/>
              <a:t/>
            </a:r>
            <a:br>
              <a:rPr lang="en-US" altLang="en-US" sz="2000" dirty="0" smtClean="0"/>
            </a:br>
            <a:r>
              <a:rPr lang="en-US" altLang="en-US" sz="2000" b="1" dirty="0" smtClean="0">
                <a:solidFill>
                  <a:srgbClr val="7030A0"/>
                </a:solidFill>
              </a:rPr>
              <a:t>South Region Team</a:t>
            </a:r>
            <a:br>
              <a:rPr lang="en-US" altLang="en-US" sz="2000" b="1" dirty="0" smtClean="0">
                <a:solidFill>
                  <a:srgbClr val="7030A0"/>
                </a:solidFill>
              </a:rPr>
            </a:br>
            <a:r>
              <a:rPr lang="en-US" altLang="en-US" sz="2000" dirty="0" smtClean="0"/>
              <a:t>SW – Kerry Wade</a:t>
            </a:r>
            <a:br>
              <a:rPr lang="en-US" altLang="en-US" sz="2000" dirty="0" smtClean="0"/>
            </a:br>
            <a:r>
              <a:rPr lang="en-US" altLang="en-US" sz="2000" dirty="0" smtClean="0"/>
              <a:t>SE – Jenny </a:t>
            </a:r>
            <a:r>
              <a:rPr lang="en-US" altLang="en-US" sz="2000" dirty="0" err="1" smtClean="0"/>
              <a:t>Frankl</a:t>
            </a:r>
            <a:r>
              <a:rPr lang="en-US" altLang="en-US" sz="2000" dirty="0" smtClean="0"/>
              <a:t/>
            </a:r>
            <a:br>
              <a:rPr lang="en-US" altLang="en-US" sz="2000" dirty="0" smtClean="0"/>
            </a:br>
            <a:r>
              <a:rPr lang="en-US" altLang="en-US" sz="2000" dirty="0" err="1" smtClean="0"/>
              <a:t>Delridge</a:t>
            </a:r>
            <a:r>
              <a:rPr lang="en-US" altLang="en-US" sz="2000" dirty="0" smtClean="0"/>
              <a:t> – Kerry Wade</a:t>
            </a:r>
            <a:br>
              <a:rPr lang="en-US" altLang="en-US" sz="2000" dirty="0" smtClean="0"/>
            </a:br>
            <a:r>
              <a:rPr lang="en-US" altLang="en-US" sz="2000" dirty="0" smtClean="0"/>
              <a:t>Greater Duwamish – Jake </a:t>
            </a:r>
            <a:r>
              <a:rPr lang="en-US" altLang="en-US" sz="2000" dirty="0" err="1" smtClean="0"/>
              <a:t>Hellenkamp</a:t>
            </a:r>
            <a:r>
              <a:rPr lang="en-US" altLang="en-US" sz="2000" dirty="0" smtClean="0"/>
              <a:t/>
            </a:r>
            <a:br>
              <a:rPr lang="en-US" altLang="en-US" sz="2000" dirty="0" smtClean="0"/>
            </a:br>
            <a:endParaRPr lang="en-US" altLang="en-US" sz="2000" dirty="0"/>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05631"/>
            <a:ext cx="4010025" cy="56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5" name="Text Box 5"/>
          <p:cNvSpPr txBox="1">
            <a:spLocks noChangeArrowheads="1"/>
          </p:cNvSpPr>
          <p:nvPr/>
        </p:nvSpPr>
        <p:spPr bwMode="auto">
          <a:xfrm>
            <a:off x="2181717" y="3767931"/>
            <a:ext cx="220027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Southwest DC</a:t>
            </a:r>
          </a:p>
          <a:p>
            <a:r>
              <a:rPr lang="en-US" altLang="en-US" sz="800" dirty="0"/>
              <a:t>Admiral Neighborhood Association</a:t>
            </a:r>
          </a:p>
          <a:p>
            <a:r>
              <a:rPr lang="en-US" altLang="en-US" sz="800" dirty="0" err="1"/>
              <a:t>Alki</a:t>
            </a:r>
            <a:r>
              <a:rPr lang="en-US" altLang="en-US" sz="800" dirty="0"/>
              <a:t> Community Council</a:t>
            </a:r>
          </a:p>
          <a:p>
            <a:r>
              <a:rPr lang="en-US" altLang="en-US" sz="800" dirty="0"/>
              <a:t>Fairmount Community Association</a:t>
            </a:r>
          </a:p>
          <a:p>
            <a:r>
              <a:rPr lang="en-US" altLang="en-US" sz="800" dirty="0"/>
              <a:t>Fauntleroy Community Association</a:t>
            </a:r>
          </a:p>
          <a:p>
            <a:r>
              <a:rPr lang="en-US" altLang="en-US" sz="800" dirty="0"/>
              <a:t>Genesee-Schmitz Neighborhood Council</a:t>
            </a:r>
          </a:p>
          <a:p>
            <a:r>
              <a:rPr lang="en-US" altLang="en-US" sz="800" dirty="0"/>
              <a:t>Highland Park Action Committee</a:t>
            </a:r>
          </a:p>
          <a:p>
            <a:r>
              <a:rPr lang="en-US" altLang="en-US" sz="800" dirty="0"/>
              <a:t>Junction Neighborhood Organization (</a:t>
            </a:r>
            <a:r>
              <a:rPr lang="en-US" altLang="en-US" sz="800" dirty="0" err="1"/>
              <a:t>JuNO</a:t>
            </a:r>
            <a:r>
              <a:rPr lang="en-US" altLang="en-US" sz="800" dirty="0"/>
              <a:t>)</a:t>
            </a:r>
          </a:p>
          <a:p>
            <a:r>
              <a:rPr lang="en-US" altLang="en-US" sz="800" dirty="0"/>
              <a:t>Morgan Community Association (</a:t>
            </a:r>
            <a:r>
              <a:rPr lang="en-US" altLang="en-US" sz="800" dirty="0" err="1"/>
              <a:t>MoCA</a:t>
            </a:r>
            <a:r>
              <a:rPr lang="en-US" altLang="en-US" sz="800" dirty="0"/>
              <a:t>)</a:t>
            </a:r>
          </a:p>
          <a:p>
            <a:r>
              <a:rPr lang="en-US" altLang="en-US" sz="800" dirty="0"/>
              <a:t>Senior Center of West Seattle</a:t>
            </a:r>
          </a:p>
          <a:p>
            <a:r>
              <a:rPr lang="en-US" altLang="en-US" sz="800" dirty="0"/>
              <a:t>South Seattle Community College</a:t>
            </a:r>
          </a:p>
          <a:p>
            <a:r>
              <a:rPr lang="en-US" altLang="en-US" sz="800" dirty="0"/>
              <a:t>Southwest Seattle Historical Society</a:t>
            </a:r>
          </a:p>
          <a:p>
            <a:r>
              <a:rPr lang="en-US" altLang="en-US" sz="800" dirty="0"/>
              <a:t>       /Log House Museum</a:t>
            </a:r>
          </a:p>
          <a:p>
            <a:r>
              <a:rPr lang="en-US" altLang="en-US" sz="800" dirty="0"/>
              <a:t>West Seattle Junction Association</a:t>
            </a:r>
          </a:p>
        </p:txBody>
      </p:sp>
      <p:sp>
        <p:nvSpPr>
          <p:cNvPr id="20486" name="Text Box 6"/>
          <p:cNvSpPr txBox="1">
            <a:spLocks noChangeArrowheads="1"/>
          </p:cNvSpPr>
          <p:nvPr/>
        </p:nvSpPr>
        <p:spPr bwMode="auto">
          <a:xfrm>
            <a:off x="6665913" y="5144704"/>
            <a:ext cx="21780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Southeast DC</a:t>
            </a:r>
          </a:p>
          <a:p>
            <a:r>
              <a:rPr lang="en-US" altLang="en-US" sz="800" dirty="0"/>
              <a:t>Eritrean Association in Greater Seattle</a:t>
            </a:r>
          </a:p>
          <a:p>
            <a:r>
              <a:rPr lang="en-US" altLang="en-US" sz="800" dirty="0"/>
              <a:t>Mount Baker Community Club</a:t>
            </a:r>
          </a:p>
          <a:p>
            <a:r>
              <a:rPr lang="en-US" altLang="en-US" sz="800" dirty="0"/>
              <a:t>Othello Station Community Action Team</a:t>
            </a:r>
          </a:p>
          <a:p>
            <a:r>
              <a:rPr lang="en-US" altLang="en-US" sz="800" dirty="0"/>
              <a:t>Rainier Chamber </a:t>
            </a:r>
          </a:p>
          <a:p>
            <a:r>
              <a:rPr lang="en-US" altLang="en-US" sz="800" dirty="0"/>
              <a:t>Lakewood/Seward Park Community Club </a:t>
            </a:r>
          </a:p>
          <a:p>
            <a:r>
              <a:rPr lang="en-US" altLang="en-US" sz="800" dirty="0"/>
              <a:t>Rainier Beach Community Club</a:t>
            </a:r>
          </a:p>
          <a:p>
            <a:r>
              <a:rPr lang="en-US" altLang="en-US" sz="800" dirty="0"/>
              <a:t>Rainier Valley Greenways</a:t>
            </a:r>
          </a:p>
          <a:p>
            <a:r>
              <a:rPr lang="en-US" altLang="en-US" sz="800" dirty="0"/>
              <a:t>New Holly Neighborhood Clubs</a:t>
            </a:r>
          </a:p>
          <a:p>
            <a:r>
              <a:rPr lang="en-US" altLang="en-US" sz="800" dirty="0"/>
              <a:t>Othello Neighborhood Association</a:t>
            </a:r>
          </a:p>
          <a:p>
            <a:r>
              <a:rPr lang="en-US" altLang="en-US" sz="800" dirty="0"/>
              <a:t>Southeast Seattle Crime Prevention Council</a:t>
            </a:r>
          </a:p>
        </p:txBody>
      </p:sp>
      <p:sp>
        <p:nvSpPr>
          <p:cNvPr id="20487" name="Text Box 7"/>
          <p:cNvSpPr txBox="1">
            <a:spLocks noChangeArrowheads="1"/>
          </p:cNvSpPr>
          <p:nvPr/>
        </p:nvSpPr>
        <p:spPr bwMode="auto">
          <a:xfrm>
            <a:off x="153193" y="196795"/>
            <a:ext cx="1951038"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Northwest DC</a:t>
            </a:r>
          </a:p>
          <a:p>
            <a:r>
              <a:rPr lang="en-US" altLang="en-US" sz="800" dirty="0"/>
              <a:t>36th District Democrats </a:t>
            </a:r>
          </a:p>
          <a:p>
            <a:r>
              <a:rPr lang="en-US" altLang="en-US" sz="800" dirty="0"/>
              <a:t>Aurora Avenue Merchants Association </a:t>
            </a:r>
          </a:p>
          <a:p>
            <a:r>
              <a:rPr lang="en-US" altLang="en-US" sz="800" dirty="0"/>
              <a:t>Broadview Community Council </a:t>
            </a:r>
          </a:p>
          <a:p>
            <a:r>
              <a:rPr lang="en-US" altLang="en-US" sz="800" dirty="0"/>
              <a:t>Friends of Green Lake </a:t>
            </a:r>
          </a:p>
          <a:p>
            <a:r>
              <a:rPr lang="en-US" altLang="en-US" sz="800" dirty="0"/>
              <a:t>Green Lake Community Council </a:t>
            </a:r>
          </a:p>
          <a:p>
            <a:r>
              <a:rPr lang="en-US" altLang="en-US" sz="800" dirty="0"/>
              <a:t>Greenwood Community Council </a:t>
            </a:r>
          </a:p>
          <a:p>
            <a:r>
              <a:rPr lang="en-US" altLang="en-US" sz="800" dirty="0"/>
              <a:t>Haller Lake Community Club </a:t>
            </a:r>
          </a:p>
          <a:p>
            <a:r>
              <a:rPr lang="en-US" altLang="en-US" sz="800" dirty="0"/>
              <a:t>Licton Springs Community Council </a:t>
            </a:r>
          </a:p>
          <a:p>
            <a:r>
              <a:rPr lang="en-US" altLang="en-US" sz="800" dirty="0" err="1"/>
              <a:t>Phinney</a:t>
            </a:r>
            <a:r>
              <a:rPr lang="en-US" altLang="en-US" sz="800" dirty="0"/>
              <a:t> Neighborhood Association </a:t>
            </a:r>
          </a:p>
          <a:p>
            <a:r>
              <a:rPr lang="en-US" altLang="en-US" sz="800" dirty="0" err="1"/>
              <a:t>Phinney</a:t>
            </a:r>
            <a:r>
              <a:rPr lang="en-US" altLang="en-US" sz="800" dirty="0"/>
              <a:t> Ridge Community Council</a:t>
            </a:r>
          </a:p>
        </p:txBody>
      </p:sp>
      <p:sp>
        <p:nvSpPr>
          <p:cNvPr id="20488" name="Rectangle 8"/>
          <p:cNvSpPr>
            <a:spLocks noChangeArrowheads="1"/>
          </p:cNvSpPr>
          <p:nvPr/>
        </p:nvSpPr>
        <p:spPr bwMode="auto">
          <a:xfrm>
            <a:off x="6665913" y="304800"/>
            <a:ext cx="233521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800" b="1" dirty="0"/>
              <a:t>North East DC</a:t>
            </a:r>
          </a:p>
          <a:p>
            <a:r>
              <a:rPr lang="en-US" altLang="en-US" sz="800" dirty="0"/>
              <a:t>Belvedere Terrace Community Council</a:t>
            </a:r>
          </a:p>
          <a:p>
            <a:r>
              <a:rPr lang="en-US" altLang="en-US" sz="800" dirty="0"/>
              <a:t>Hawthorne Hills Community Council</a:t>
            </a:r>
          </a:p>
          <a:p>
            <a:r>
              <a:rPr lang="en-US" altLang="en-US" sz="800" dirty="0"/>
              <a:t>Inverness Community Club</a:t>
            </a:r>
          </a:p>
          <a:p>
            <a:r>
              <a:rPr lang="en-US" altLang="en-US" sz="800" dirty="0"/>
              <a:t>Laurelhurst Community Club</a:t>
            </a:r>
          </a:p>
          <a:p>
            <a:r>
              <a:rPr lang="en-US" altLang="en-US" sz="800" dirty="0"/>
              <a:t>Matthews Beach Community Club</a:t>
            </a:r>
          </a:p>
          <a:p>
            <a:r>
              <a:rPr lang="en-US" altLang="en-US" sz="800" dirty="0"/>
              <a:t>Portage Bay/Roanoke Park Community Council</a:t>
            </a:r>
          </a:p>
          <a:p>
            <a:r>
              <a:rPr lang="en-US" altLang="en-US" sz="800" dirty="0"/>
              <a:t>Ravenna Bryant Community Association</a:t>
            </a:r>
          </a:p>
          <a:p>
            <a:r>
              <a:rPr lang="en-US" altLang="en-US" sz="800" dirty="0"/>
              <a:t>Residents of Magnuson Park</a:t>
            </a:r>
          </a:p>
          <a:p>
            <a:r>
              <a:rPr lang="en-US" altLang="en-US" sz="800" dirty="0"/>
              <a:t>Roosevelt Neighborhood Association</a:t>
            </a:r>
          </a:p>
          <a:p>
            <a:r>
              <a:rPr lang="en-US" altLang="en-US" sz="800" dirty="0"/>
              <a:t>Roosevelt Neighbors’ Alliance</a:t>
            </a:r>
          </a:p>
          <a:p>
            <a:r>
              <a:rPr lang="en-US" altLang="en-US" sz="800" dirty="0"/>
              <a:t>University District Community Council</a:t>
            </a:r>
          </a:p>
          <a:p>
            <a:r>
              <a:rPr lang="en-US" altLang="en-US" sz="800" dirty="0"/>
              <a:t>University Park Community Club</a:t>
            </a:r>
          </a:p>
          <a:p>
            <a:r>
              <a:rPr lang="en-US" altLang="en-US" sz="800" dirty="0"/>
              <a:t>View Ridge Community Council</a:t>
            </a:r>
          </a:p>
          <a:p>
            <a:r>
              <a:rPr lang="en-US" altLang="en-US" sz="800" dirty="0"/>
              <a:t>Wedgwood Community Council</a:t>
            </a:r>
          </a:p>
          <a:p>
            <a:r>
              <a:rPr lang="en-US" altLang="en-US" sz="800" dirty="0"/>
              <a:t>Windermere North Community Association</a:t>
            </a:r>
          </a:p>
        </p:txBody>
      </p:sp>
      <p:sp>
        <p:nvSpPr>
          <p:cNvPr id="20489" name="Text Box 9"/>
          <p:cNvSpPr txBox="1">
            <a:spLocks noChangeArrowheads="1"/>
          </p:cNvSpPr>
          <p:nvPr/>
        </p:nvSpPr>
        <p:spPr bwMode="auto">
          <a:xfrm>
            <a:off x="4419600" y="304800"/>
            <a:ext cx="22796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North DC</a:t>
            </a:r>
          </a:p>
          <a:p>
            <a:r>
              <a:rPr lang="en-US" altLang="en-US" sz="800" dirty="0"/>
              <a:t>Cedar Park Neighborhood Council </a:t>
            </a:r>
          </a:p>
          <a:p>
            <a:r>
              <a:rPr lang="en-US" altLang="en-US" sz="800" dirty="0"/>
              <a:t>Cedar Park/Lake City North Emergency </a:t>
            </a:r>
          </a:p>
          <a:p>
            <a:r>
              <a:rPr lang="en-US" altLang="en-US" sz="800" dirty="0"/>
              <a:t>         Communication HUB </a:t>
            </a:r>
          </a:p>
          <a:p>
            <a:r>
              <a:rPr lang="en-US" altLang="en-US" sz="800" dirty="0"/>
              <a:t>Douglas Park Cooperative </a:t>
            </a:r>
          </a:p>
          <a:p>
            <a:r>
              <a:rPr lang="en-US" altLang="en-US" sz="800" dirty="0"/>
              <a:t>Lake City Community Council </a:t>
            </a:r>
          </a:p>
          <a:p>
            <a:r>
              <a:rPr lang="en-US" altLang="en-US" sz="800" dirty="0"/>
              <a:t>Lake City Greenways </a:t>
            </a:r>
          </a:p>
          <a:p>
            <a:r>
              <a:rPr lang="en-US" altLang="en-US" sz="800" dirty="0"/>
              <a:t>Lake City Townhouses </a:t>
            </a:r>
          </a:p>
          <a:p>
            <a:r>
              <a:rPr lang="en-US" altLang="en-US" sz="800" dirty="0"/>
              <a:t>Maple Leaf Community Council </a:t>
            </a:r>
          </a:p>
          <a:p>
            <a:r>
              <a:rPr lang="en-US" altLang="en-US" sz="800" dirty="0"/>
              <a:t>Meadowbrook Community Council </a:t>
            </a:r>
          </a:p>
          <a:p>
            <a:r>
              <a:rPr lang="en-US" altLang="en-US" sz="800" dirty="0"/>
              <a:t>North Cedar Park Good Neighbor Association </a:t>
            </a:r>
          </a:p>
          <a:p>
            <a:r>
              <a:rPr lang="en-US" altLang="en-US" sz="800" dirty="0"/>
              <a:t>Olympic Hills Community Council </a:t>
            </a:r>
          </a:p>
          <a:p>
            <a:r>
              <a:rPr lang="en-US" altLang="en-US" sz="800" dirty="0"/>
              <a:t>Pinehurst Community Council </a:t>
            </a:r>
          </a:p>
          <a:p>
            <a:r>
              <a:rPr lang="en-US" altLang="en-US" sz="800" dirty="0"/>
              <a:t>Thornton Creek Alliance </a:t>
            </a:r>
          </a:p>
          <a:p>
            <a:r>
              <a:rPr lang="en-US" altLang="en-US" sz="800" dirty="0"/>
              <a:t>Victory Heights Community Council </a:t>
            </a:r>
          </a:p>
          <a:p>
            <a:r>
              <a:rPr lang="en-US" altLang="en-US" sz="800" dirty="0"/>
              <a:t>North Seattle Chamber </a:t>
            </a:r>
          </a:p>
          <a:p>
            <a:r>
              <a:rPr lang="en-US" altLang="en-US" sz="800" dirty="0"/>
              <a:t>South Cedar Park Good Neighbor Association</a:t>
            </a:r>
          </a:p>
        </p:txBody>
      </p:sp>
      <p:sp>
        <p:nvSpPr>
          <p:cNvPr id="20490" name="Text Box 10"/>
          <p:cNvSpPr txBox="1">
            <a:spLocks noChangeArrowheads="1"/>
          </p:cNvSpPr>
          <p:nvPr/>
        </p:nvSpPr>
        <p:spPr bwMode="auto">
          <a:xfrm>
            <a:off x="153193" y="1608138"/>
            <a:ext cx="2146742"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Queen Anne – Magnolia DC</a:t>
            </a:r>
            <a:endParaRPr lang="en-US" altLang="en-US" sz="800" dirty="0"/>
          </a:p>
          <a:p>
            <a:r>
              <a:rPr lang="en-US" altLang="en-US" sz="800" dirty="0"/>
              <a:t>36th District Democrats </a:t>
            </a:r>
          </a:p>
          <a:p>
            <a:r>
              <a:rPr lang="en-US" altLang="en-US" sz="800" dirty="0"/>
              <a:t>36th District Republicans </a:t>
            </a:r>
          </a:p>
          <a:p>
            <a:r>
              <a:rPr lang="en-US" altLang="en-US" sz="800" dirty="0"/>
              <a:t>Greater Queen Anne </a:t>
            </a:r>
            <a:r>
              <a:rPr lang="en-US" altLang="en-US" sz="800" dirty="0" smtClean="0"/>
              <a:t>Chamber</a:t>
            </a:r>
            <a:endParaRPr lang="en-US" altLang="en-US" sz="800" dirty="0"/>
          </a:p>
          <a:p>
            <a:r>
              <a:rPr lang="en-US" altLang="en-US" sz="800" dirty="0"/>
              <a:t>Heron Habitat Helpers </a:t>
            </a:r>
          </a:p>
          <a:p>
            <a:r>
              <a:rPr lang="en-US" altLang="en-US" sz="800" dirty="0" err="1"/>
              <a:t>Interbay</a:t>
            </a:r>
            <a:r>
              <a:rPr lang="en-US" altLang="en-US" sz="800" dirty="0"/>
              <a:t> Neighborhood Association </a:t>
            </a:r>
          </a:p>
          <a:p>
            <a:r>
              <a:rPr lang="en-US" altLang="en-US" sz="800" dirty="0" err="1"/>
              <a:t>Interbay</a:t>
            </a:r>
            <a:r>
              <a:rPr lang="en-US" altLang="en-US" sz="800" dirty="0"/>
              <a:t> P-Patch </a:t>
            </a:r>
          </a:p>
          <a:p>
            <a:r>
              <a:rPr lang="en-US" altLang="en-US" sz="800" dirty="0"/>
              <a:t>Magnolia Chamber of Commerce </a:t>
            </a:r>
          </a:p>
          <a:p>
            <a:r>
              <a:rPr lang="en-US" altLang="en-US" sz="800" dirty="0"/>
              <a:t>Magnolia Community Center Advisory </a:t>
            </a:r>
            <a:r>
              <a:rPr lang="en-US" altLang="en-US" sz="800" dirty="0" err="1" smtClean="0"/>
              <a:t>Cnl</a:t>
            </a:r>
            <a:r>
              <a:rPr lang="en-US" altLang="en-US" sz="800" dirty="0" smtClean="0"/>
              <a:t>. </a:t>
            </a:r>
            <a:endParaRPr lang="en-US" altLang="en-US" sz="800" dirty="0"/>
          </a:p>
          <a:p>
            <a:r>
              <a:rPr lang="en-US" altLang="en-US" sz="800" dirty="0"/>
              <a:t>Magnolia Community Club </a:t>
            </a:r>
          </a:p>
          <a:p>
            <a:r>
              <a:rPr lang="en-US" altLang="en-US" sz="800" dirty="0"/>
              <a:t>Magnolia Historical Society </a:t>
            </a:r>
          </a:p>
          <a:p>
            <a:r>
              <a:rPr lang="en-US" altLang="en-US" sz="800" dirty="0"/>
              <a:t>Michaelson Manor Resident Council </a:t>
            </a:r>
          </a:p>
          <a:p>
            <a:r>
              <a:rPr lang="en-US" altLang="en-US" sz="800" dirty="0"/>
              <a:t>Queen Anne Community Council </a:t>
            </a:r>
          </a:p>
          <a:p>
            <a:r>
              <a:rPr lang="en-US" altLang="en-US" sz="800" dirty="0"/>
              <a:t>Queen Anne Helpline </a:t>
            </a:r>
          </a:p>
          <a:p>
            <a:r>
              <a:rPr lang="en-US" altLang="en-US" sz="800" dirty="0"/>
              <a:t>Queen Anne Historical Society </a:t>
            </a:r>
          </a:p>
          <a:p>
            <a:r>
              <a:rPr lang="en-US" altLang="en-US" sz="800" dirty="0"/>
              <a:t>Seattle Marine Business Coalition </a:t>
            </a:r>
          </a:p>
          <a:p>
            <a:r>
              <a:rPr lang="en-US" altLang="en-US" sz="800" dirty="0"/>
              <a:t>Sustainable Magnolia </a:t>
            </a:r>
          </a:p>
          <a:p>
            <a:r>
              <a:rPr lang="en-US" altLang="en-US" sz="800" dirty="0"/>
              <a:t>Sustainable Queen Anne </a:t>
            </a:r>
          </a:p>
          <a:p>
            <a:r>
              <a:rPr lang="en-US" altLang="en-US" sz="800" dirty="0"/>
              <a:t>Uptown Alliance </a:t>
            </a:r>
          </a:p>
        </p:txBody>
      </p:sp>
      <p:sp>
        <p:nvSpPr>
          <p:cNvPr id="20491" name="Text Box 11"/>
          <p:cNvSpPr txBox="1">
            <a:spLocks noChangeArrowheads="1"/>
          </p:cNvSpPr>
          <p:nvPr/>
        </p:nvSpPr>
        <p:spPr bwMode="auto">
          <a:xfrm>
            <a:off x="4419600" y="2497931"/>
            <a:ext cx="183832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Lake Union DC </a:t>
            </a:r>
          </a:p>
          <a:p>
            <a:r>
              <a:rPr lang="en-US" altLang="en-US" sz="800" dirty="0"/>
              <a:t>Wallingford Community Council </a:t>
            </a:r>
          </a:p>
          <a:p>
            <a:r>
              <a:rPr lang="en-US" altLang="en-US" sz="800" dirty="0"/>
              <a:t>Fremont Neighborhood Council </a:t>
            </a:r>
          </a:p>
          <a:p>
            <a:r>
              <a:rPr lang="en-US" altLang="en-US" sz="800" dirty="0"/>
              <a:t>Fremont Chamber of Commerce </a:t>
            </a:r>
          </a:p>
          <a:p>
            <a:r>
              <a:rPr lang="en-US" altLang="en-US" sz="800" dirty="0"/>
              <a:t>History House </a:t>
            </a:r>
          </a:p>
          <a:p>
            <a:r>
              <a:rPr lang="en-US" altLang="en-US" sz="800" dirty="0"/>
              <a:t>Westlake Avenue North Association </a:t>
            </a:r>
          </a:p>
          <a:p>
            <a:r>
              <a:rPr lang="en-US" altLang="en-US" sz="800" dirty="0"/>
              <a:t>East Lake Community Council </a:t>
            </a:r>
          </a:p>
          <a:p>
            <a:r>
              <a:rPr lang="en-US" altLang="en-US" sz="800" dirty="0"/>
              <a:t>Cascade Neighborhood Council </a:t>
            </a:r>
          </a:p>
          <a:p>
            <a:r>
              <a:rPr lang="en-US" altLang="en-US" sz="800" dirty="0"/>
              <a:t>Floating Homes Association</a:t>
            </a:r>
          </a:p>
          <a:p>
            <a:r>
              <a:rPr lang="en-US" altLang="en-US" sz="800" dirty="0"/>
              <a:t>Wallingford Chamber of Commerce, </a:t>
            </a:r>
          </a:p>
          <a:p>
            <a:r>
              <a:rPr lang="en-US" altLang="en-US" sz="800" dirty="0"/>
              <a:t>Lake Union Assn</a:t>
            </a:r>
          </a:p>
        </p:txBody>
      </p:sp>
      <p:sp>
        <p:nvSpPr>
          <p:cNvPr id="20492" name="Text Box 12"/>
          <p:cNvSpPr txBox="1">
            <a:spLocks noChangeArrowheads="1"/>
          </p:cNvSpPr>
          <p:nvPr/>
        </p:nvSpPr>
        <p:spPr bwMode="auto">
          <a:xfrm>
            <a:off x="4419600" y="4978400"/>
            <a:ext cx="22288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Greater Duwamish DC</a:t>
            </a:r>
          </a:p>
          <a:p>
            <a:r>
              <a:rPr lang="en-US" altLang="en-US" sz="800"/>
              <a:t>South Park Area Redevelopment  Committee</a:t>
            </a:r>
          </a:p>
          <a:p>
            <a:r>
              <a:rPr lang="en-US" altLang="en-US" sz="800"/>
              <a:t>Georgetown Community Council</a:t>
            </a:r>
          </a:p>
          <a:p>
            <a:r>
              <a:rPr lang="en-US" altLang="en-US" sz="800"/>
              <a:t>Beacon Hill Merchants Association </a:t>
            </a:r>
          </a:p>
          <a:p>
            <a:r>
              <a:rPr lang="en-US" altLang="en-US" sz="800"/>
              <a:t>Beacon Ridge Improvement Community</a:t>
            </a:r>
          </a:p>
          <a:p>
            <a:r>
              <a:rPr lang="en-US" altLang="en-US" sz="800"/>
              <a:t>Duwamish River Clean Up Coalition</a:t>
            </a:r>
          </a:p>
          <a:p>
            <a:r>
              <a:rPr lang="en-US" altLang="en-US" sz="800"/>
              <a:t>Beacon B.I.K.E.S.</a:t>
            </a:r>
          </a:p>
          <a:p>
            <a:r>
              <a:rPr lang="en-US" altLang="en-US" sz="800"/>
              <a:t>Georgetown Merchants Association</a:t>
            </a:r>
          </a:p>
          <a:p>
            <a:r>
              <a:rPr lang="en-US" altLang="en-US" sz="800"/>
              <a:t>South Park Neighborhood Association</a:t>
            </a:r>
          </a:p>
          <a:p>
            <a:r>
              <a:rPr lang="en-US" altLang="en-US" sz="800"/>
              <a:t>Jefferson Park Alliance</a:t>
            </a:r>
          </a:p>
          <a:p>
            <a:r>
              <a:rPr lang="en-US" altLang="en-US" sz="800"/>
              <a:t>North Beacon Hill Council</a:t>
            </a:r>
          </a:p>
          <a:p>
            <a:r>
              <a:rPr lang="en-US" altLang="en-US" sz="800"/>
              <a:t>SODO Business Association</a:t>
            </a:r>
          </a:p>
          <a:p>
            <a:r>
              <a:rPr lang="en-US" altLang="en-US" sz="800"/>
              <a:t>Manufacturing Industrial Council</a:t>
            </a:r>
          </a:p>
          <a:p>
            <a:r>
              <a:rPr lang="en-US" altLang="en-US" sz="800"/>
              <a:t>South Park Information and Resource</a:t>
            </a:r>
          </a:p>
        </p:txBody>
      </p:sp>
      <p:sp>
        <p:nvSpPr>
          <p:cNvPr id="20493" name="Text Box 13"/>
          <p:cNvSpPr txBox="1">
            <a:spLocks noChangeArrowheads="1"/>
          </p:cNvSpPr>
          <p:nvPr/>
        </p:nvSpPr>
        <p:spPr bwMode="auto">
          <a:xfrm>
            <a:off x="6665913" y="2438400"/>
            <a:ext cx="2562225" cy="265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East DC</a:t>
            </a:r>
          </a:p>
          <a:p>
            <a:r>
              <a:rPr lang="en-US" altLang="en-US" sz="800" dirty="0"/>
              <a:t>Broadway BIA </a:t>
            </a:r>
          </a:p>
          <a:p>
            <a:r>
              <a:rPr lang="en-US" altLang="en-US" sz="800" dirty="0"/>
              <a:t>Cal Anderson Park Alliance </a:t>
            </a:r>
          </a:p>
          <a:p>
            <a:r>
              <a:rPr lang="en-US" altLang="en-US" sz="800" dirty="0"/>
              <a:t>Capitol Hill Community Council </a:t>
            </a:r>
          </a:p>
          <a:p>
            <a:r>
              <a:rPr lang="en-US" altLang="en-US" sz="800" dirty="0"/>
              <a:t>Capitol Hill Housing Improvement Program </a:t>
            </a:r>
          </a:p>
          <a:p>
            <a:r>
              <a:rPr lang="en-US" altLang="en-US" sz="800" dirty="0"/>
              <a:t>Capitol Hill Neighborhood Plan Stewardship </a:t>
            </a:r>
            <a:r>
              <a:rPr lang="en-US" altLang="en-US" sz="800" dirty="0" err="1" smtClean="0"/>
              <a:t>Cnl</a:t>
            </a:r>
            <a:r>
              <a:rPr lang="en-US" altLang="en-US" sz="800" dirty="0" smtClean="0"/>
              <a:t>.</a:t>
            </a:r>
            <a:endParaRPr lang="en-US" altLang="en-US" sz="800" dirty="0"/>
          </a:p>
          <a:p>
            <a:r>
              <a:rPr lang="en-US" altLang="en-US" sz="800" dirty="0"/>
              <a:t>Capitol Hill Chamber of Commerce </a:t>
            </a:r>
          </a:p>
          <a:p>
            <a:r>
              <a:rPr lang="en-US" altLang="en-US" sz="800" dirty="0"/>
              <a:t>East Precinct Advisory Council </a:t>
            </a:r>
          </a:p>
          <a:p>
            <a:r>
              <a:rPr lang="en-US" altLang="en-US" sz="800" dirty="0"/>
              <a:t>First Hill Community Council </a:t>
            </a:r>
          </a:p>
          <a:p>
            <a:r>
              <a:rPr lang="en-US" altLang="en-US" sz="800" dirty="0"/>
              <a:t>First Hill Improvement Association </a:t>
            </a:r>
          </a:p>
          <a:p>
            <a:r>
              <a:rPr lang="en-US" altLang="en-US" sz="800" dirty="0"/>
              <a:t>Freeway Park Neighborhood Group </a:t>
            </a:r>
          </a:p>
          <a:p>
            <a:r>
              <a:rPr lang="en-US" altLang="en-US" sz="800" dirty="0"/>
              <a:t>Madison Park Community Council </a:t>
            </a:r>
          </a:p>
          <a:p>
            <a:r>
              <a:rPr lang="en-US" altLang="en-US" sz="800" dirty="0"/>
              <a:t>Madison Park Business Association </a:t>
            </a:r>
          </a:p>
          <a:p>
            <a:r>
              <a:rPr lang="en-US" altLang="en-US" sz="800" dirty="0"/>
              <a:t>Madison Valley Community Council </a:t>
            </a:r>
          </a:p>
          <a:p>
            <a:r>
              <a:rPr lang="en-US" altLang="en-US" sz="800" dirty="0"/>
              <a:t>Madison Valley Merchants Association </a:t>
            </a:r>
          </a:p>
          <a:p>
            <a:r>
              <a:rPr lang="en-US" altLang="en-US" sz="800" dirty="0"/>
              <a:t>Miller Park Advisory Council </a:t>
            </a:r>
          </a:p>
          <a:p>
            <a:r>
              <a:rPr lang="en-US" altLang="en-US" sz="800" dirty="0" err="1"/>
              <a:t>Montlake</a:t>
            </a:r>
            <a:r>
              <a:rPr lang="en-US" altLang="en-US" sz="800" dirty="0"/>
              <a:t> Community Club </a:t>
            </a:r>
          </a:p>
          <a:p>
            <a:r>
              <a:rPr lang="en-US" altLang="en-US" sz="800" dirty="0"/>
              <a:t>Miller Park Neighborhood Association </a:t>
            </a:r>
          </a:p>
          <a:p>
            <a:r>
              <a:rPr lang="en-US" altLang="en-US" sz="800" dirty="0"/>
              <a:t>Pike-Pine Urban Neighborhood Coalition </a:t>
            </a:r>
          </a:p>
          <a:p>
            <a:r>
              <a:rPr lang="en-US" altLang="en-US" sz="800" dirty="0"/>
              <a:t>POWHAT (Pike/</a:t>
            </a:r>
            <a:r>
              <a:rPr lang="en-US" altLang="en-US" sz="800" dirty="0" err="1"/>
              <a:t>OliveWay</a:t>
            </a:r>
            <a:r>
              <a:rPr lang="en-US" altLang="en-US" sz="800" dirty="0"/>
              <a:t>/Harvard Area Triangle) </a:t>
            </a:r>
          </a:p>
          <a:p>
            <a:r>
              <a:rPr lang="en-US" altLang="en-US" sz="800" dirty="0" err="1"/>
              <a:t>Yesler</a:t>
            </a:r>
            <a:r>
              <a:rPr lang="en-US" altLang="en-US" sz="800" dirty="0"/>
              <a:t> Terrace Community Council</a:t>
            </a:r>
          </a:p>
        </p:txBody>
      </p:sp>
      <p:sp>
        <p:nvSpPr>
          <p:cNvPr id="20494" name="Text Box 14"/>
          <p:cNvSpPr txBox="1">
            <a:spLocks noChangeArrowheads="1"/>
          </p:cNvSpPr>
          <p:nvPr/>
        </p:nvSpPr>
        <p:spPr bwMode="auto">
          <a:xfrm>
            <a:off x="134143" y="4002088"/>
            <a:ext cx="22574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err="1"/>
              <a:t>Delridge</a:t>
            </a:r>
            <a:r>
              <a:rPr lang="en-US" altLang="en-US" sz="800" b="1" dirty="0"/>
              <a:t> DC </a:t>
            </a:r>
            <a:endParaRPr lang="en-US" altLang="en-US" sz="800" dirty="0"/>
          </a:p>
          <a:p>
            <a:r>
              <a:rPr lang="en-US" altLang="en-US" sz="800" dirty="0"/>
              <a:t>Pigeon Point Neighborhood Council </a:t>
            </a:r>
          </a:p>
          <a:p>
            <a:r>
              <a:rPr lang="en-US" altLang="en-US" sz="800" dirty="0"/>
              <a:t>North </a:t>
            </a:r>
            <a:r>
              <a:rPr lang="en-US" altLang="en-US" sz="800" dirty="0" err="1"/>
              <a:t>Delridge</a:t>
            </a:r>
            <a:r>
              <a:rPr lang="en-US" altLang="en-US" sz="800" dirty="0"/>
              <a:t> Neighborhood Council </a:t>
            </a:r>
          </a:p>
          <a:p>
            <a:r>
              <a:rPr lang="en-US" altLang="en-US" sz="800" dirty="0"/>
              <a:t>Highland Park Improvement Club </a:t>
            </a:r>
          </a:p>
          <a:p>
            <a:r>
              <a:rPr lang="en-US" altLang="en-US" sz="800" dirty="0" err="1"/>
              <a:t>Delridge</a:t>
            </a:r>
            <a:r>
              <a:rPr lang="en-US" altLang="en-US" sz="800" dirty="0"/>
              <a:t> Neighborhoods Development Assn </a:t>
            </a:r>
          </a:p>
          <a:p>
            <a:r>
              <a:rPr lang="en-US" altLang="en-US" sz="800" dirty="0"/>
              <a:t>Nature Consortium </a:t>
            </a:r>
          </a:p>
          <a:p>
            <a:r>
              <a:rPr lang="en-US" altLang="en-US" sz="800" dirty="0"/>
              <a:t>Camp Long Advisory Council </a:t>
            </a:r>
          </a:p>
          <a:p>
            <a:r>
              <a:rPr lang="en-US" altLang="en-US" sz="800" dirty="0" err="1"/>
              <a:t>SWt</a:t>
            </a:r>
            <a:r>
              <a:rPr lang="en-US" altLang="en-US" sz="800" dirty="0"/>
              <a:t> Community Center Advisory Council </a:t>
            </a:r>
          </a:p>
          <a:p>
            <a:r>
              <a:rPr lang="en-US" altLang="en-US" sz="800" dirty="0"/>
              <a:t>Southwest Youth and Family Services </a:t>
            </a:r>
          </a:p>
          <a:p>
            <a:r>
              <a:rPr lang="en-US" altLang="en-US" sz="800" dirty="0"/>
              <a:t>Puget Ridge Neighborhood Council </a:t>
            </a:r>
          </a:p>
          <a:p>
            <a:r>
              <a:rPr lang="en-US" altLang="en-US" sz="800" dirty="0"/>
              <a:t>Westwood Neighborhood Council </a:t>
            </a:r>
          </a:p>
          <a:p>
            <a:r>
              <a:rPr lang="en-US" altLang="en-US" sz="800" dirty="0"/>
              <a:t>High Point Neighborhood Association </a:t>
            </a:r>
          </a:p>
          <a:p>
            <a:r>
              <a:rPr lang="en-US" altLang="en-US" sz="800" dirty="0"/>
              <a:t>White Center Community Development Assn </a:t>
            </a:r>
          </a:p>
          <a:p>
            <a:r>
              <a:rPr lang="en-US" altLang="en-US" sz="800" dirty="0" err="1"/>
              <a:t>Safefutures</a:t>
            </a:r>
            <a:r>
              <a:rPr lang="en-US" altLang="en-US" sz="800" dirty="0"/>
              <a:t> Youth Center </a:t>
            </a:r>
          </a:p>
          <a:p>
            <a:r>
              <a:rPr lang="en-US" altLang="en-US" sz="800" dirty="0"/>
              <a:t>Longfellow Creek Watershed Council </a:t>
            </a:r>
          </a:p>
          <a:p>
            <a:r>
              <a:rPr lang="en-US" altLang="en-US" sz="800" dirty="0"/>
              <a:t>West Seattle Crime Prevention Council </a:t>
            </a:r>
          </a:p>
          <a:p>
            <a:r>
              <a:rPr lang="en-US" altLang="en-US" sz="800" dirty="0"/>
              <a:t>High Point Resources Coalition/Homeowners </a:t>
            </a:r>
          </a:p>
          <a:p>
            <a:r>
              <a:rPr lang="en-US" altLang="en-US" sz="800" dirty="0"/>
              <a:t>        Association/Open Space Association </a:t>
            </a:r>
          </a:p>
          <a:p>
            <a:r>
              <a:rPr lang="en-US" altLang="en-US" sz="800" dirty="0"/>
              <a:t>Highland Park Action Committee </a:t>
            </a:r>
          </a:p>
          <a:p>
            <a:r>
              <a:rPr lang="en-US" altLang="en-US" sz="800" dirty="0" err="1"/>
              <a:t>Campana</a:t>
            </a:r>
            <a:r>
              <a:rPr lang="en-US" altLang="en-US" sz="800" dirty="0"/>
              <a:t> Quetzal </a:t>
            </a:r>
          </a:p>
          <a:p>
            <a:r>
              <a:rPr lang="en-US" altLang="en-US" sz="800" dirty="0" err="1"/>
              <a:t>Delridge</a:t>
            </a:r>
            <a:r>
              <a:rPr lang="en-US" altLang="en-US" sz="800" dirty="0"/>
              <a:t> Community Center Advisory Council </a:t>
            </a:r>
          </a:p>
          <a:p>
            <a:r>
              <a:rPr lang="en-US" altLang="en-US" sz="800" dirty="0"/>
              <a:t>South Seattle Community College </a:t>
            </a:r>
          </a:p>
        </p:txBody>
      </p:sp>
      <p:sp>
        <p:nvSpPr>
          <p:cNvPr id="20495" name="Text Box 15"/>
          <p:cNvSpPr txBox="1">
            <a:spLocks noChangeArrowheads="1"/>
          </p:cNvSpPr>
          <p:nvPr/>
        </p:nvSpPr>
        <p:spPr bwMode="auto">
          <a:xfrm>
            <a:off x="4419600" y="3962400"/>
            <a:ext cx="2286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Central Area DC</a:t>
            </a:r>
            <a:endParaRPr lang="en-US" altLang="en-US" sz="800" dirty="0"/>
          </a:p>
          <a:p>
            <a:r>
              <a:rPr lang="en-US" altLang="en-US" sz="800" dirty="0"/>
              <a:t>12th Avenue Neighborhood Plan Stewardship</a:t>
            </a:r>
          </a:p>
          <a:p>
            <a:r>
              <a:rPr lang="en-US" altLang="en-US" sz="800" dirty="0"/>
              <a:t>      Committee</a:t>
            </a:r>
          </a:p>
          <a:p>
            <a:r>
              <a:rPr lang="en-US" altLang="en-US" sz="800" dirty="0"/>
              <a:t>African American Veterans Group of WA State</a:t>
            </a:r>
          </a:p>
          <a:p>
            <a:r>
              <a:rPr lang="en-US" altLang="en-US" sz="800" dirty="0"/>
              <a:t>Black Dollar Days Task Force</a:t>
            </a:r>
          </a:p>
          <a:p>
            <a:r>
              <a:rPr lang="en-US" altLang="en-US" sz="800" dirty="0"/>
              <a:t>CD Association</a:t>
            </a:r>
          </a:p>
          <a:p>
            <a:r>
              <a:rPr lang="en-US" altLang="en-US" sz="800" dirty="0"/>
              <a:t>Central Area Chamber of Commerce</a:t>
            </a:r>
          </a:p>
          <a:p>
            <a:r>
              <a:rPr lang="en-US" altLang="en-US" sz="800" dirty="0"/>
              <a:t>Central Area Cultural Arts Commission</a:t>
            </a:r>
          </a:p>
        </p:txBody>
      </p:sp>
      <p:sp>
        <p:nvSpPr>
          <p:cNvPr id="20496" name="Text Box 16"/>
          <p:cNvSpPr txBox="1">
            <a:spLocks noChangeArrowheads="1"/>
          </p:cNvSpPr>
          <p:nvPr/>
        </p:nvSpPr>
        <p:spPr bwMode="auto">
          <a:xfrm>
            <a:off x="2133600" y="304800"/>
            <a:ext cx="2035175"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dirty="0"/>
              <a:t>Ballard DC </a:t>
            </a:r>
            <a:endParaRPr lang="en-US" altLang="en-US" sz="800" dirty="0"/>
          </a:p>
          <a:p>
            <a:r>
              <a:rPr lang="en-US" altLang="en-US" sz="800" dirty="0"/>
              <a:t>36th District Democrats </a:t>
            </a:r>
          </a:p>
          <a:p>
            <a:r>
              <a:rPr lang="en-US" altLang="en-US" sz="800" dirty="0"/>
              <a:t>36th District Green Party </a:t>
            </a:r>
          </a:p>
          <a:p>
            <a:r>
              <a:rPr lang="en-US" altLang="en-US" sz="800" dirty="0"/>
              <a:t>36th District Republican Party </a:t>
            </a:r>
          </a:p>
          <a:p>
            <a:r>
              <a:rPr lang="en-US" altLang="en-US" sz="800" dirty="0"/>
              <a:t>Ballard Landmark Residents Assn </a:t>
            </a:r>
          </a:p>
          <a:p>
            <a:r>
              <a:rPr lang="en-US" altLang="en-US" sz="800" dirty="0"/>
              <a:t>Ballard Rotary </a:t>
            </a:r>
          </a:p>
          <a:p>
            <a:r>
              <a:rPr lang="en-US" altLang="en-US" sz="800" dirty="0"/>
              <a:t>Ballard Place Condominiums </a:t>
            </a:r>
          </a:p>
          <a:p>
            <a:r>
              <a:rPr lang="en-US" altLang="en-US" sz="800" dirty="0"/>
              <a:t>Ballard Chamber of Commerce </a:t>
            </a:r>
          </a:p>
          <a:p>
            <a:r>
              <a:rPr lang="en-US" altLang="en-US" sz="800" dirty="0"/>
              <a:t>Ballard High School PTSA </a:t>
            </a:r>
          </a:p>
          <a:p>
            <a:r>
              <a:rPr lang="en-US" altLang="en-US" sz="800" dirty="0"/>
              <a:t>Ballard Historical Society </a:t>
            </a:r>
          </a:p>
          <a:p>
            <a:r>
              <a:rPr lang="en-US" altLang="en-US" sz="800" dirty="0"/>
              <a:t>Ballard Northwest Senior Center </a:t>
            </a:r>
          </a:p>
          <a:p>
            <a:r>
              <a:rPr lang="en-US" altLang="en-US" sz="800" dirty="0"/>
              <a:t>Canal Station Condominium Association </a:t>
            </a:r>
          </a:p>
          <a:p>
            <a:r>
              <a:rPr lang="en-US" altLang="en-US" sz="800" dirty="0"/>
              <a:t>Central Ballard Residents Association </a:t>
            </a:r>
          </a:p>
          <a:p>
            <a:r>
              <a:rPr lang="en-US" altLang="en-US" sz="800" dirty="0"/>
              <a:t>Crown Hill Business Association, </a:t>
            </a:r>
          </a:p>
          <a:p>
            <a:r>
              <a:rPr lang="en-US" altLang="en-US" sz="800" dirty="0"/>
              <a:t>Crown Hill Neighborhood Association </a:t>
            </a:r>
          </a:p>
          <a:p>
            <a:r>
              <a:rPr lang="en-US" altLang="en-US" sz="800" dirty="0"/>
              <a:t>East Ballard Community Association </a:t>
            </a:r>
          </a:p>
          <a:p>
            <a:r>
              <a:rPr lang="en-US" altLang="en-US" sz="800" dirty="0"/>
              <a:t>Friends of Burke Gilman Trail </a:t>
            </a:r>
          </a:p>
          <a:p>
            <a:r>
              <a:rPr lang="en-US" altLang="en-US" sz="800" dirty="0"/>
              <a:t>Groundswell NW </a:t>
            </a:r>
          </a:p>
          <a:p>
            <a:r>
              <a:rPr lang="en-US" altLang="en-US" sz="800" dirty="0"/>
              <a:t>Nordic Heritage Museum </a:t>
            </a:r>
          </a:p>
          <a:p>
            <a:r>
              <a:rPr lang="en-US" altLang="en-US" sz="800" dirty="0"/>
              <a:t>North Seattle Industrial Association </a:t>
            </a:r>
          </a:p>
          <a:p>
            <a:r>
              <a:rPr lang="en-US" altLang="en-US" sz="800" dirty="0"/>
              <a:t>Norwegian Commercial Club </a:t>
            </a:r>
          </a:p>
          <a:p>
            <a:r>
              <a:rPr lang="en-US" altLang="en-US" sz="800" dirty="0"/>
              <a:t>Olympic Manor Community Club </a:t>
            </a:r>
          </a:p>
          <a:p>
            <a:r>
              <a:rPr lang="en-US" altLang="en-US" sz="800" dirty="0" err="1"/>
              <a:t>Shilshole</a:t>
            </a:r>
            <a:r>
              <a:rPr lang="en-US" altLang="en-US" sz="800" dirty="0"/>
              <a:t> </a:t>
            </a:r>
            <a:r>
              <a:rPr lang="en-US" altLang="en-US" sz="800" dirty="0" err="1"/>
              <a:t>Liveaboard</a:t>
            </a:r>
            <a:r>
              <a:rPr lang="en-US" altLang="en-US" sz="800" dirty="0"/>
              <a:t> Association </a:t>
            </a:r>
          </a:p>
          <a:p>
            <a:r>
              <a:rPr lang="en-US" altLang="en-US" sz="800" dirty="0"/>
              <a:t>Sunset Hill Community Association </a:t>
            </a:r>
          </a:p>
          <a:p>
            <a:r>
              <a:rPr lang="en-US" altLang="en-US" sz="800" dirty="0"/>
              <a:t>Sunset West Condominium Association </a:t>
            </a:r>
          </a:p>
          <a:p>
            <a:r>
              <a:rPr lang="en-US" altLang="en-US" sz="800" dirty="0"/>
              <a:t>Sustainable Ballard </a:t>
            </a:r>
          </a:p>
          <a:p>
            <a:r>
              <a:rPr lang="en-US" altLang="en-US" sz="800" dirty="0"/>
              <a:t>Whittier Heights Community Council</a:t>
            </a:r>
          </a:p>
        </p:txBody>
      </p:sp>
      <p:sp>
        <p:nvSpPr>
          <p:cNvPr id="20498" name="Text Box 18"/>
          <p:cNvSpPr txBox="1">
            <a:spLocks noChangeArrowheads="1"/>
          </p:cNvSpPr>
          <p:nvPr/>
        </p:nvSpPr>
        <p:spPr bwMode="auto">
          <a:xfrm>
            <a:off x="3048000" y="0"/>
            <a:ext cx="305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CNC Member Organizations</a:t>
            </a:r>
          </a:p>
        </p:txBody>
      </p:sp>
      <p:sp>
        <p:nvSpPr>
          <p:cNvPr id="3" name="TextBox 2"/>
          <p:cNvSpPr txBox="1"/>
          <p:nvPr/>
        </p:nvSpPr>
        <p:spPr>
          <a:xfrm>
            <a:off x="2337101" y="5693770"/>
            <a:ext cx="1777207" cy="338554"/>
          </a:xfrm>
          <a:prstGeom prst="rect">
            <a:avLst/>
          </a:prstGeom>
          <a:noFill/>
        </p:spPr>
        <p:txBody>
          <a:bodyPr wrap="square" rtlCol="0">
            <a:spAutoFit/>
          </a:bodyPr>
          <a:lstStyle/>
          <a:p>
            <a:r>
              <a:rPr lang="en-US" sz="800" b="1" dirty="0" smtClean="0"/>
              <a:t>Downtown</a:t>
            </a:r>
          </a:p>
          <a:p>
            <a:r>
              <a:rPr lang="en-US" sz="800" dirty="0" smtClean="0"/>
              <a:t>Under construction </a:t>
            </a:r>
            <a:r>
              <a:rPr lang="en-US" sz="800" dirty="0" smtClean="0">
                <a:sym typeface="Wingdings" panose="05000000000000000000" pitchFamily="2" charset="2"/>
              </a:rPr>
              <a:t></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09600" y="575441"/>
            <a:ext cx="7924800" cy="609600"/>
          </a:xfrm>
        </p:spPr>
        <p:txBody>
          <a:bodyPr>
            <a:normAutofit/>
          </a:bodyPr>
          <a:lstStyle/>
          <a:p>
            <a:pPr algn="ctr"/>
            <a:r>
              <a:rPr lang="en-US" altLang="en-US" sz="2400" b="1" dirty="0"/>
              <a:t>2015 Officers and Committee Chairs</a:t>
            </a:r>
          </a:p>
        </p:txBody>
      </p:sp>
      <p:sp>
        <p:nvSpPr>
          <p:cNvPr id="12291" name="Rectangle 3"/>
          <p:cNvSpPr>
            <a:spLocks noGrp="1" noChangeArrowheads="1"/>
          </p:cNvSpPr>
          <p:nvPr>
            <p:ph idx="4294967295"/>
          </p:nvPr>
        </p:nvSpPr>
        <p:spPr>
          <a:xfrm>
            <a:off x="762000" y="1219200"/>
            <a:ext cx="8229600" cy="4876800"/>
          </a:xfrm>
        </p:spPr>
        <p:txBody>
          <a:bodyPr>
            <a:normAutofit lnSpcReduction="10000"/>
          </a:bodyPr>
          <a:lstStyle/>
          <a:p>
            <a:pPr marL="0" indent="0">
              <a:lnSpc>
                <a:spcPct val="110000"/>
              </a:lnSpc>
              <a:spcBef>
                <a:spcPts val="800"/>
              </a:spcBef>
              <a:spcAft>
                <a:spcPts val="800"/>
              </a:spcAft>
              <a:buNone/>
            </a:pPr>
            <a:r>
              <a:rPr lang="en-US" altLang="en-US" sz="2000" b="1" dirty="0"/>
              <a:t>Co-Chairs: </a:t>
            </a:r>
            <a:r>
              <a:rPr lang="en-US" altLang="en-US" sz="2000" dirty="0"/>
              <a:t>Catherine </a:t>
            </a:r>
            <a:r>
              <a:rPr lang="en-US" altLang="en-US" sz="2000" dirty="0" err="1"/>
              <a:t>Weatbrook</a:t>
            </a:r>
            <a:r>
              <a:rPr lang="en-US" altLang="en-US" sz="2000" dirty="0"/>
              <a:t>, </a:t>
            </a:r>
            <a:r>
              <a:rPr lang="en-US" altLang="en-US" sz="2000" dirty="0" err="1"/>
              <a:t>Laine</a:t>
            </a:r>
            <a:r>
              <a:rPr lang="en-US" altLang="en-US" sz="2000" dirty="0"/>
              <a:t> Ross</a:t>
            </a:r>
            <a:br>
              <a:rPr lang="en-US" altLang="en-US" sz="2000" dirty="0"/>
            </a:br>
            <a:r>
              <a:rPr lang="en-US" altLang="en-US" sz="2000" b="1" dirty="0"/>
              <a:t>Co-Vice Chairs:</a:t>
            </a:r>
            <a:r>
              <a:rPr lang="en-US" altLang="en-US" sz="2000" dirty="0"/>
              <a:t> Karl </a:t>
            </a:r>
            <a:r>
              <a:rPr lang="en-US" altLang="en-US" sz="2000" dirty="0" err="1"/>
              <a:t>deJong</a:t>
            </a:r>
            <a:r>
              <a:rPr lang="en-US" altLang="en-US" sz="2000" dirty="0"/>
              <a:t>, Tony </a:t>
            </a:r>
            <a:r>
              <a:rPr lang="en-US" altLang="en-US" sz="2000" dirty="0" err="1"/>
              <a:t>Provine</a:t>
            </a:r>
            <a:r>
              <a:rPr lang="en-US" altLang="en-US" sz="2000" dirty="0"/>
              <a:t/>
            </a:r>
            <a:br>
              <a:rPr lang="en-US" altLang="en-US" sz="2000" dirty="0"/>
            </a:br>
            <a:r>
              <a:rPr lang="en-US" altLang="en-US" sz="2000" b="1" dirty="0"/>
              <a:t>Secretary:</a:t>
            </a:r>
            <a:r>
              <a:rPr lang="en-US" altLang="en-US" sz="2000" dirty="0"/>
              <a:t> Stephanie </a:t>
            </a:r>
            <a:r>
              <a:rPr lang="en-US" altLang="en-US" sz="2000" dirty="0" err="1" smtClean="0"/>
              <a:t>Tschida</a:t>
            </a:r>
            <a:endParaRPr lang="en-US" altLang="en-US" sz="2000" dirty="0" smtClean="0"/>
          </a:p>
          <a:p>
            <a:pPr marL="457200" lvl="1" indent="0">
              <a:lnSpc>
                <a:spcPct val="110000"/>
              </a:lnSpc>
              <a:spcBef>
                <a:spcPts val="600"/>
              </a:spcBef>
              <a:spcAft>
                <a:spcPts val="400"/>
              </a:spcAft>
              <a:buNone/>
            </a:pPr>
            <a:r>
              <a:rPr lang="en-US" altLang="en-US" b="1" dirty="0" smtClean="0"/>
              <a:t>Committee Chairs</a:t>
            </a:r>
            <a:r>
              <a:rPr lang="en-US" altLang="en-US" dirty="0" smtClean="0"/>
              <a:t>:</a:t>
            </a:r>
            <a:r>
              <a:rPr lang="en-US" altLang="en-US" dirty="0"/>
              <a:t/>
            </a:r>
            <a:br>
              <a:rPr lang="en-US" altLang="en-US" dirty="0"/>
            </a:br>
            <a:r>
              <a:rPr lang="en-US" altLang="en-US" sz="1600" b="1" dirty="0" smtClean="0"/>
              <a:t>Neighborhood </a:t>
            </a:r>
            <a:r>
              <a:rPr lang="en-US" altLang="en-US" sz="1600" b="1" dirty="0"/>
              <a:t>Matching Fund Committee Co-Chairs:</a:t>
            </a:r>
            <a:r>
              <a:rPr lang="en-US" altLang="en-US" sz="1600" dirty="0"/>
              <a:t> </a:t>
            </a:r>
            <a:r>
              <a:rPr lang="en-US" altLang="en-US" sz="1600" dirty="0" smtClean="0"/>
              <a:t/>
            </a:r>
            <a:br>
              <a:rPr lang="en-US" altLang="en-US" sz="1600" dirty="0" smtClean="0"/>
            </a:br>
            <a:r>
              <a:rPr lang="en-US" altLang="en-US" sz="1600" b="1" dirty="0" err="1" smtClean="0">
                <a:solidFill>
                  <a:srgbClr val="7030A0"/>
                </a:solidFill>
              </a:rPr>
              <a:t>Laine</a:t>
            </a:r>
            <a:r>
              <a:rPr lang="en-US" altLang="en-US" sz="1600" b="1" dirty="0" smtClean="0">
                <a:solidFill>
                  <a:srgbClr val="7030A0"/>
                </a:solidFill>
              </a:rPr>
              <a:t> </a:t>
            </a:r>
            <a:r>
              <a:rPr lang="en-US" altLang="en-US" sz="1600" b="1" dirty="0">
                <a:solidFill>
                  <a:srgbClr val="7030A0"/>
                </a:solidFill>
              </a:rPr>
              <a:t>Ross, Catherine </a:t>
            </a:r>
            <a:r>
              <a:rPr lang="en-US" altLang="en-US" sz="1600" b="1" dirty="0" err="1" smtClean="0">
                <a:solidFill>
                  <a:srgbClr val="7030A0"/>
                </a:solidFill>
              </a:rPr>
              <a:t>Weatbrook</a:t>
            </a:r>
            <a:endParaRPr lang="en-US" altLang="en-US" sz="1600" b="1" dirty="0" smtClean="0">
              <a:solidFill>
                <a:srgbClr val="7030A0"/>
              </a:solidFill>
            </a:endParaRPr>
          </a:p>
          <a:p>
            <a:pPr marL="457200" lvl="1" indent="0">
              <a:lnSpc>
                <a:spcPct val="110000"/>
              </a:lnSpc>
              <a:spcBef>
                <a:spcPts val="600"/>
              </a:spcBef>
              <a:spcAft>
                <a:spcPts val="400"/>
              </a:spcAft>
              <a:buNone/>
            </a:pPr>
            <a:r>
              <a:rPr lang="en-US" altLang="en-US" sz="1600" dirty="0"/>
              <a:t/>
            </a:r>
            <a:br>
              <a:rPr lang="en-US" altLang="en-US" sz="1600" dirty="0"/>
            </a:br>
            <a:r>
              <a:rPr lang="en-US" altLang="en-US" sz="1600" b="1" dirty="0"/>
              <a:t>Neighborhood Planning and Land Use Committee Co-Chairs</a:t>
            </a:r>
            <a:r>
              <a:rPr lang="en-US" altLang="en-US" sz="1600" b="1" dirty="0" smtClean="0"/>
              <a:t>:</a:t>
            </a:r>
            <a:br>
              <a:rPr lang="en-US" altLang="en-US" sz="1600" b="1" dirty="0" smtClean="0"/>
            </a:br>
            <a:r>
              <a:rPr lang="en-US" altLang="en-US" sz="1600" b="1" dirty="0" smtClean="0"/>
              <a:t> </a:t>
            </a:r>
            <a:r>
              <a:rPr lang="en-US" altLang="en-US" sz="1600" b="1" dirty="0">
                <a:solidFill>
                  <a:srgbClr val="7030A0"/>
                </a:solidFill>
              </a:rPr>
              <a:t>Cindi Barker, Irene Wall</a:t>
            </a:r>
            <a:r>
              <a:rPr lang="en-US" altLang="en-US" sz="1600" b="1" dirty="0"/>
              <a:t/>
            </a:r>
            <a:br>
              <a:rPr lang="en-US" altLang="en-US" sz="1600" b="1" dirty="0"/>
            </a:br>
            <a:endParaRPr lang="en-US" altLang="en-US" sz="1600" b="1" dirty="0" smtClean="0"/>
          </a:p>
          <a:p>
            <a:pPr marL="457200" lvl="1" indent="0">
              <a:lnSpc>
                <a:spcPct val="110000"/>
              </a:lnSpc>
              <a:spcBef>
                <a:spcPts val="600"/>
              </a:spcBef>
              <a:spcAft>
                <a:spcPts val="400"/>
              </a:spcAft>
              <a:buNone/>
            </a:pPr>
            <a:r>
              <a:rPr lang="en-US" altLang="en-US" sz="1600" b="1" dirty="0" smtClean="0"/>
              <a:t>Budget </a:t>
            </a:r>
            <a:r>
              <a:rPr lang="en-US" altLang="en-US" sz="1600" b="1" dirty="0"/>
              <a:t>Committee Chair: </a:t>
            </a:r>
            <a:r>
              <a:rPr lang="en-US" altLang="en-US" sz="1600" b="1" dirty="0">
                <a:solidFill>
                  <a:srgbClr val="7030A0"/>
                </a:solidFill>
              </a:rPr>
              <a:t>Amanda Kay </a:t>
            </a:r>
            <a:r>
              <a:rPr lang="en-US" altLang="en-US" sz="1600" b="1" dirty="0" err="1">
                <a:solidFill>
                  <a:srgbClr val="7030A0"/>
                </a:solidFill>
              </a:rPr>
              <a:t>Helmick</a:t>
            </a:r>
            <a:r>
              <a:rPr lang="en-US" altLang="en-US" sz="1600" b="1" dirty="0">
                <a:solidFill>
                  <a:srgbClr val="7030A0"/>
                </a:solidFill>
              </a:rPr>
              <a:t/>
            </a:r>
            <a:br>
              <a:rPr lang="en-US" altLang="en-US" sz="1600" b="1" dirty="0">
                <a:solidFill>
                  <a:srgbClr val="7030A0"/>
                </a:solidFill>
              </a:rPr>
            </a:br>
            <a:endParaRPr lang="en-US" altLang="en-US" sz="1600" b="1" dirty="0">
              <a:solidFill>
                <a:srgbClr val="7030A0"/>
              </a:solidFill>
            </a:endParaRPr>
          </a:p>
          <a:p>
            <a:pPr marL="457200" lvl="1" indent="0">
              <a:spcBef>
                <a:spcPts val="600"/>
              </a:spcBef>
              <a:spcAft>
                <a:spcPts val="400"/>
              </a:spcAft>
              <a:buNone/>
            </a:pPr>
            <a:r>
              <a:rPr lang="en-US" altLang="en-US" sz="1600" b="1" dirty="0"/>
              <a:t>Transportation Committee Co-Chairs:</a:t>
            </a:r>
            <a:r>
              <a:rPr lang="en-US" altLang="en-US" sz="1600" dirty="0"/>
              <a:t> </a:t>
            </a:r>
            <a:r>
              <a:rPr lang="en-US" altLang="en-US" sz="1600" b="1" dirty="0">
                <a:solidFill>
                  <a:srgbClr val="7030A0"/>
                </a:solidFill>
              </a:rPr>
              <a:t>Dennis Galvin, Kirk Robbins</a:t>
            </a:r>
            <a:r>
              <a:rPr lang="en-US" altLang="en-US" sz="1600" dirty="0"/>
              <a:t/>
            </a:r>
            <a:br>
              <a:rPr lang="en-US" altLang="en-US" sz="1600" dirty="0"/>
            </a:br>
            <a:endParaRPr lang="en-US" altLang="en-US" sz="1600" dirty="0"/>
          </a:p>
          <a:p>
            <a:pPr marL="457200" lvl="1" indent="0">
              <a:spcBef>
                <a:spcPts val="600"/>
              </a:spcBef>
              <a:spcAft>
                <a:spcPts val="400"/>
              </a:spcAft>
              <a:buNone/>
            </a:pPr>
            <a:r>
              <a:rPr lang="en-US" altLang="en-US" sz="1600" b="1" dirty="0"/>
              <a:t>Youth and Schools Committee Chair: </a:t>
            </a:r>
            <a:r>
              <a:rPr lang="en-US" altLang="en-US" sz="1600" b="1" dirty="0" smtClean="0">
                <a:solidFill>
                  <a:srgbClr val="7030A0"/>
                </a:solidFill>
              </a:rPr>
              <a:t>Eden Mack</a:t>
            </a:r>
            <a:r>
              <a:rPr lang="en-US" altLang="en-US" sz="1600" dirty="0">
                <a:solidFill>
                  <a:schemeClr val="tx1"/>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185041"/>
            <a:ext cx="1314450" cy="12776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152400"/>
            <a:ext cx="9144000" cy="1371600"/>
          </a:xfrm>
        </p:spPr>
        <p:txBody>
          <a:bodyPr>
            <a:normAutofit/>
          </a:bodyPr>
          <a:lstStyle/>
          <a:p>
            <a:pPr algn="ctr"/>
            <a:r>
              <a:rPr lang="en-US" altLang="en-US" sz="2400" b="1" dirty="0"/>
              <a:t>Neighborhood Planning &amp; Land Use Committee</a:t>
            </a:r>
          </a:p>
        </p:txBody>
      </p:sp>
      <p:sp>
        <p:nvSpPr>
          <p:cNvPr id="17411" name="Rectangle 3"/>
          <p:cNvSpPr>
            <a:spLocks noGrp="1" noChangeArrowheads="1"/>
          </p:cNvSpPr>
          <p:nvPr>
            <p:ph idx="4294967295"/>
          </p:nvPr>
        </p:nvSpPr>
        <p:spPr>
          <a:xfrm>
            <a:off x="952500" y="1981200"/>
            <a:ext cx="7239000" cy="3886200"/>
          </a:xfrm>
        </p:spPr>
        <p:txBody>
          <a:bodyPr/>
          <a:lstStyle/>
          <a:p>
            <a:r>
              <a:rPr lang="en-US" altLang="en-US" sz="2800" dirty="0"/>
              <a:t>Advocacy of </a:t>
            </a:r>
            <a:r>
              <a:rPr lang="en-US" altLang="en-US" sz="2800" dirty="0" smtClean="0"/>
              <a:t>neighborhood planning </a:t>
            </a:r>
            <a:r>
              <a:rPr lang="en-US" altLang="en-US" sz="2800" dirty="0"/>
              <a:t>and citizen engagement</a:t>
            </a:r>
          </a:p>
          <a:p>
            <a:endParaRPr lang="en-US" altLang="en-US" sz="2800" dirty="0"/>
          </a:p>
          <a:p>
            <a:r>
              <a:rPr lang="en-US" altLang="en-US" sz="2800" dirty="0"/>
              <a:t>Analysis of c</a:t>
            </a:r>
            <a:r>
              <a:rPr lang="en-US" altLang="en-US" sz="2800" dirty="0" smtClean="0"/>
              <a:t>itywide </a:t>
            </a:r>
            <a:r>
              <a:rPr lang="en-US" altLang="en-US" sz="2800" dirty="0"/>
              <a:t>land use issues</a:t>
            </a:r>
          </a:p>
          <a:p>
            <a:endParaRPr lang="en-US" altLang="en-US" sz="2800" dirty="0"/>
          </a:p>
          <a:p>
            <a:r>
              <a:rPr lang="en-US" altLang="en-US" sz="2800" dirty="0"/>
              <a:t>Monthly meetings and email distribution list</a:t>
            </a:r>
          </a:p>
          <a:p>
            <a:endParaRPr lang="en-US"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09600" y="381000"/>
            <a:ext cx="7935310" cy="1303338"/>
          </a:xfrm>
        </p:spPr>
        <p:txBody>
          <a:bodyPr>
            <a:normAutofit/>
          </a:bodyPr>
          <a:lstStyle/>
          <a:p>
            <a:pPr algn="ctr"/>
            <a:r>
              <a:rPr lang="en-US" altLang="en-US" sz="2400" b="1" dirty="0"/>
              <a:t>NPLUC Analysis of Citywide </a:t>
            </a:r>
            <a:r>
              <a:rPr lang="en-US" altLang="en-US" sz="2400" b="1" dirty="0" smtClean="0"/>
              <a:t>issues </a:t>
            </a:r>
            <a:r>
              <a:rPr lang="en-US" altLang="en-US" sz="2400" b="1" dirty="0"/>
              <a:t>– </a:t>
            </a:r>
            <a:r>
              <a:rPr lang="en-US" altLang="en-US" sz="2400" b="1" dirty="0" smtClean="0"/>
              <a:t>current work</a:t>
            </a:r>
            <a:endParaRPr lang="en-US" altLang="en-US" sz="2400" b="1" dirty="0"/>
          </a:p>
        </p:txBody>
      </p:sp>
      <p:sp>
        <p:nvSpPr>
          <p:cNvPr id="18435" name="Rectangle 3"/>
          <p:cNvSpPr>
            <a:spLocks noGrp="1" noChangeArrowheads="1"/>
          </p:cNvSpPr>
          <p:nvPr>
            <p:ph sz="half" idx="4294967295"/>
          </p:nvPr>
        </p:nvSpPr>
        <p:spPr>
          <a:xfrm>
            <a:off x="990600" y="1524000"/>
            <a:ext cx="3336925" cy="4648200"/>
          </a:xfrm>
        </p:spPr>
        <p:txBody>
          <a:bodyPr>
            <a:noAutofit/>
          </a:bodyPr>
          <a:lstStyle/>
          <a:p>
            <a:r>
              <a:rPr lang="en-US" altLang="en-US" sz="1800" dirty="0"/>
              <a:t>Low Rise Code Corrections</a:t>
            </a:r>
          </a:p>
          <a:p>
            <a:r>
              <a:rPr lang="en-US" altLang="en-US" sz="1800" dirty="0"/>
              <a:t>Comp Plan </a:t>
            </a:r>
            <a:r>
              <a:rPr lang="en-US" altLang="en-US" sz="1800" dirty="0" smtClean="0"/>
              <a:t>2035 &amp; EIS</a:t>
            </a:r>
            <a:endParaRPr lang="en-US" altLang="en-US" sz="1800" dirty="0"/>
          </a:p>
          <a:p>
            <a:r>
              <a:rPr lang="en-US" altLang="en-US" sz="1800" dirty="0"/>
              <a:t>Comp Plan Annual Amendments</a:t>
            </a:r>
          </a:p>
          <a:p>
            <a:r>
              <a:rPr lang="en-US" altLang="en-US" sz="1800" dirty="0"/>
              <a:t>Omnibus Annual Amendments</a:t>
            </a:r>
          </a:p>
          <a:p>
            <a:r>
              <a:rPr lang="en-US" altLang="en-US" sz="1800" dirty="0" smtClean="0"/>
              <a:t>Design </a:t>
            </a:r>
            <a:r>
              <a:rPr lang="en-US" altLang="en-US" sz="1800" dirty="0"/>
              <a:t>Review Process Improvements</a:t>
            </a:r>
          </a:p>
          <a:p>
            <a:r>
              <a:rPr lang="en-US" altLang="en-US" sz="1800" dirty="0"/>
              <a:t>Neighborhood Conservation Districts</a:t>
            </a:r>
          </a:p>
          <a:p>
            <a:r>
              <a:rPr lang="en-US" altLang="en-US" sz="1800" dirty="0" smtClean="0"/>
              <a:t>Incentive </a:t>
            </a:r>
            <a:r>
              <a:rPr lang="en-US" altLang="en-US" sz="1800" dirty="0"/>
              <a:t>Zoning /  Linkage Fee</a:t>
            </a:r>
          </a:p>
          <a:p>
            <a:r>
              <a:rPr lang="en-US" altLang="en-US" sz="1800" dirty="0" smtClean="0"/>
              <a:t>Workforce </a:t>
            </a:r>
            <a:r>
              <a:rPr lang="en-US" altLang="en-US" sz="1800" dirty="0"/>
              <a:t>Housing</a:t>
            </a:r>
          </a:p>
          <a:p>
            <a:endParaRPr lang="en-US" altLang="en-US" sz="1800" dirty="0"/>
          </a:p>
        </p:txBody>
      </p:sp>
      <p:sp>
        <p:nvSpPr>
          <p:cNvPr id="7" name="Content Placeholder 6"/>
          <p:cNvSpPr>
            <a:spLocks noGrp="1"/>
          </p:cNvSpPr>
          <p:nvPr>
            <p:ph sz="quarter" idx="4294967295"/>
          </p:nvPr>
        </p:nvSpPr>
        <p:spPr>
          <a:xfrm>
            <a:off x="4690132" y="1600200"/>
            <a:ext cx="3336925" cy="4419600"/>
          </a:xfrm>
        </p:spPr>
        <p:txBody>
          <a:bodyPr>
            <a:normAutofit fontScale="47500" lnSpcReduction="20000"/>
          </a:bodyPr>
          <a:lstStyle/>
          <a:p>
            <a:r>
              <a:rPr lang="en-US" altLang="en-US" sz="3800" dirty="0"/>
              <a:t>ADU and DADU policy changes</a:t>
            </a:r>
          </a:p>
          <a:p>
            <a:r>
              <a:rPr lang="en-US" altLang="en-US" sz="3800" dirty="0"/>
              <a:t>TOD implementation</a:t>
            </a:r>
          </a:p>
          <a:p>
            <a:r>
              <a:rPr lang="en-US" altLang="en-US" sz="4000" dirty="0" smtClean="0"/>
              <a:t>Living </a:t>
            </a:r>
            <a:r>
              <a:rPr lang="en-US" altLang="en-US" sz="4000" dirty="0"/>
              <a:t>Building Initiative II</a:t>
            </a:r>
          </a:p>
          <a:p>
            <a:r>
              <a:rPr lang="en-US" altLang="en-US" sz="4000" dirty="0"/>
              <a:t>Pedestrian Retail Areas</a:t>
            </a:r>
          </a:p>
          <a:p>
            <a:r>
              <a:rPr lang="en-US" altLang="en-US" sz="4000" dirty="0"/>
              <a:t>Private Property Tree Rules Update</a:t>
            </a:r>
          </a:p>
          <a:p>
            <a:r>
              <a:rPr lang="en-US" altLang="en-US" sz="3800" dirty="0" smtClean="0"/>
              <a:t>Development </a:t>
            </a:r>
            <a:r>
              <a:rPr lang="en-US" altLang="en-US" sz="3800" dirty="0"/>
              <a:t>Impact Fees</a:t>
            </a:r>
          </a:p>
          <a:p>
            <a:r>
              <a:rPr lang="en-US" altLang="en-US" sz="3800" dirty="0"/>
              <a:t>Coordinated Street </a:t>
            </a:r>
            <a:r>
              <a:rPr lang="en-US" altLang="en-US" sz="3800" dirty="0" smtClean="0"/>
              <a:t>Furniture *</a:t>
            </a:r>
            <a:endParaRPr lang="en-US" altLang="en-US" sz="3800" dirty="0"/>
          </a:p>
          <a:p>
            <a:r>
              <a:rPr lang="en-US" altLang="en-US" sz="3800" dirty="0" smtClean="0"/>
              <a:t>Family </a:t>
            </a:r>
            <a:r>
              <a:rPr lang="en-US" altLang="en-US" sz="3800" dirty="0"/>
              <a:t>Size Housing</a:t>
            </a:r>
          </a:p>
          <a:p>
            <a:r>
              <a:rPr lang="en-US" altLang="en-US" sz="3800" dirty="0"/>
              <a:t>Building Code Major </a:t>
            </a:r>
            <a:r>
              <a:rPr lang="en-US" altLang="en-US" sz="3800" dirty="0" smtClean="0"/>
              <a:t>Update</a:t>
            </a:r>
          </a:p>
          <a:p>
            <a:endParaRPr lang="en-US" sz="3800" dirty="0"/>
          </a:p>
          <a:p>
            <a:pPr marL="0" indent="0">
              <a:buNone/>
            </a:pPr>
            <a:r>
              <a:rPr lang="en-US" sz="2900" dirty="0" smtClean="0"/>
              <a:t>*RFP Cancelled</a:t>
            </a:r>
            <a:endParaRPr lang="en-US" sz="2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81000"/>
            <a:ext cx="8229600" cy="609600"/>
          </a:xfrm>
        </p:spPr>
        <p:txBody>
          <a:bodyPr>
            <a:normAutofit/>
          </a:bodyPr>
          <a:lstStyle/>
          <a:p>
            <a:pPr algn="ctr"/>
            <a:r>
              <a:rPr lang="en-US" altLang="en-US" sz="2400" b="1" dirty="0"/>
              <a:t>Land Use </a:t>
            </a:r>
            <a:r>
              <a:rPr lang="en-US" altLang="en-US" sz="2400" b="1" dirty="0" smtClean="0"/>
              <a:t>Engagement Tool</a:t>
            </a:r>
            <a:endParaRPr lang="en-US" altLang="en-US" sz="2400" b="1"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9338"/>
            <a:ext cx="7696200" cy="50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626</TotalTime>
  <Words>1207</Words>
  <Application>Microsoft Office PowerPoint</Application>
  <PresentationFormat>On-screen Show (4:3)</PresentationFormat>
  <Paragraphs>257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Garamond</vt:lpstr>
      <vt:lpstr>Times New Roman</vt:lpstr>
      <vt:lpstr>Wingdings</vt:lpstr>
      <vt:lpstr>Organic</vt:lpstr>
      <vt:lpstr>City Neighborhood Council and the Neighborhood Planning &amp; Land Use Committee June 11, 2015</vt:lpstr>
      <vt:lpstr>Charter of the City Neighborhood Council </vt:lpstr>
      <vt:lpstr>Neighborhood Districts and District Councils</vt:lpstr>
      <vt:lpstr>DON Staffing for Districts North Region Team Ballard &amp; NW – Tom Whittemore NE – Karen Ko North – Chris Dumpys   Central Region Team Central &amp; Downtown – Yun Pitre &amp; Laurie Ames Queen Anne/Magnolia – Laurie Ames Lake Union – Tim Durkan East – Tim Durkan   South Region Team SW – Kerry Wade SE – Jenny Frankl Delridge – Kerry Wade Greater Duwamish – Jake Hellenkamp </vt:lpstr>
      <vt:lpstr>PowerPoint Presentation</vt:lpstr>
      <vt:lpstr>2015 Officers and Committee Chairs</vt:lpstr>
      <vt:lpstr>Neighborhood Planning &amp; Land Use Committee</vt:lpstr>
      <vt:lpstr>NPLUC Analysis of Citywide issues – current work</vt:lpstr>
      <vt:lpstr>Land Use Engagement Tool</vt:lpstr>
      <vt:lpstr>NPLUC Advocacy of Neighborhood Planning</vt:lpstr>
      <vt:lpstr>We would like to invite you to attend as well</vt:lpstr>
      <vt:lpstr>PC and NPLUC - Similar Goals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Wall, Irene</cp:lastModifiedBy>
  <cp:revision>27</cp:revision>
  <dcterms:created xsi:type="dcterms:W3CDTF">2015-06-04T00:27:34Z</dcterms:created>
  <dcterms:modified xsi:type="dcterms:W3CDTF">2015-06-11T02:27:36Z</dcterms:modified>
</cp:coreProperties>
</file>