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61" r:id="rId5"/>
    <p:sldId id="262" r:id="rId6"/>
    <p:sldId id="263"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71640" autoAdjust="0"/>
  </p:normalViewPr>
  <p:slideViewPr>
    <p:cSldViewPr snapToGrid="0">
      <p:cViewPr varScale="1">
        <p:scale>
          <a:sx n="97" d="100"/>
          <a:sy n="97" d="100"/>
        </p:scale>
        <p:origin x="82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EA1244-630B-4C87-806A-1DA7D65D54C9}" type="datetimeFigureOut">
              <a:rPr lang="en-US" smtClean="0"/>
              <a:t>10/26/2016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2FD367-2430-484D-8A4D-1076F8A7A153}" type="slidenum">
              <a:rPr lang="en-US" smtClean="0"/>
              <a:t>‹#›</a:t>
            </a:fld>
            <a:endParaRPr lang="en-US"/>
          </a:p>
        </p:txBody>
      </p:sp>
    </p:spTree>
    <p:extLst>
      <p:ext uri="{BB962C8B-B14F-4D97-AF65-F5344CB8AC3E}">
        <p14:creationId xmlns:p14="http://schemas.microsoft.com/office/powerpoint/2010/main" val="396307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Overview of legislation</a:t>
            </a:r>
          </a:p>
          <a:p>
            <a:r>
              <a:rPr lang="en-US" dirty="0"/>
              <a:t>Overview of letter</a:t>
            </a:r>
          </a:p>
          <a:p>
            <a:r>
              <a:rPr lang="en-US" dirty="0"/>
              <a:t>Determine Planning Commission action</a:t>
            </a:r>
          </a:p>
          <a:p>
            <a:endParaRPr lang="en-US" dirty="0"/>
          </a:p>
        </p:txBody>
      </p:sp>
      <p:sp>
        <p:nvSpPr>
          <p:cNvPr id="4" name="Slide Number Placeholder 3"/>
          <p:cNvSpPr>
            <a:spLocks noGrp="1"/>
          </p:cNvSpPr>
          <p:nvPr>
            <p:ph type="sldNum" sz="quarter" idx="10"/>
          </p:nvPr>
        </p:nvSpPr>
        <p:spPr/>
        <p:txBody>
          <a:bodyPr/>
          <a:lstStyle/>
          <a:p>
            <a:fld id="{2E2FD367-2430-484D-8A4D-1076F8A7A153}" type="slidenum">
              <a:rPr lang="en-US" smtClean="0"/>
              <a:t>2</a:t>
            </a:fld>
            <a:endParaRPr lang="en-US"/>
          </a:p>
        </p:txBody>
      </p:sp>
    </p:spTree>
    <p:extLst>
      <p:ext uri="{BB962C8B-B14F-4D97-AF65-F5344CB8AC3E}">
        <p14:creationId xmlns:p14="http://schemas.microsoft.com/office/powerpoint/2010/main" val="862516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Mayor has submitted 2 pieces of legislation to implement exec. order</a:t>
            </a:r>
          </a:p>
          <a:p>
            <a:endParaRPr lang="en-US" dirty="0"/>
          </a:p>
        </p:txBody>
      </p:sp>
      <p:sp>
        <p:nvSpPr>
          <p:cNvPr id="4" name="Slide Number Placeholder 3"/>
          <p:cNvSpPr>
            <a:spLocks noGrp="1"/>
          </p:cNvSpPr>
          <p:nvPr>
            <p:ph type="sldNum" sz="quarter" idx="10"/>
          </p:nvPr>
        </p:nvSpPr>
        <p:spPr/>
        <p:txBody>
          <a:bodyPr/>
          <a:lstStyle/>
          <a:p>
            <a:fld id="{2E2FD367-2430-484D-8A4D-1076F8A7A153}" type="slidenum">
              <a:rPr lang="en-US" smtClean="0"/>
              <a:t>3</a:t>
            </a:fld>
            <a:endParaRPr lang="en-US"/>
          </a:p>
        </p:txBody>
      </p:sp>
    </p:spTree>
    <p:extLst>
      <p:ext uri="{BB962C8B-B14F-4D97-AF65-F5344CB8AC3E}">
        <p14:creationId xmlns:p14="http://schemas.microsoft.com/office/powerpoint/2010/main" val="320788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Council Bill does the following three things: </a:t>
            </a:r>
          </a:p>
          <a:p>
            <a:pPr marL="228600" indent="-228600">
              <a:buAutoNum type="arabicPeriod"/>
            </a:pPr>
            <a:r>
              <a:rPr lang="en-US" sz="1200" b="0" i="0" u="none" strike="noStrike" kern="1200" baseline="0" dirty="0">
                <a:solidFill>
                  <a:schemeClr val="tx1"/>
                </a:solidFill>
                <a:latin typeface="+mn-lt"/>
                <a:ea typeface="+mn-ea"/>
                <a:cs typeface="+mn-cs"/>
              </a:rPr>
              <a:t>Rewrites Seattle Municipal Code (SMC) 3.35.010 to update the purpose of the DON by simplifying language and removing references to the “Neighborhood Planning and Assistance Program.” </a:t>
            </a:r>
          </a:p>
          <a:p>
            <a:pPr marL="0" indent="0">
              <a:buNone/>
            </a:pP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2. Rewrites SMC 3.35.030 related to the functions of the Director of DON by: </a:t>
            </a:r>
          </a:p>
          <a:p>
            <a:r>
              <a:rPr lang="en-US" sz="1200" b="0" i="0" u="none" strike="noStrike" kern="1200" baseline="0" dirty="0">
                <a:solidFill>
                  <a:schemeClr val="tx1"/>
                </a:solidFill>
                <a:latin typeface="+mn-lt"/>
                <a:ea typeface="+mn-ea"/>
                <a:cs typeface="+mn-cs"/>
              </a:rPr>
              <a:t>a. Removing references to managing the neighborhood service centers and City Neighborhood Council and district councils; </a:t>
            </a:r>
          </a:p>
          <a:p>
            <a:r>
              <a:rPr lang="en-US" sz="1200" b="0" i="0" u="none" strike="noStrike" kern="1200" baseline="0" dirty="0">
                <a:solidFill>
                  <a:schemeClr val="tx1"/>
                </a:solidFill>
                <a:latin typeface="+mn-lt"/>
                <a:ea typeface="+mn-ea"/>
                <a:cs typeface="+mn-cs"/>
              </a:rPr>
              <a:t>b. Adding a requirement to provide staff for the Community Involvement Commission; </a:t>
            </a:r>
          </a:p>
          <a:p>
            <a:r>
              <a:rPr lang="en-US" sz="1200" b="0" i="0" u="none" strike="noStrike" kern="1200" baseline="0" dirty="0">
                <a:solidFill>
                  <a:schemeClr val="tx1"/>
                </a:solidFill>
                <a:latin typeface="+mn-lt"/>
                <a:ea typeface="+mn-ea"/>
                <a:cs typeface="+mn-cs"/>
              </a:rPr>
              <a:t>c. Removing language related to mediating disputes between City departments and communities. </a:t>
            </a:r>
          </a:p>
          <a:p>
            <a:r>
              <a:rPr lang="en-US" sz="1200" b="0" i="0" u="none" strike="noStrike" kern="1200" baseline="0" dirty="0">
                <a:solidFill>
                  <a:schemeClr val="tx1"/>
                </a:solidFill>
                <a:latin typeface="+mn-lt"/>
                <a:ea typeface="+mn-ea"/>
                <a:cs typeface="+mn-cs"/>
              </a:rPr>
              <a:t>d. Removing language about assisting communities on projects related to local land uses and the quality of the neighborhood environment and shifting from facilitating community meetings to convening public meetings. </a:t>
            </a:r>
          </a:p>
          <a:p>
            <a:r>
              <a:rPr lang="en-US" sz="1200" b="0" i="0" u="none" strike="noStrike" kern="1200" baseline="0" dirty="0">
                <a:solidFill>
                  <a:schemeClr val="tx1"/>
                </a:solidFill>
                <a:latin typeface="+mn-lt"/>
                <a:ea typeface="+mn-ea"/>
                <a:cs typeface="+mn-cs"/>
              </a:rPr>
              <a:t>e. Removing a requirement to report annually on the status of neighborhood plans; </a:t>
            </a:r>
          </a:p>
          <a:p>
            <a:r>
              <a:rPr lang="en-US" sz="1200" b="0" i="0" u="none" strike="noStrike" kern="1200" baseline="0" dirty="0">
                <a:solidFill>
                  <a:schemeClr val="tx1"/>
                </a:solidFill>
                <a:latin typeface="+mn-lt"/>
                <a:ea typeface="+mn-ea"/>
                <a:cs typeface="+mn-cs"/>
              </a:rPr>
              <a:t>f. Providing technical assistance, training, and access to digital engagement tools to aid community organizing; and </a:t>
            </a:r>
          </a:p>
          <a:p>
            <a:r>
              <a:rPr lang="en-US" sz="1200" b="0" i="0" u="none" strike="noStrike" kern="1200" baseline="0" dirty="0">
                <a:solidFill>
                  <a:schemeClr val="tx1"/>
                </a:solidFill>
                <a:latin typeface="+mn-lt"/>
                <a:ea typeface="+mn-ea"/>
                <a:cs typeface="+mn-cs"/>
              </a:rPr>
              <a:t>g. Removing a requirement to oversee the Neighborhood Action Team Seattle.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3. Creates a new Community Involvement Commission. The Commission would advise the City on plans, policies, regulations, strategies and community grant funding processes that advance equitable public engagement and civic participation. It would have 16 members: 7 would be appointed by the Council to represent the seven Council districts; 7, including a “Get Engaged” member, would be appointed by the Mayor; and 2 would be appointed by </a:t>
            </a:r>
          </a:p>
          <a:p>
            <a:r>
              <a:rPr lang="en-US" sz="1200" b="0" i="0" u="none" strike="noStrike" kern="1200" baseline="0" dirty="0">
                <a:solidFill>
                  <a:schemeClr val="tx1"/>
                </a:solidFill>
                <a:latin typeface="+mn-lt"/>
                <a:ea typeface="+mn-ea"/>
                <a:cs typeface="+mn-cs"/>
              </a:rPr>
              <a:t>the other commissioners. All appointees would be subject to confirmation by Council. Terms would be limited to two years. The Commission would meet at least four times a year. </a:t>
            </a:r>
          </a:p>
          <a:p>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E2FD367-2430-484D-8A4D-1076F8A7A153}" type="slidenum">
              <a:rPr lang="en-US" smtClean="0"/>
              <a:t>5</a:t>
            </a:fld>
            <a:endParaRPr lang="en-US"/>
          </a:p>
        </p:txBody>
      </p:sp>
    </p:spTree>
    <p:extLst>
      <p:ext uri="{BB962C8B-B14F-4D97-AF65-F5344CB8AC3E}">
        <p14:creationId xmlns:p14="http://schemas.microsoft.com/office/powerpoint/2010/main" val="4208708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a:t>
            </a:r>
            <a:r>
              <a:rPr lang="en-US" baseline="0" dirty="0"/>
              <a:t> about Council requests</a:t>
            </a:r>
            <a:endParaRPr lang="en-US" dirty="0"/>
          </a:p>
        </p:txBody>
      </p:sp>
      <p:sp>
        <p:nvSpPr>
          <p:cNvPr id="4" name="Slide Number Placeholder 3"/>
          <p:cNvSpPr>
            <a:spLocks noGrp="1"/>
          </p:cNvSpPr>
          <p:nvPr>
            <p:ph type="sldNum" sz="quarter" idx="10"/>
          </p:nvPr>
        </p:nvSpPr>
        <p:spPr/>
        <p:txBody>
          <a:bodyPr/>
          <a:lstStyle/>
          <a:p>
            <a:fld id="{2E2FD367-2430-484D-8A4D-1076F8A7A153}" type="slidenum">
              <a:rPr lang="en-US" smtClean="0"/>
              <a:t>6</a:t>
            </a:fld>
            <a:endParaRPr lang="en-US"/>
          </a:p>
        </p:txBody>
      </p:sp>
    </p:spTree>
    <p:extLst>
      <p:ext uri="{BB962C8B-B14F-4D97-AF65-F5344CB8AC3E}">
        <p14:creationId xmlns:p14="http://schemas.microsoft.com/office/powerpoint/2010/main" val="2555211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a:t>
            </a:r>
            <a:r>
              <a:rPr lang="en-US" baseline="0" dirty="0"/>
              <a:t> think the announcements of cutting funding was a mess; may want to stay out of discussion on District Councils and focus on broadening engagement</a:t>
            </a:r>
          </a:p>
          <a:p>
            <a:endParaRPr lang="en-US" baseline="0" dirty="0"/>
          </a:p>
          <a:p>
            <a:r>
              <a:rPr lang="en-US" sz="1200" b="1" kern="1200" dirty="0">
                <a:solidFill>
                  <a:schemeClr val="tx1"/>
                </a:solidFill>
                <a:effectLst/>
                <a:latin typeface="+mn-lt"/>
                <a:ea typeface="+mn-ea"/>
                <a:cs typeface="+mn-cs"/>
              </a:rPr>
              <a:t>COUNCIL BUDGET CALANDER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10/18: Introduced at Council deliberations</a:t>
            </a:r>
          </a:p>
          <a:p>
            <a:r>
              <a:rPr lang="en-US" sz="1200" kern="1200" dirty="0">
                <a:solidFill>
                  <a:schemeClr val="tx1"/>
                </a:solidFill>
                <a:effectLst/>
                <a:latin typeface="+mn-lt"/>
                <a:ea typeface="+mn-ea"/>
                <a:cs typeface="+mn-cs"/>
              </a:rPr>
              <a:t>10/25: Public Hearing on Budget</a:t>
            </a:r>
          </a:p>
          <a:p>
            <a:r>
              <a:rPr lang="en-US" sz="1200" kern="1200" dirty="0">
                <a:solidFill>
                  <a:schemeClr val="tx1"/>
                </a:solidFill>
                <a:effectLst/>
                <a:latin typeface="+mn-lt"/>
                <a:ea typeface="+mn-ea"/>
                <a:cs typeface="+mn-cs"/>
              </a:rPr>
              <a:t>11/2: Committee Chair presents initial balancing packaging</a:t>
            </a:r>
          </a:p>
          <a:p>
            <a:r>
              <a:rPr lang="en-US" sz="1200" kern="1200" dirty="0">
                <a:solidFill>
                  <a:schemeClr val="tx1"/>
                </a:solidFill>
                <a:effectLst/>
                <a:latin typeface="+mn-lt"/>
                <a:ea typeface="+mn-ea"/>
                <a:cs typeface="+mn-cs"/>
              </a:rPr>
              <a:t>11/9 – 10: Discussion of Proposed Changes to Committee Chair’s initial balancing package</a:t>
            </a:r>
          </a:p>
          <a:p>
            <a:r>
              <a:rPr lang="en-US" sz="1200" kern="1200" dirty="0">
                <a:solidFill>
                  <a:schemeClr val="tx1"/>
                </a:solidFill>
                <a:effectLst/>
                <a:latin typeface="+mn-lt"/>
                <a:ea typeface="+mn-ea"/>
                <a:cs typeface="+mn-cs"/>
              </a:rPr>
              <a:t>11/15 – 16: Committee votes on Chair’s revised balancing package</a:t>
            </a:r>
          </a:p>
          <a:p>
            <a:r>
              <a:rPr lang="en-US" sz="1200" kern="1200" dirty="0">
                <a:solidFill>
                  <a:schemeClr val="tx1"/>
                </a:solidFill>
                <a:effectLst/>
                <a:latin typeface="+mn-lt"/>
                <a:ea typeface="+mn-ea"/>
                <a:cs typeface="+mn-cs"/>
              </a:rPr>
              <a:t>11/21: final vote</a:t>
            </a:r>
          </a:p>
          <a:p>
            <a:endParaRPr lang="en-US" dirty="0"/>
          </a:p>
          <a:p>
            <a:endParaRPr lang="en-US" dirty="0"/>
          </a:p>
          <a:p>
            <a:r>
              <a:rPr lang="en-US" dirty="0"/>
              <a:t>How to hold other depts.</a:t>
            </a:r>
            <a:r>
              <a:rPr lang="en-US" baseline="0" dirty="0"/>
              <a:t> accountable? Ongoing meetings/updates </a:t>
            </a:r>
            <a:r>
              <a:rPr lang="en-US" baseline="0"/>
              <a:t>from depts.?</a:t>
            </a:r>
            <a:endParaRPr lang="en-US" dirty="0"/>
          </a:p>
        </p:txBody>
      </p:sp>
      <p:sp>
        <p:nvSpPr>
          <p:cNvPr id="4" name="Slide Number Placeholder 3"/>
          <p:cNvSpPr>
            <a:spLocks noGrp="1"/>
          </p:cNvSpPr>
          <p:nvPr>
            <p:ph type="sldNum" sz="quarter" idx="10"/>
          </p:nvPr>
        </p:nvSpPr>
        <p:spPr/>
        <p:txBody>
          <a:bodyPr/>
          <a:lstStyle/>
          <a:p>
            <a:fld id="{2E2FD367-2430-484D-8A4D-1076F8A7A153}" type="slidenum">
              <a:rPr lang="en-US" smtClean="0"/>
              <a:t>7</a:t>
            </a:fld>
            <a:endParaRPr lang="en-US"/>
          </a:p>
        </p:txBody>
      </p:sp>
    </p:spTree>
    <p:extLst>
      <p:ext uri="{BB962C8B-B14F-4D97-AF65-F5344CB8AC3E}">
        <p14:creationId xmlns:p14="http://schemas.microsoft.com/office/powerpoint/2010/main" val="55856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BC7684A-6085-4D13-91C8-F899814F50F6}"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76487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C7684A-6085-4D13-91C8-F899814F50F6}"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3252814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C7684A-6085-4D13-91C8-F899814F50F6}"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57551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C7684A-6085-4D13-91C8-F899814F50F6}"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1500222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BC7684A-6085-4D13-91C8-F899814F50F6}"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333972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C7684A-6085-4D13-91C8-F899814F50F6}"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521561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C7684A-6085-4D13-91C8-F899814F50F6}" type="datetimeFigureOut">
              <a:rPr lang="en-US" smtClean="0"/>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222283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C7684A-6085-4D13-91C8-F899814F50F6}" type="datetimeFigureOut">
              <a:rPr lang="en-US" smtClean="0"/>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248406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7684A-6085-4D13-91C8-F899814F50F6}" type="datetimeFigureOut">
              <a:rPr lang="en-US" smtClean="0"/>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208794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C7684A-6085-4D13-91C8-F899814F50F6}"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171022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C7684A-6085-4D13-91C8-F899814F50F6}"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E412B2-E89C-4415-95B6-91F3346D2580}" type="slidenum">
              <a:rPr lang="en-US" smtClean="0"/>
              <a:t>‹#›</a:t>
            </a:fld>
            <a:endParaRPr lang="en-US"/>
          </a:p>
        </p:txBody>
      </p:sp>
    </p:spTree>
    <p:extLst>
      <p:ext uri="{BB962C8B-B14F-4D97-AF65-F5344CB8AC3E}">
        <p14:creationId xmlns:p14="http://schemas.microsoft.com/office/powerpoint/2010/main" val="149914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7684A-6085-4D13-91C8-F899814F50F6}" type="datetimeFigureOut">
              <a:rPr lang="en-US" smtClean="0"/>
              <a:t>10/26/2016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412B2-E89C-4415-95B6-91F3346D2580}" type="slidenum">
              <a:rPr lang="en-US" smtClean="0"/>
              <a:t>‹#›</a:t>
            </a:fld>
            <a:endParaRPr lang="en-US"/>
          </a:p>
        </p:txBody>
      </p:sp>
    </p:spTree>
    <p:extLst>
      <p:ext uri="{BB962C8B-B14F-4D97-AF65-F5344CB8AC3E}">
        <p14:creationId xmlns:p14="http://schemas.microsoft.com/office/powerpoint/2010/main" val="1207251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DON Letter</a:t>
            </a:r>
          </a:p>
        </p:txBody>
      </p:sp>
      <p:sp>
        <p:nvSpPr>
          <p:cNvPr id="3" name="Subtitle 2"/>
          <p:cNvSpPr>
            <a:spLocks noGrp="1"/>
          </p:cNvSpPr>
          <p:nvPr>
            <p:ph type="subTitle" idx="1"/>
          </p:nvPr>
        </p:nvSpPr>
        <p:spPr/>
        <p:txBody>
          <a:bodyPr/>
          <a:lstStyle/>
          <a:p>
            <a:r>
              <a:rPr lang="en-US" dirty="0"/>
              <a:t>Proposed legislation and revised letter</a:t>
            </a:r>
          </a:p>
        </p:txBody>
      </p:sp>
    </p:spTree>
    <p:extLst>
      <p:ext uri="{BB962C8B-B14F-4D97-AF65-F5344CB8AC3E}">
        <p14:creationId xmlns:p14="http://schemas.microsoft.com/office/powerpoint/2010/main" val="401256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a:t>
            </a:r>
          </a:p>
        </p:txBody>
      </p:sp>
      <p:sp>
        <p:nvSpPr>
          <p:cNvPr id="3" name="Content Placeholder 2"/>
          <p:cNvSpPr>
            <a:spLocks noGrp="1"/>
          </p:cNvSpPr>
          <p:nvPr>
            <p:ph idx="1"/>
          </p:nvPr>
        </p:nvSpPr>
        <p:spPr/>
        <p:txBody>
          <a:bodyPr/>
          <a:lstStyle/>
          <a:p>
            <a:r>
              <a:rPr lang="en-US" dirty="0"/>
              <a:t>Original intent: provide DON with letter that voiced general support for new approach to community engagement and recommend specific elements to consider</a:t>
            </a:r>
          </a:p>
          <a:p>
            <a:r>
              <a:rPr lang="en-US" dirty="0"/>
              <a:t>Brought draft to Sept. 22 Commission meeting</a:t>
            </a:r>
          </a:p>
          <a:p>
            <a:r>
              <a:rPr lang="en-US" dirty="0"/>
              <a:t>Legislation sent with Mayor’s budget to Council on Sept. 29</a:t>
            </a:r>
          </a:p>
        </p:txBody>
      </p:sp>
    </p:spTree>
    <p:extLst>
      <p:ext uri="{BB962C8B-B14F-4D97-AF65-F5344CB8AC3E}">
        <p14:creationId xmlns:p14="http://schemas.microsoft.com/office/powerpoint/2010/main" val="150671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Legislation</a:t>
            </a:r>
          </a:p>
        </p:txBody>
      </p:sp>
      <p:sp>
        <p:nvSpPr>
          <p:cNvPr id="3" name="Content Placeholder 2"/>
          <p:cNvSpPr>
            <a:spLocks noGrp="1"/>
          </p:cNvSpPr>
          <p:nvPr>
            <p:ph idx="1"/>
          </p:nvPr>
        </p:nvSpPr>
        <p:spPr/>
        <p:txBody>
          <a:bodyPr/>
          <a:lstStyle/>
          <a:p>
            <a:pPr marL="0" indent="0">
              <a:buNone/>
            </a:pPr>
            <a:r>
              <a:rPr lang="en-US" dirty="0"/>
              <a:t>Resolution repeals previous resolutions regarding the function of the DON and focuses on community involvement citywide.</a:t>
            </a:r>
          </a:p>
          <a:p>
            <a:endParaRPr lang="en-US" dirty="0"/>
          </a:p>
          <a:p>
            <a:pPr marL="0" indent="0">
              <a:buNone/>
            </a:pPr>
            <a:r>
              <a:rPr lang="en-US" dirty="0"/>
              <a:t>and</a:t>
            </a:r>
          </a:p>
          <a:p>
            <a:pPr marL="0" indent="0">
              <a:buNone/>
            </a:pPr>
            <a:endParaRPr lang="en-US" dirty="0"/>
          </a:p>
          <a:p>
            <a:pPr marL="0" indent="0">
              <a:buNone/>
            </a:pPr>
            <a:r>
              <a:rPr lang="en-US" dirty="0"/>
              <a:t>Council Bill codifies changes to the mission of the department and creates a new “Community Involvement Commission.”</a:t>
            </a:r>
          </a:p>
          <a:p>
            <a:pPr lvl="1"/>
            <a:endParaRPr lang="en-US" dirty="0"/>
          </a:p>
        </p:txBody>
      </p:sp>
    </p:spTree>
    <p:extLst>
      <p:ext uri="{BB962C8B-B14F-4D97-AF65-F5344CB8AC3E}">
        <p14:creationId xmlns:p14="http://schemas.microsoft.com/office/powerpoint/2010/main" val="419576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Resolution</a:t>
            </a:r>
          </a:p>
        </p:txBody>
      </p:sp>
      <p:sp>
        <p:nvSpPr>
          <p:cNvPr id="3" name="Content Placeholder 2"/>
          <p:cNvSpPr>
            <a:spLocks noGrp="1"/>
          </p:cNvSpPr>
          <p:nvPr>
            <p:ph idx="1"/>
          </p:nvPr>
        </p:nvSpPr>
        <p:spPr/>
        <p:txBody>
          <a:bodyPr/>
          <a:lstStyle/>
          <a:p>
            <a:r>
              <a:rPr lang="en-US" dirty="0"/>
              <a:t>Supersedes previous resolutions, many of which are out of date</a:t>
            </a:r>
          </a:p>
          <a:p>
            <a:r>
              <a:rPr lang="en-US" dirty="0"/>
              <a:t>Requests DON to lead all City departments in development of community engagement plans</a:t>
            </a:r>
          </a:p>
          <a:p>
            <a:r>
              <a:rPr lang="en-US" dirty="0"/>
              <a:t>Requests Office for Civil Rights to support the work of DON and other City departments be developing framework that assists City staff in understanding impact on institutional practices on racial equity</a:t>
            </a:r>
          </a:p>
          <a:p>
            <a:r>
              <a:rPr lang="en-US" dirty="0"/>
              <a:t>Requests Office of Immigrant and Refugee Affairs to develop an updated citywide language access strategy</a:t>
            </a:r>
          </a:p>
          <a:p>
            <a:r>
              <a:rPr lang="en-US" dirty="0"/>
              <a:t>Adopts principles related to outreach and engagement</a:t>
            </a:r>
          </a:p>
        </p:txBody>
      </p:sp>
    </p:spTree>
    <p:extLst>
      <p:ext uri="{BB962C8B-B14F-4D97-AF65-F5344CB8AC3E}">
        <p14:creationId xmlns:p14="http://schemas.microsoft.com/office/powerpoint/2010/main" val="2711332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Council Bill</a:t>
            </a:r>
          </a:p>
        </p:txBody>
      </p:sp>
      <p:sp>
        <p:nvSpPr>
          <p:cNvPr id="3" name="Content Placeholder 2"/>
          <p:cNvSpPr>
            <a:spLocks noGrp="1"/>
          </p:cNvSpPr>
          <p:nvPr>
            <p:ph idx="1"/>
          </p:nvPr>
        </p:nvSpPr>
        <p:spPr>
          <a:xfrm>
            <a:off x="838200" y="1825625"/>
            <a:ext cx="10515600" cy="4710642"/>
          </a:xfrm>
        </p:spPr>
        <p:txBody>
          <a:bodyPr>
            <a:normAutofit/>
          </a:bodyPr>
          <a:lstStyle/>
          <a:p>
            <a:r>
              <a:rPr lang="en-US" dirty="0"/>
              <a:t>Updates purpose of the DON by simplifying language and removing references to the “Neighborhood Planning and Assistance Program”</a:t>
            </a:r>
          </a:p>
          <a:p>
            <a:r>
              <a:rPr lang="en-US" dirty="0"/>
              <a:t>Rewrites code related to the functions of DON </a:t>
            </a:r>
          </a:p>
          <a:p>
            <a:r>
              <a:rPr lang="en-US" dirty="0"/>
              <a:t>Creates new Community Involvement Commission</a:t>
            </a:r>
          </a:p>
        </p:txBody>
      </p:sp>
    </p:spTree>
    <p:extLst>
      <p:ext uri="{BB962C8B-B14F-4D97-AF65-F5344CB8AC3E}">
        <p14:creationId xmlns:p14="http://schemas.microsoft.com/office/powerpoint/2010/main" val="133057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Overall</a:t>
            </a:r>
          </a:p>
        </p:txBody>
      </p:sp>
      <p:sp>
        <p:nvSpPr>
          <p:cNvPr id="3" name="Content Placeholder 2"/>
          <p:cNvSpPr>
            <a:spLocks noGrp="1"/>
          </p:cNvSpPr>
          <p:nvPr>
            <p:ph idx="1"/>
          </p:nvPr>
        </p:nvSpPr>
        <p:spPr/>
        <p:txBody>
          <a:bodyPr/>
          <a:lstStyle/>
          <a:p>
            <a:r>
              <a:rPr lang="en-US" dirty="0"/>
              <a:t>Facilitates shift in DON towards acting as City’s community involvement experts.</a:t>
            </a:r>
          </a:p>
          <a:p>
            <a:r>
              <a:rPr lang="en-US" dirty="0"/>
              <a:t>Strong focus on helping marginalized and underrepresented communities engage with City.</a:t>
            </a:r>
          </a:p>
          <a:p>
            <a:r>
              <a:rPr lang="en-US" dirty="0"/>
              <a:t>Would end practice of providing dedicated staff and funding to City Neighborhood Council and Neighborhood District Councils</a:t>
            </a:r>
          </a:p>
          <a:p>
            <a:endParaRPr lang="en-US" dirty="0"/>
          </a:p>
        </p:txBody>
      </p:sp>
    </p:spTree>
    <p:extLst>
      <p:ext uri="{BB962C8B-B14F-4D97-AF65-F5344CB8AC3E}">
        <p14:creationId xmlns:p14="http://schemas.microsoft.com/office/powerpoint/2010/main" val="350700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Commission Discussion</a:t>
            </a:r>
          </a:p>
        </p:txBody>
      </p:sp>
      <p:sp>
        <p:nvSpPr>
          <p:cNvPr id="3" name="Content Placeholder 2"/>
          <p:cNvSpPr>
            <a:spLocks noGrp="1"/>
          </p:cNvSpPr>
          <p:nvPr>
            <p:ph idx="1"/>
          </p:nvPr>
        </p:nvSpPr>
        <p:spPr/>
        <p:txBody>
          <a:bodyPr>
            <a:normAutofit fontScale="92500" lnSpcReduction="20000"/>
          </a:bodyPr>
          <a:lstStyle/>
          <a:p>
            <a:r>
              <a:rPr lang="en-US" dirty="0"/>
              <a:t>Current draft: Addressed to DON</a:t>
            </a:r>
          </a:p>
          <a:p>
            <a:pPr lvl="1"/>
            <a:r>
              <a:rPr lang="en-US" dirty="0"/>
              <a:t>Written  that assumes passing of legislation</a:t>
            </a:r>
          </a:p>
          <a:p>
            <a:pPr lvl="1"/>
            <a:r>
              <a:rPr lang="en-US" dirty="0"/>
              <a:t>Generally supports the intent of legislation</a:t>
            </a:r>
          </a:p>
          <a:p>
            <a:pPr lvl="1"/>
            <a:r>
              <a:rPr lang="en-US" dirty="0"/>
              <a:t>Supports DON’s role as a leader in implementing new framework/approach</a:t>
            </a:r>
          </a:p>
          <a:p>
            <a:pPr lvl="1"/>
            <a:r>
              <a:rPr lang="en-US" dirty="0"/>
              <a:t>Focuses on specific implementation of legislation in regards to community engagement</a:t>
            </a:r>
          </a:p>
          <a:p>
            <a:r>
              <a:rPr lang="en-US" dirty="0"/>
              <a:t>Options for moving forward</a:t>
            </a:r>
          </a:p>
          <a:p>
            <a:pPr lvl="1"/>
            <a:r>
              <a:rPr lang="en-US" dirty="0"/>
              <a:t>Keep original intent, and send after legislation adopted</a:t>
            </a:r>
          </a:p>
          <a:p>
            <a:pPr lvl="2"/>
            <a:r>
              <a:rPr lang="en-US" dirty="0"/>
              <a:t>voice general support for legislation/Mayor’s initiative, and provide recommendations to DON for implementation; or</a:t>
            </a:r>
          </a:p>
          <a:p>
            <a:pPr lvl="1"/>
            <a:r>
              <a:rPr lang="en-US" dirty="0"/>
              <a:t>Revise to present tense and include support for legislation </a:t>
            </a:r>
          </a:p>
          <a:p>
            <a:pPr lvl="2"/>
            <a:r>
              <a:rPr lang="en-US" dirty="0"/>
              <a:t>may require more in-depth analysis and additional meetings.</a:t>
            </a:r>
          </a:p>
          <a:p>
            <a:pPr lvl="1"/>
            <a:r>
              <a:rPr lang="en-US" dirty="0"/>
              <a:t>Provide additional letter/testimony/meet with Councilmembers</a:t>
            </a:r>
          </a:p>
          <a:p>
            <a:pPr lvl="2"/>
            <a:r>
              <a:rPr lang="en-US" dirty="0"/>
              <a:t>recommend specific changes to language, or support legislation</a:t>
            </a:r>
          </a:p>
          <a:p>
            <a:pPr lvl="2"/>
            <a:endParaRPr lang="en-US" dirty="0"/>
          </a:p>
          <a:p>
            <a:pPr lvl="1"/>
            <a:endParaRPr lang="en-US" dirty="0"/>
          </a:p>
        </p:txBody>
      </p:sp>
    </p:spTree>
    <p:extLst>
      <p:ext uri="{BB962C8B-B14F-4D97-AF65-F5344CB8AC3E}">
        <p14:creationId xmlns:p14="http://schemas.microsoft.com/office/powerpoint/2010/main" val="990249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761</Words>
  <Application>Microsoft Office PowerPoint</Application>
  <PresentationFormat>Widescreen</PresentationFormat>
  <Paragraphs>75</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DON Letter</vt:lpstr>
      <vt:lpstr>Recap</vt:lpstr>
      <vt:lpstr>Legislation</vt:lpstr>
      <vt:lpstr>Resolution</vt:lpstr>
      <vt:lpstr>Council Bill</vt:lpstr>
      <vt:lpstr>Overall</vt:lpstr>
      <vt:lpstr>Commission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Haima, Katy</dc:creator>
  <cp:lastModifiedBy>Haima, Katy</cp:lastModifiedBy>
  <cp:revision>10</cp:revision>
  <dcterms:created xsi:type="dcterms:W3CDTF">2016-10-26T19:55:36Z</dcterms:created>
  <dcterms:modified xsi:type="dcterms:W3CDTF">2016-10-26T23:26:58Z</dcterms:modified>
</cp:coreProperties>
</file>