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304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90D0"/>
    <a:srgbClr val="FF6C2C"/>
    <a:srgbClr val="00A85D"/>
    <a:srgbClr val="E2231A"/>
    <a:srgbClr val="0065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>
        <p:scale>
          <a:sx n="96" d="100"/>
          <a:sy n="96" d="100"/>
        </p:scale>
        <p:origin x="-2064" y="-4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7882BE0-FE7C-4021-9019-1DF6BEF748BA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945AB8A-D2EB-4CDA-B774-5FE6FF4A7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32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B9CC9BE-8D3D-4419-B898-99F5B5F52035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B10C2AC-17C6-42D8-A8B5-E76474FD8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25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42C33-3C1E-4EE6-8CED-C84F8605BC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509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>
                <a:latin typeface="Segoe UI Light" panose="020B0502040204020203" pitchFamily="34" charset="0"/>
              </a:rPr>
              <a:t>Freight goes everywhere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>
                <a:latin typeface="Segoe UI Light" panose="020B0502040204020203" pitchFamily="34" charset="0"/>
              </a:rPr>
              <a:t>Need to recognize different levels of freight movement and needs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>
                <a:latin typeface="Segoe UI Light" panose="020B0502040204020203" pitchFamily="34" charset="0"/>
              </a:rPr>
              <a:t>Need for context sensitivity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635B5-FF59-406E-B74D-09342D33854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629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</a:t>
            </a:r>
            <a:r>
              <a:rPr lang="en-US" baseline="0" dirty="0" smtClean="0"/>
              <a:t> Trucks will be on all streets for goods delivery and truck movements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08D94-DD78-4B14-A2D9-AA70E38889A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390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</a:t>
            </a:r>
            <a:r>
              <a:rPr lang="en-US" baseline="0" dirty="0" smtClean="0"/>
              <a:t> Trucks will be on all streets for goods delivery and truck movements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08D94-DD78-4B14-A2D9-AA70E38889A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390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0326">
              <a:defRPr/>
            </a:pPr>
            <a:r>
              <a:rPr lang="en-US" dirty="0" smtClean="0">
                <a:latin typeface="Segoe UI Light" panose="020B0502040204020203" pitchFamily="34" charset="0"/>
              </a:rPr>
              <a:t>Insert a project timeline.</a:t>
            </a:r>
            <a:r>
              <a:rPr lang="en-US" baseline="0" dirty="0" smtClean="0">
                <a:latin typeface="Segoe UI Light" panose="020B0502040204020203" pitchFamily="34" charset="0"/>
              </a:rPr>
              <a:t> </a:t>
            </a:r>
            <a:r>
              <a:rPr lang="en-US" dirty="0" smtClean="0">
                <a:latin typeface="Segoe UI Light" panose="020B0502040204020203" pitchFamily="34" charset="0"/>
              </a:rPr>
              <a:t>Clarify the process and opportunities for engagement/feedback.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68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90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8D7C-15A2-4D89-81E3-312B9FAEF8B3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ED69-ED4C-4FA8-B0E1-E6B6F7EC7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964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8D7C-15A2-4D89-81E3-312B9FAEF8B3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ED69-ED4C-4FA8-B0E1-E6B6F7EC7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86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8D7C-15A2-4D89-81E3-312B9FAEF8B3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ED69-ED4C-4FA8-B0E1-E6B6F7EC7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290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8D7C-15A2-4D89-81E3-312B9FAEF8B3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ED69-ED4C-4FA8-B0E1-E6B6F7EC7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58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8D7C-15A2-4D89-81E3-312B9FAEF8B3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ED69-ED4C-4FA8-B0E1-E6B6F7EC7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955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8D7C-15A2-4D89-81E3-312B9FAEF8B3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ED69-ED4C-4FA8-B0E1-E6B6F7EC7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37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8D7C-15A2-4D89-81E3-312B9FAEF8B3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ED69-ED4C-4FA8-B0E1-E6B6F7EC7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12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8D7C-15A2-4D89-81E3-312B9FAEF8B3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ED69-ED4C-4FA8-B0E1-E6B6F7EC7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65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8D7C-15A2-4D89-81E3-312B9FAEF8B3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ED69-ED4C-4FA8-B0E1-E6B6F7EC7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79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8D7C-15A2-4D89-81E3-312B9FAEF8B3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ED69-ED4C-4FA8-B0E1-E6B6F7EC7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8D7C-15A2-4D89-81E3-312B9FAEF8B3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ED69-ED4C-4FA8-B0E1-E6B6F7EC7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768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B8D7C-15A2-4D89-81E3-312B9FAEF8B3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0ED69-ED4C-4FA8-B0E1-E6B6F7EC7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51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mailto:Tony.Mazzella@seattle.gov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hyperlink" Target="mailto:Burke.D@portseattle.org" TargetMode="External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3" b="5424"/>
          <a:stretch/>
        </p:blipFill>
        <p:spPr>
          <a:xfrm>
            <a:off x="0" y="0"/>
            <a:ext cx="9144000" cy="5850340"/>
          </a:xfrm>
          <a:prstGeom prst="rect">
            <a:avLst/>
          </a:prstGeom>
        </p:spPr>
      </p:pic>
      <p:pic>
        <p:nvPicPr>
          <p:cNvPr id="5" name="Picture 2" descr="P:\PIO\Schwartz\sdotlog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96"/>
          <a:stretch/>
        </p:blipFill>
        <p:spPr bwMode="auto">
          <a:xfrm>
            <a:off x="7086600" y="5850340"/>
            <a:ext cx="1885477" cy="85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0" y="5562600"/>
            <a:ext cx="4267200" cy="1219200"/>
          </a:xfrm>
        </p:spPr>
        <p:txBody>
          <a:bodyPr>
            <a:normAutofit/>
          </a:bodyPr>
          <a:lstStyle/>
          <a:p>
            <a:pPr algn="l"/>
            <a:endParaRPr lang="en-US" sz="2000" dirty="0" smtClean="0">
              <a:latin typeface="Segoe UI Light" panose="020B0502040204020203" pitchFamily="34" charset="0"/>
            </a:endParaRPr>
          </a:p>
          <a:p>
            <a:pPr algn="l"/>
            <a:r>
              <a:rPr lang="en-US" sz="2000" dirty="0" smtClean="0">
                <a:latin typeface="Segoe UI Light" panose="020B0502040204020203" pitchFamily="34" charset="0"/>
              </a:rPr>
              <a:t>Seattle Planning Commission</a:t>
            </a:r>
            <a:endParaRPr lang="en-US" sz="2000" dirty="0">
              <a:latin typeface="Segoe UI Light" panose="020B0502040204020203" pitchFamily="34" charset="0"/>
            </a:endParaRPr>
          </a:p>
          <a:p>
            <a:pPr algn="l"/>
            <a:r>
              <a:rPr lang="en-US" sz="2000" dirty="0" smtClean="0">
                <a:latin typeface="Segoe UI Light" panose="020B0502040204020203" pitchFamily="34" charset="0"/>
              </a:rPr>
              <a:t>March 10, 2016</a:t>
            </a:r>
            <a:endParaRPr lang="en-US" sz="2000" dirty="0">
              <a:latin typeface="Segoe UI Light" panose="020B0502040204020203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3962400"/>
            <a:ext cx="9144000" cy="1371600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Freight Master Plan</a:t>
            </a:r>
            <a:endParaRPr lang="en-US" sz="3100" dirty="0">
              <a:latin typeface="+mn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99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4688732" cy="1143000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Strategies and </a:t>
            </a:r>
            <a:br>
              <a:rPr lang="en-US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actions</a:t>
            </a:r>
            <a:endParaRPr lang="en-US" dirty="0">
              <a:solidFill>
                <a:srgbClr val="1690D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3962400" cy="4830763"/>
          </a:xfrm>
        </p:spPr>
        <p:txBody>
          <a:bodyPr>
            <a:normAutofit fontScale="77500" lnSpcReduction="20000"/>
          </a:bodyPr>
          <a:lstStyle/>
          <a:p>
            <a:endParaRPr lang="en-US" dirty="0" smtClean="0">
              <a:latin typeface="Segoe UI Light" panose="020B0502040204020203" pitchFamily="34" charset="0"/>
            </a:endParaRPr>
          </a:p>
          <a:p>
            <a:r>
              <a:rPr lang="en-US" dirty="0" smtClean="0">
                <a:latin typeface="Segoe UI Light" panose="020B0502040204020203" pitchFamily="34" charset="0"/>
              </a:rPr>
              <a:t>Based on plan goals</a:t>
            </a:r>
          </a:p>
          <a:p>
            <a:endParaRPr lang="en-US" dirty="0">
              <a:latin typeface="Segoe UI Light" panose="020B0502040204020203" pitchFamily="34" charset="0"/>
            </a:endParaRPr>
          </a:p>
          <a:p>
            <a:r>
              <a:rPr lang="en-US" dirty="0" smtClean="0">
                <a:latin typeface="Segoe UI Light" panose="020B0502040204020203" pitchFamily="34" charset="0"/>
              </a:rPr>
              <a:t>Will inform FMP implementation</a:t>
            </a:r>
          </a:p>
          <a:p>
            <a:endParaRPr lang="en-US" dirty="0">
              <a:latin typeface="Segoe UI Light" panose="020B0502040204020203" pitchFamily="34" charset="0"/>
            </a:endParaRPr>
          </a:p>
          <a:p>
            <a:r>
              <a:rPr lang="en-US" dirty="0" smtClean="0">
                <a:latin typeface="Segoe UI Light" panose="020B0502040204020203" pitchFamily="34" charset="0"/>
              </a:rPr>
              <a:t>Strategies guide us on how to achieve progress toward realizing the plan goals</a:t>
            </a:r>
          </a:p>
          <a:p>
            <a:pPr marL="0" indent="0">
              <a:buNone/>
            </a:pPr>
            <a:endParaRPr lang="en-US" dirty="0" smtClean="0">
              <a:latin typeface="Segoe UI Light" panose="020B0502040204020203" pitchFamily="34" charset="0"/>
            </a:endParaRPr>
          </a:p>
          <a:p>
            <a:r>
              <a:rPr lang="en-US" dirty="0" smtClean="0">
                <a:latin typeface="Segoe UI Light" panose="020B0502040204020203" pitchFamily="34" charset="0"/>
              </a:rPr>
              <a:t>Actions are specific tasks for implementation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648200" y="1371600"/>
            <a:ext cx="4038600" cy="4876800"/>
          </a:xfrm>
          <a:prstGeom prst="rect">
            <a:avLst/>
          </a:prstGeom>
          <a:ln w="57150">
            <a:solidFill>
              <a:srgbClr val="1690D0"/>
            </a:solidFill>
          </a:ln>
        </p:spPr>
        <p:txBody>
          <a:bodyPr tIns="137160" bIns="9144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60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Example Strategies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200" smtClean="0">
              <a:solidFill>
                <a:srgbClr val="1690D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2100" smtClean="0">
                <a:latin typeface="Segoe UI Light" panose="020B0502040204020203" pitchFamily="34" charset="0"/>
              </a:rPr>
              <a:t>Economy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700" smtClean="0">
                <a:latin typeface="Segoe UI Light" panose="020B0502040204020203" pitchFamily="34" charset="0"/>
              </a:rPr>
              <a:t>Develop an Urban Goods Delivery Strategy</a:t>
            </a:r>
          </a:p>
          <a:p>
            <a:pPr marL="5715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2100" smtClean="0">
                <a:latin typeface="Segoe UI Light" panose="020B0502040204020203" pitchFamily="34" charset="0"/>
              </a:rPr>
              <a:t>Safety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700" smtClean="0">
                <a:latin typeface="Segoe UI Light" panose="020B0502040204020203" pitchFamily="34" charset="0"/>
              </a:rPr>
              <a:t>Develop a comprehensive freight education program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700" smtClean="0">
                <a:latin typeface="Segoe UI Light" panose="020B0502040204020203" pitchFamily="34" charset="0"/>
              </a:rPr>
              <a:t>Explore programs to install truck side guards on city truck fleet</a:t>
            </a:r>
          </a:p>
          <a:p>
            <a:pPr marL="5715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2100" smtClean="0">
                <a:latin typeface="Segoe UI Light" panose="020B0502040204020203" pitchFamily="34" charset="0"/>
              </a:rPr>
              <a:t>Mobility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700" smtClean="0">
                <a:latin typeface="Segoe UI Light" panose="020B0502040204020203" pitchFamily="34" charset="0"/>
              </a:rPr>
              <a:t>Expand the city's freight data collection program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700" smtClean="0">
                <a:latin typeface="Segoe UI Light" panose="020B0502040204020203" pitchFamily="34" charset="0"/>
              </a:rPr>
              <a:t>Provide tools to help the freight community navigate the city</a:t>
            </a:r>
          </a:p>
          <a:p>
            <a:pPr marL="5715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2100" smtClean="0">
                <a:latin typeface="Segoe UI Light" panose="020B0502040204020203" pitchFamily="34" charset="0"/>
              </a:rPr>
              <a:t>State of Good Repair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700" smtClean="0">
                <a:latin typeface="Segoe UI Light" panose="020B0502040204020203" pitchFamily="34" charset="0"/>
              </a:rPr>
              <a:t>Address maintenance and rehabilitation needs on the freight network</a:t>
            </a:r>
          </a:p>
          <a:p>
            <a:pPr marL="5715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2100" smtClean="0">
                <a:latin typeface="Segoe UI Light" panose="020B0502040204020203" pitchFamily="34" charset="0"/>
              </a:rPr>
              <a:t>Equity and Environment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700" smtClean="0">
                <a:latin typeface="Segoe UI Light" panose="020B0502040204020203" pitchFamily="34" charset="0"/>
              </a:rPr>
              <a:t>Work with communities impacted by goods movement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300" smtClean="0">
                <a:latin typeface="Segoe UI Light" panose="020B0502040204020203" pitchFamily="34" charset="0"/>
              </a:rPr>
              <a:t>Address freight impacts on incompatible land uses through integrated planning and implementation of small-scale projects</a:t>
            </a:r>
            <a:endParaRPr lang="en-US" sz="1300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182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Status and next steps</a:t>
            </a:r>
            <a:endParaRPr lang="en-US" dirty="0">
              <a:solidFill>
                <a:srgbClr val="1690D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665762"/>
              </p:ext>
            </p:extLst>
          </p:nvPr>
        </p:nvGraphicFramePr>
        <p:xfrm>
          <a:off x="685800" y="2011680"/>
          <a:ext cx="76962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990600"/>
                <a:gridCol w="990600"/>
                <a:gridCol w="416560"/>
                <a:gridCol w="497840"/>
                <a:gridCol w="990600"/>
                <a:gridCol w="990600"/>
                <a:gridCol w="990600"/>
              </a:tblGrid>
              <a:tr h="54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January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February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March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April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May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June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Develop draft plan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C2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C2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C2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Release public review draft plan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Public review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C2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C2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Address comments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Anticipated Mayor’s recommended plan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C2C"/>
                    </a:solidFill>
                  </a:tcPr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4648200" y="3124200"/>
            <a:ext cx="533400" cy="485775"/>
          </a:xfrm>
          <a:prstGeom prst="ellipse">
            <a:avLst/>
          </a:prstGeom>
          <a:solidFill>
            <a:srgbClr val="1691D0"/>
          </a:solidFill>
          <a:ln>
            <a:solidFill>
              <a:srgbClr val="1691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4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Questions?</a:t>
            </a:r>
            <a:endParaRPr lang="en-US" dirty="0">
              <a:solidFill>
                <a:srgbClr val="1690D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1"/>
            <a:ext cx="8839200" cy="1605455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4000" dirty="0" smtClean="0">
                <a:latin typeface="Segoe UI Light" panose="020B0502040204020203" pitchFamily="34" charset="0"/>
                <a:ea typeface="Kozuka Gothic Pro L" pitchFamily="34" charset="-128"/>
                <a:hlinkClick r:id="rId3"/>
              </a:rPr>
              <a:t>Gabriela.Vega@seattle.gov</a:t>
            </a:r>
            <a:r>
              <a:rPr lang="en-US" sz="4000" dirty="0" smtClean="0">
                <a:latin typeface="Segoe UI Light" panose="020B0502040204020203" pitchFamily="34" charset="0"/>
                <a:ea typeface="Kozuka Gothic Pro L" pitchFamily="34" charset="-128"/>
              </a:rPr>
              <a:t>  |  (206) </a:t>
            </a:r>
            <a:r>
              <a:rPr lang="en-US" sz="4000" dirty="0">
                <a:latin typeface="Segoe UI Light" panose="020B0502040204020203" pitchFamily="34" charset="0"/>
                <a:ea typeface="Kozuka Gothic Pro L" pitchFamily="34" charset="-128"/>
              </a:rPr>
              <a:t>733-9029 </a:t>
            </a:r>
            <a:endParaRPr lang="en-US" sz="4000" dirty="0" smtClean="0">
              <a:latin typeface="Segoe UI Light" panose="020B0502040204020203" pitchFamily="34" charset="0"/>
              <a:ea typeface="Kozuka Gothic Pro L" pitchFamily="34" charset="-128"/>
            </a:endParaRPr>
          </a:p>
          <a:p>
            <a:pPr marL="0" indent="0" algn="ctr">
              <a:buNone/>
            </a:pPr>
            <a:r>
              <a:rPr lang="en-US" sz="4000" dirty="0" smtClean="0">
                <a:latin typeface="Segoe UI Light" panose="020B0502040204020203" pitchFamily="34" charset="0"/>
                <a:ea typeface="Kozuka Gothic Pro L" pitchFamily="34" charset="-128"/>
                <a:hlinkClick r:id="rId4"/>
              </a:rPr>
              <a:t>Ian.Macek@seattle.gov</a:t>
            </a:r>
            <a:r>
              <a:rPr lang="en-US" sz="4000" dirty="0" smtClean="0">
                <a:latin typeface="Segoe UI Light" panose="020B0502040204020203" pitchFamily="34" charset="0"/>
                <a:ea typeface="Kozuka Gothic Pro L" pitchFamily="34" charset="-128"/>
              </a:rPr>
              <a:t>  |  (206) 684-7576</a:t>
            </a:r>
          </a:p>
          <a:p>
            <a:pPr marL="0" indent="0" algn="ctr">
              <a:buNone/>
            </a:pPr>
            <a:endParaRPr lang="en-US" dirty="0">
              <a:latin typeface="Segoe UI Light" panose="020B0502040204020203" pitchFamily="34" charset="0"/>
              <a:ea typeface="Kozuka Gothic Pro L" pitchFamily="34" charset="-128"/>
            </a:endParaRPr>
          </a:p>
          <a:p>
            <a:pPr marL="0" indent="0" algn="ctr">
              <a:buNone/>
            </a:pPr>
            <a:r>
              <a:rPr lang="en-US" sz="3400" dirty="0">
                <a:latin typeface="Segoe UI Light" panose="020B0502040204020203" pitchFamily="34" charset="0"/>
                <a:ea typeface="Kozuka Gothic Pro L" pitchFamily="34" charset="-128"/>
              </a:rPr>
              <a:t>http://www.seattle.gov/transportation/freight_fmp.htm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" y="3429002"/>
            <a:ext cx="9143999" cy="685799"/>
          </a:xfrm>
          <a:prstGeom prst="rect">
            <a:avLst/>
          </a:prstGeom>
          <a:solidFill>
            <a:srgbClr val="1690D0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bg1"/>
                </a:solidFill>
                <a:latin typeface="Segoe UI Light" panose="020B0502040204020203" pitchFamily="34" charset="0"/>
                <a:ea typeface="Kozuka Gothic Pro L" pitchFamily="34" charset="-128"/>
              </a:rPr>
              <a:t>http://www.seattle.gov/transportation</a:t>
            </a:r>
            <a:endParaRPr lang="en-US" dirty="0">
              <a:solidFill>
                <a:schemeClr val="bg1"/>
              </a:solidFill>
              <a:latin typeface="Segoe UI Light" panose="020B0502040204020203" pitchFamily="34" charset="0"/>
              <a:ea typeface="Kozuka Gothic Pro L" pitchFamily="34" charset="-128"/>
            </a:endParaRPr>
          </a:p>
        </p:txBody>
      </p:sp>
      <p:pic>
        <p:nvPicPr>
          <p:cNvPr id="7" name="Picture 2" descr="P:\PIO\Schwartz\sdotlogo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55066" y="5681038"/>
            <a:ext cx="201585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centralctpost.files.wordpress.com/2013/10/twitter-icon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4489414"/>
            <a:ext cx="768387" cy="76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msjc.edu/StudentServices/StudentGovernmentAssociation/District%20Committees%2020112012/facebook_logo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4530" y="4504709"/>
            <a:ext cx="717453" cy="71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http://philipgoddardphotography.co.uk/wp-content/uploads/2013/12/logo-flickr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0710" y="4500537"/>
            <a:ext cx="721623" cy="72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http://www.ceministries.org/Images/content/1847/627948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6887" y="4514881"/>
            <a:ext cx="717452" cy="71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30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Work completed for FMP </a:t>
            </a:r>
            <a:endParaRPr lang="en-US" dirty="0">
              <a:solidFill>
                <a:srgbClr val="1690D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6" name="Picture 2" descr="V:\PP\7 Projects\1 Freight\1 Freight Master Plan\2014 Freight Master Plan\5 public engagement\Tru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584" y="533400"/>
            <a:ext cx="1312616" cy="69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000" y="1653182"/>
            <a:ext cx="2364828" cy="1631216"/>
          </a:xfrm>
          <a:prstGeom prst="rect">
            <a:avLst/>
          </a:prstGeom>
          <a:noFill/>
          <a:ln w="9525">
            <a:solidFill>
              <a:srgbClr val="1690D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Segoe UI Light" panose="020B0502040204020203" pitchFamily="34" charset="0"/>
              </a:rPr>
              <a:t>2014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Segoe UI Light" panose="020B0502040204020203" pitchFamily="34" charset="0"/>
              </a:rPr>
              <a:t>Gather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Segoe UI Light" panose="020B0502040204020203" pitchFamily="34" charset="0"/>
              </a:rPr>
              <a:t>Interviews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Segoe UI Light" panose="020B0502040204020203" pitchFamily="34" charset="0"/>
              </a:rPr>
              <a:t>Select committee</a:t>
            </a:r>
            <a:endParaRPr lang="en-US" sz="2000" dirty="0">
              <a:latin typeface="Segoe UI Light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1669756"/>
            <a:ext cx="2895600" cy="3785652"/>
          </a:xfrm>
          <a:prstGeom prst="rect">
            <a:avLst/>
          </a:prstGeom>
          <a:noFill/>
          <a:ln w="9525">
            <a:solidFill>
              <a:srgbClr val="1690D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Segoe UI Light" panose="020B0502040204020203" pitchFamily="34" charset="0"/>
              </a:rPr>
              <a:t>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Segoe UI Light" panose="020B0502040204020203" pitchFamily="34" charset="0"/>
              </a:rPr>
              <a:t>Policy framework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Segoe UI Light" panose="020B0502040204020203" pitchFamily="34" charset="0"/>
              </a:rPr>
              <a:t>Existing conditions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Segoe UI Light" panose="020B0502040204020203" pitchFamily="34" charset="0"/>
              </a:rPr>
              <a:t>Analysis future conditions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Segoe UI Light" panose="020B0502040204020203" pitchFamily="34" charset="0"/>
              </a:rPr>
              <a:t>Draft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Segoe UI Light" panose="020B0502040204020203" pitchFamily="34" charset="0"/>
              </a:rPr>
              <a:t>Bottleneck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Segoe UI Light" panose="020B0502040204020203" pitchFamily="34" charset="0"/>
              </a:rPr>
              <a:t>Develop freight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Segoe UI Light" panose="020B0502040204020203" pitchFamily="34" charset="0"/>
              </a:rPr>
              <a:t>Strategies and 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Segoe UI Light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9800" y="1676400"/>
            <a:ext cx="2743200" cy="1631216"/>
          </a:xfrm>
          <a:prstGeom prst="rect">
            <a:avLst/>
          </a:prstGeom>
          <a:noFill/>
          <a:ln w="9525">
            <a:solidFill>
              <a:srgbClr val="1690D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Segoe UI Light" panose="020B0502040204020203" pitchFamily="34" charset="0"/>
              </a:rPr>
              <a:t>2016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Segoe UI Light" panose="020B0502040204020203" pitchFamily="34" charset="0"/>
              </a:rPr>
              <a:t>Public review draft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Segoe UI Light" panose="020B0502040204020203" pitchFamily="34" charset="0"/>
              </a:rPr>
              <a:t>Prioritization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Segoe UI Light" panose="020B0502040204020203" pitchFamily="34" charset="0"/>
              </a:rPr>
              <a:t>Performance measures</a:t>
            </a:r>
          </a:p>
        </p:txBody>
      </p:sp>
      <p:sp>
        <p:nvSpPr>
          <p:cNvPr id="12" name="Left Brace 4"/>
          <p:cNvSpPr/>
          <p:nvPr/>
        </p:nvSpPr>
        <p:spPr>
          <a:xfrm rot="16200000">
            <a:off x="3856283" y="1494082"/>
            <a:ext cx="1355235" cy="8458201"/>
          </a:xfrm>
          <a:custGeom>
            <a:avLst/>
            <a:gdLst>
              <a:gd name="connsiteX0" fmla="*/ 1371600 w 1371600"/>
              <a:gd name="connsiteY0" fmla="*/ 3108533 h 3108533"/>
              <a:gd name="connsiteX1" fmla="*/ 685800 w 1371600"/>
              <a:gd name="connsiteY1" fmla="*/ 2341114 h 3108533"/>
              <a:gd name="connsiteX2" fmla="*/ 685800 w 1371600"/>
              <a:gd name="connsiteY2" fmla="*/ 2302257 h 3108533"/>
              <a:gd name="connsiteX3" fmla="*/ 0 w 1371600"/>
              <a:gd name="connsiteY3" fmla="*/ 1534838 h 3108533"/>
              <a:gd name="connsiteX4" fmla="*/ 685800 w 1371600"/>
              <a:gd name="connsiteY4" fmla="*/ 767419 h 3108533"/>
              <a:gd name="connsiteX5" fmla="*/ 685800 w 1371600"/>
              <a:gd name="connsiteY5" fmla="*/ 767419 h 3108533"/>
              <a:gd name="connsiteX6" fmla="*/ 1371600 w 1371600"/>
              <a:gd name="connsiteY6" fmla="*/ 0 h 3108533"/>
              <a:gd name="connsiteX7" fmla="*/ 1371600 w 1371600"/>
              <a:gd name="connsiteY7" fmla="*/ 3108533 h 3108533"/>
              <a:gd name="connsiteX0" fmla="*/ 1371600 w 1371600"/>
              <a:gd name="connsiteY0" fmla="*/ 3108533 h 3108533"/>
              <a:gd name="connsiteX1" fmla="*/ 685800 w 1371600"/>
              <a:gd name="connsiteY1" fmla="*/ 2341114 h 3108533"/>
              <a:gd name="connsiteX2" fmla="*/ 685800 w 1371600"/>
              <a:gd name="connsiteY2" fmla="*/ 2302257 h 3108533"/>
              <a:gd name="connsiteX3" fmla="*/ 0 w 1371600"/>
              <a:gd name="connsiteY3" fmla="*/ 1534838 h 3108533"/>
              <a:gd name="connsiteX4" fmla="*/ 685800 w 1371600"/>
              <a:gd name="connsiteY4" fmla="*/ 767419 h 3108533"/>
              <a:gd name="connsiteX5" fmla="*/ 685800 w 1371600"/>
              <a:gd name="connsiteY5" fmla="*/ 767419 h 3108533"/>
              <a:gd name="connsiteX6" fmla="*/ 1371600 w 1371600"/>
              <a:gd name="connsiteY6" fmla="*/ 0 h 3108533"/>
              <a:gd name="connsiteX0" fmla="*/ 1371600 w 1371600"/>
              <a:gd name="connsiteY0" fmla="*/ 3108533 h 3108533"/>
              <a:gd name="connsiteX1" fmla="*/ 685800 w 1371600"/>
              <a:gd name="connsiteY1" fmla="*/ 2341114 h 3108533"/>
              <a:gd name="connsiteX2" fmla="*/ 685800 w 1371600"/>
              <a:gd name="connsiteY2" fmla="*/ 2302257 h 3108533"/>
              <a:gd name="connsiteX3" fmla="*/ 0 w 1371600"/>
              <a:gd name="connsiteY3" fmla="*/ 1534838 h 3108533"/>
              <a:gd name="connsiteX4" fmla="*/ 685800 w 1371600"/>
              <a:gd name="connsiteY4" fmla="*/ 767419 h 3108533"/>
              <a:gd name="connsiteX5" fmla="*/ 685800 w 1371600"/>
              <a:gd name="connsiteY5" fmla="*/ 767419 h 3108533"/>
              <a:gd name="connsiteX6" fmla="*/ 1371600 w 1371600"/>
              <a:gd name="connsiteY6" fmla="*/ 0 h 3108533"/>
              <a:gd name="connsiteX7" fmla="*/ 1371600 w 1371600"/>
              <a:gd name="connsiteY7" fmla="*/ 3108533 h 3108533"/>
              <a:gd name="connsiteX0" fmla="*/ 1371600 w 1371600"/>
              <a:gd name="connsiteY0" fmla="*/ 3108533 h 3108533"/>
              <a:gd name="connsiteX1" fmla="*/ 685800 w 1371600"/>
              <a:gd name="connsiteY1" fmla="*/ 2341114 h 3108533"/>
              <a:gd name="connsiteX2" fmla="*/ 685800 w 1371600"/>
              <a:gd name="connsiteY2" fmla="*/ 2302257 h 3108533"/>
              <a:gd name="connsiteX3" fmla="*/ 239282 w 1371600"/>
              <a:gd name="connsiteY3" fmla="*/ 1560476 h 3108533"/>
              <a:gd name="connsiteX4" fmla="*/ 685800 w 1371600"/>
              <a:gd name="connsiteY4" fmla="*/ 767419 h 3108533"/>
              <a:gd name="connsiteX5" fmla="*/ 685800 w 1371600"/>
              <a:gd name="connsiteY5" fmla="*/ 767419 h 3108533"/>
              <a:gd name="connsiteX6" fmla="*/ 1371600 w 1371600"/>
              <a:gd name="connsiteY6" fmla="*/ 0 h 3108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3108533" stroke="0" extrusionOk="0">
                <a:moveTo>
                  <a:pt x="1371600" y="3108533"/>
                </a:moveTo>
                <a:cubicBezTo>
                  <a:pt x="992843" y="3108533"/>
                  <a:pt x="685800" y="2764948"/>
                  <a:pt x="685800" y="2341114"/>
                </a:cubicBezTo>
                <a:lnTo>
                  <a:pt x="685800" y="2302257"/>
                </a:lnTo>
                <a:cubicBezTo>
                  <a:pt x="685800" y="1878423"/>
                  <a:pt x="378757" y="1534838"/>
                  <a:pt x="0" y="1534838"/>
                </a:cubicBezTo>
                <a:cubicBezTo>
                  <a:pt x="378757" y="1534838"/>
                  <a:pt x="685800" y="1191253"/>
                  <a:pt x="685800" y="767419"/>
                </a:cubicBezTo>
                <a:lnTo>
                  <a:pt x="685800" y="767419"/>
                </a:lnTo>
                <a:cubicBezTo>
                  <a:pt x="685800" y="343585"/>
                  <a:pt x="992843" y="0"/>
                  <a:pt x="1371600" y="0"/>
                </a:cubicBezTo>
                <a:lnTo>
                  <a:pt x="1371600" y="3108533"/>
                </a:lnTo>
                <a:close/>
              </a:path>
              <a:path w="1371600" h="3108533" fill="none">
                <a:moveTo>
                  <a:pt x="1371600" y="3108533"/>
                </a:moveTo>
                <a:cubicBezTo>
                  <a:pt x="992843" y="3108533"/>
                  <a:pt x="685800" y="2764948"/>
                  <a:pt x="685800" y="2341114"/>
                </a:cubicBezTo>
                <a:lnTo>
                  <a:pt x="685800" y="2302257"/>
                </a:lnTo>
                <a:cubicBezTo>
                  <a:pt x="685800" y="1878423"/>
                  <a:pt x="618039" y="1560476"/>
                  <a:pt x="239282" y="1560476"/>
                </a:cubicBezTo>
                <a:cubicBezTo>
                  <a:pt x="618039" y="1560476"/>
                  <a:pt x="685800" y="1191253"/>
                  <a:pt x="685800" y="767419"/>
                </a:cubicBezTo>
                <a:lnTo>
                  <a:pt x="685800" y="767419"/>
                </a:lnTo>
                <a:cubicBezTo>
                  <a:pt x="685800" y="343585"/>
                  <a:pt x="992843" y="0"/>
                  <a:pt x="1371600" y="0"/>
                </a:cubicBezTo>
              </a:path>
            </a:pathLst>
          </a:custGeom>
          <a:ln w="57150">
            <a:solidFill>
              <a:srgbClr val="1690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690D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6155836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Segoe UI Light" panose="020B0502040204020203" pitchFamily="34" charset="0"/>
              </a:rPr>
              <a:t>Lots of public outreach!</a:t>
            </a:r>
            <a:endParaRPr lang="en-US" sz="3600" b="1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58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437775" y="3276600"/>
            <a:ext cx="2819400" cy="1496310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dirty="0" smtClean="0">
                <a:latin typeface="Segoe UI Light" panose="020B0502040204020203" pitchFamily="34" charset="0"/>
              </a:rPr>
              <a:t>Tiered </a:t>
            </a:r>
          </a:p>
          <a:p>
            <a:pPr marL="0" lvl="0" indent="0" algn="ctr">
              <a:buNone/>
            </a:pPr>
            <a:r>
              <a:rPr lang="en-US" dirty="0" smtClean="0">
                <a:latin typeface="Segoe UI Light" panose="020B0502040204020203" pitchFamily="34" charset="0"/>
              </a:rPr>
              <a:t>system</a:t>
            </a:r>
          </a:p>
          <a:p>
            <a:pPr marL="0" lvl="0" indent="0" algn="ctr">
              <a:buNone/>
            </a:pPr>
            <a:r>
              <a:rPr lang="en-US" dirty="0" smtClean="0">
                <a:latin typeface="Segoe UI Light" panose="020B0502040204020203" pitchFamily="34" charset="0"/>
              </a:rPr>
              <a:t>criteria</a:t>
            </a: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9800" y="2279479"/>
            <a:ext cx="3581400" cy="3968921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Segoe UI Light" panose="020B0502040204020203" pitchFamily="34" charset="0"/>
              </a:rPr>
              <a:t>Land </a:t>
            </a:r>
            <a:r>
              <a:rPr lang="en-US" dirty="0" smtClean="0">
                <a:latin typeface="Segoe UI Light" panose="020B0502040204020203" pitchFamily="34" charset="0"/>
              </a:rPr>
              <a:t>use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Segoe UI Light" panose="020B0502040204020203" pitchFamily="34" charset="0"/>
              </a:rPr>
              <a:t>Trip purpose</a:t>
            </a:r>
            <a:endParaRPr lang="en-US" dirty="0">
              <a:latin typeface="Segoe UI Light" panose="020B0502040204020203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Segoe UI Light" panose="020B0502040204020203" pitchFamily="34" charset="0"/>
              </a:rPr>
              <a:t>Roadway Classification</a:t>
            </a:r>
            <a:endParaRPr lang="en-US" dirty="0">
              <a:latin typeface="Segoe UI Light" panose="020B0502040204020203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Segoe UI Light" panose="020B0502040204020203" pitchFamily="34" charset="0"/>
              </a:rPr>
              <a:t>Truck Volumes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Segoe UI Light" panose="020B0502040204020203" pitchFamily="34" charset="0"/>
              </a:rPr>
              <a:t>Physical </a:t>
            </a:r>
            <a:r>
              <a:rPr lang="en-US" dirty="0">
                <a:latin typeface="Segoe UI Light" panose="020B0502040204020203" pitchFamily="34" charset="0"/>
              </a:rPr>
              <a:t>Roadway  Characteristics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Segoe UI Light" panose="020B0502040204020203" pitchFamily="34" charset="0"/>
              </a:rPr>
              <a:t>Connectivity</a:t>
            </a:r>
            <a:endParaRPr lang="en-US" dirty="0">
              <a:latin typeface="Segoe UI Light" panose="020B0502040204020203" pitchFamily="34" charset="0"/>
            </a:endParaRPr>
          </a:p>
        </p:txBody>
      </p:sp>
      <p:pic>
        <p:nvPicPr>
          <p:cNvPr id="7" name="Picture 3" descr="P:\PIO\New Photo Library\Freight\IMGP34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046" y="-14838"/>
            <a:ext cx="3077587" cy="23102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:\PIO\New Photo Library\Freight\IT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046" y="4583530"/>
            <a:ext cx="3081528" cy="230503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810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Draft freight </a:t>
            </a:r>
          </a:p>
          <a:p>
            <a:pPr algn="l"/>
            <a:r>
              <a:rPr lang="en-US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network designation</a:t>
            </a:r>
          </a:p>
        </p:txBody>
      </p:sp>
      <p:sp>
        <p:nvSpPr>
          <p:cNvPr id="14" name="Left Brace 4"/>
          <p:cNvSpPr/>
          <p:nvPr/>
        </p:nvSpPr>
        <p:spPr>
          <a:xfrm>
            <a:off x="1467225" y="2209800"/>
            <a:ext cx="1355235" cy="3505200"/>
          </a:xfrm>
          <a:custGeom>
            <a:avLst/>
            <a:gdLst>
              <a:gd name="connsiteX0" fmla="*/ 1371600 w 1371600"/>
              <a:gd name="connsiteY0" fmla="*/ 3108533 h 3108533"/>
              <a:gd name="connsiteX1" fmla="*/ 685800 w 1371600"/>
              <a:gd name="connsiteY1" fmla="*/ 2341114 h 3108533"/>
              <a:gd name="connsiteX2" fmla="*/ 685800 w 1371600"/>
              <a:gd name="connsiteY2" fmla="*/ 2302257 h 3108533"/>
              <a:gd name="connsiteX3" fmla="*/ 0 w 1371600"/>
              <a:gd name="connsiteY3" fmla="*/ 1534838 h 3108533"/>
              <a:gd name="connsiteX4" fmla="*/ 685800 w 1371600"/>
              <a:gd name="connsiteY4" fmla="*/ 767419 h 3108533"/>
              <a:gd name="connsiteX5" fmla="*/ 685800 w 1371600"/>
              <a:gd name="connsiteY5" fmla="*/ 767419 h 3108533"/>
              <a:gd name="connsiteX6" fmla="*/ 1371600 w 1371600"/>
              <a:gd name="connsiteY6" fmla="*/ 0 h 3108533"/>
              <a:gd name="connsiteX7" fmla="*/ 1371600 w 1371600"/>
              <a:gd name="connsiteY7" fmla="*/ 3108533 h 3108533"/>
              <a:gd name="connsiteX0" fmla="*/ 1371600 w 1371600"/>
              <a:gd name="connsiteY0" fmla="*/ 3108533 h 3108533"/>
              <a:gd name="connsiteX1" fmla="*/ 685800 w 1371600"/>
              <a:gd name="connsiteY1" fmla="*/ 2341114 h 3108533"/>
              <a:gd name="connsiteX2" fmla="*/ 685800 w 1371600"/>
              <a:gd name="connsiteY2" fmla="*/ 2302257 h 3108533"/>
              <a:gd name="connsiteX3" fmla="*/ 0 w 1371600"/>
              <a:gd name="connsiteY3" fmla="*/ 1534838 h 3108533"/>
              <a:gd name="connsiteX4" fmla="*/ 685800 w 1371600"/>
              <a:gd name="connsiteY4" fmla="*/ 767419 h 3108533"/>
              <a:gd name="connsiteX5" fmla="*/ 685800 w 1371600"/>
              <a:gd name="connsiteY5" fmla="*/ 767419 h 3108533"/>
              <a:gd name="connsiteX6" fmla="*/ 1371600 w 1371600"/>
              <a:gd name="connsiteY6" fmla="*/ 0 h 3108533"/>
              <a:gd name="connsiteX0" fmla="*/ 1371600 w 1371600"/>
              <a:gd name="connsiteY0" fmla="*/ 3108533 h 3108533"/>
              <a:gd name="connsiteX1" fmla="*/ 685800 w 1371600"/>
              <a:gd name="connsiteY1" fmla="*/ 2341114 h 3108533"/>
              <a:gd name="connsiteX2" fmla="*/ 685800 w 1371600"/>
              <a:gd name="connsiteY2" fmla="*/ 2302257 h 3108533"/>
              <a:gd name="connsiteX3" fmla="*/ 0 w 1371600"/>
              <a:gd name="connsiteY3" fmla="*/ 1534838 h 3108533"/>
              <a:gd name="connsiteX4" fmla="*/ 685800 w 1371600"/>
              <a:gd name="connsiteY4" fmla="*/ 767419 h 3108533"/>
              <a:gd name="connsiteX5" fmla="*/ 685800 w 1371600"/>
              <a:gd name="connsiteY5" fmla="*/ 767419 h 3108533"/>
              <a:gd name="connsiteX6" fmla="*/ 1371600 w 1371600"/>
              <a:gd name="connsiteY6" fmla="*/ 0 h 3108533"/>
              <a:gd name="connsiteX7" fmla="*/ 1371600 w 1371600"/>
              <a:gd name="connsiteY7" fmla="*/ 3108533 h 3108533"/>
              <a:gd name="connsiteX0" fmla="*/ 1371600 w 1371600"/>
              <a:gd name="connsiteY0" fmla="*/ 3108533 h 3108533"/>
              <a:gd name="connsiteX1" fmla="*/ 685800 w 1371600"/>
              <a:gd name="connsiteY1" fmla="*/ 2341114 h 3108533"/>
              <a:gd name="connsiteX2" fmla="*/ 685800 w 1371600"/>
              <a:gd name="connsiteY2" fmla="*/ 2302257 h 3108533"/>
              <a:gd name="connsiteX3" fmla="*/ 239282 w 1371600"/>
              <a:gd name="connsiteY3" fmla="*/ 1560476 h 3108533"/>
              <a:gd name="connsiteX4" fmla="*/ 685800 w 1371600"/>
              <a:gd name="connsiteY4" fmla="*/ 767419 h 3108533"/>
              <a:gd name="connsiteX5" fmla="*/ 685800 w 1371600"/>
              <a:gd name="connsiteY5" fmla="*/ 767419 h 3108533"/>
              <a:gd name="connsiteX6" fmla="*/ 1371600 w 1371600"/>
              <a:gd name="connsiteY6" fmla="*/ 0 h 3108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3108533" stroke="0" extrusionOk="0">
                <a:moveTo>
                  <a:pt x="1371600" y="3108533"/>
                </a:moveTo>
                <a:cubicBezTo>
                  <a:pt x="992843" y="3108533"/>
                  <a:pt x="685800" y="2764948"/>
                  <a:pt x="685800" y="2341114"/>
                </a:cubicBezTo>
                <a:lnTo>
                  <a:pt x="685800" y="2302257"/>
                </a:lnTo>
                <a:cubicBezTo>
                  <a:pt x="685800" y="1878423"/>
                  <a:pt x="378757" y="1534838"/>
                  <a:pt x="0" y="1534838"/>
                </a:cubicBezTo>
                <a:cubicBezTo>
                  <a:pt x="378757" y="1534838"/>
                  <a:pt x="685800" y="1191253"/>
                  <a:pt x="685800" y="767419"/>
                </a:cubicBezTo>
                <a:lnTo>
                  <a:pt x="685800" y="767419"/>
                </a:lnTo>
                <a:cubicBezTo>
                  <a:pt x="685800" y="343585"/>
                  <a:pt x="992843" y="0"/>
                  <a:pt x="1371600" y="0"/>
                </a:cubicBezTo>
                <a:lnTo>
                  <a:pt x="1371600" y="3108533"/>
                </a:lnTo>
                <a:close/>
              </a:path>
              <a:path w="1371600" h="3108533" fill="none">
                <a:moveTo>
                  <a:pt x="1371600" y="3108533"/>
                </a:moveTo>
                <a:cubicBezTo>
                  <a:pt x="992843" y="3108533"/>
                  <a:pt x="685800" y="2764948"/>
                  <a:pt x="685800" y="2341114"/>
                </a:cubicBezTo>
                <a:lnTo>
                  <a:pt x="685800" y="2302257"/>
                </a:lnTo>
                <a:cubicBezTo>
                  <a:pt x="685800" y="1878423"/>
                  <a:pt x="618039" y="1560476"/>
                  <a:pt x="239282" y="1560476"/>
                </a:cubicBezTo>
                <a:cubicBezTo>
                  <a:pt x="618039" y="1560476"/>
                  <a:pt x="685800" y="1191253"/>
                  <a:pt x="685800" y="767419"/>
                </a:cubicBezTo>
                <a:lnTo>
                  <a:pt x="685800" y="767419"/>
                </a:lnTo>
                <a:cubicBezTo>
                  <a:pt x="685800" y="343585"/>
                  <a:pt x="992843" y="0"/>
                  <a:pt x="1371600" y="0"/>
                </a:cubicBezTo>
              </a:path>
            </a:pathLst>
          </a:custGeom>
          <a:ln w="57150">
            <a:solidFill>
              <a:srgbClr val="1690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690D0"/>
              </a:solidFill>
            </a:endParaRPr>
          </a:p>
        </p:txBody>
      </p:sp>
      <p:pic>
        <p:nvPicPr>
          <p:cNvPr id="10" name="Picture 2" descr="P:\PIO\New Photo Library\Freight\P118018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33" b="27178"/>
          <a:stretch/>
        </p:blipFill>
        <p:spPr bwMode="auto">
          <a:xfrm>
            <a:off x="6061046" y="2295404"/>
            <a:ext cx="3081528" cy="228048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55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dirty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Draft </a:t>
            </a:r>
            <a:r>
              <a:rPr lang="en-US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freight </a:t>
            </a:r>
            <a:r>
              <a:rPr lang="en-US" dirty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network </a:t>
            </a:r>
            <a:r>
              <a:rPr lang="en-US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designation</a:t>
            </a:r>
            <a:endParaRPr lang="en-US" dirty="0"/>
          </a:p>
        </p:txBody>
      </p:sp>
      <p:pic>
        <p:nvPicPr>
          <p:cNvPr id="1026" name="Picture 2" descr="H:\My Documents\FMP_Graphic1v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1"/>
            <a:ext cx="9048789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42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:\My Documents\Existing_Major_Truck_Street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" t="2151" r="5557" b="2172"/>
          <a:stretch/>
        </p:blipFill>
        <p:spPr bwMode="auto">
          <a:xfrm>
            <a:off x="-12068" y="22861"/>
            <a:ext cx="4428425" cy="631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16516" y="6338008"/>
            <a:ext cx="4432873" cy="533400"/>
          </a:xfrm>
          <a:prstGeom prst="rect">
            <a:avLst/>
          </a:prstGeom>
          <a:solidFill>
            <a:srgbClr val="1690D0"/>
          </a:solidFill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Existing network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9" t="1616" r="2033" b="1961"/>
          <a:stretch/>
        </p:blipFill>
        <p:spPr bwMode="auto">
          <a:xfrm>
            <a:off x="4754880" y="0"/>
            <a:ext cx="4389120" cy="633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754880" y="6338008"/>
            <a:ext cx="4389120" cy="533400"/>
          </a:xfrm>
          <a:prstGeom prst="rect">
            <a:avLst/>
          </a:prstGeom>
          <a:solidFill>
            <a:srgbClr val="1690D0"/>
          </a:solidFill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Draft network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60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4267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Purpose of truck </a:t>
            </a:r>
            <a:r>
              <a:rPr lang="en-US" dirty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lang="en-US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esign guidelines</a:t>
            </a:r>
            <a:endParaRPr lang="en-US" dirty="0">
              <a:solidFill>
                <a:srgbClr val="1690D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sz="2400" dirty="0" smtClean="0">
              <a:latin typeface="Segoe UI Light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400" dirty="0" smtClean="0"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Outlines basic design considerations for SDOT to accommodate freight</a:t>
            </a:r>
          </a:p>
          <a:p>
            <a:endParaRPr lang="en-US" sz="2400" dirty="0">
              <a:latin typeface="Segoe UI Light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400" dirty="0"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Improve safety and mobility for all </a:t>
            </a:r>
            <a:r>
              <a:rPr lang="en-US" sz="2400" dirty="0" smtClean="0"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users</a:t>
            </a:r>
          </a:p>
          <a:p>
            <a:pPr marL="0" indent="0">
              <a:buNone/>
            </a:pPr>
            <a:endParaRPr lang="en-US" sz="2400" dirty="0">
              <a:latin typeface="Segoe UI Light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400" dirty="0" smtClean="0"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Focused on truck street designations</a:t>
            </a:r>
          </a:p>
        </p:txBody>
      </p:sp>
      <p:pic>
        <p:nvPicPr>
          <p:cNvPr id="1026" name="Picture 2" descr="V:\PIO\New Photo Library\Freight\20151015_1730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466" y="4648200"/>
            <a:ext cx="3928534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V:\PIO\New Photo Library\Freight\20150909_0751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466" y="2698122"/>
            <a:ext cx="3986619" cy="224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:\PIO\New Photo Library\Freight\20151103_08065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72" t="123" r="16372" b="-123"/>
          <a:stretch/>
        </p:blipFill>
        <p:spPr bwMode="auto">
          <a:xfrm>
            <a:off x="4430137" y="0"/>
            <a:ext cx="4796661" cy="269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28660" cy="1143000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Considerations </a:t>
            </a:r>
            <a:r>
              <a:rPr lang="en-US" sz="4000" dirty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 </a:t>
            </a:r>
            <a:r>
              <a:rPr lang="en-US" sz="4000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truck </a:t>
            </a:r>
            <a:r>
              <a:rPr lang="en-US" sz="4000" dirty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design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3323"/>
            <a:ext cx="4648200" cy="3950277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Truck type, size, volumes</a:t>
            </a:r>
          </a:p>
          <a:p>
            <a:endParaRPr lang="en-US" sz="2800" dirty="0" smtClean="0">
              <a:latin typeface="Segoe UI Light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dirty="0" smtClean="0"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Design for vs. accommodate</a:t>
            </a:r>
          </a:p>
          <a:p>
            <a:endParaRPr lang="en-US" sz="2800" dirty="0" smtClean="0">
              <a:latin typeface="Segoe UI Light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dirty="0" smtClean="0"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Modal overlap</a:t>
            </a:r>
          </a:p>
          <a:p>
            <a:endParaRPr lang="en-US" sz="2800" dirty="0">
              <a:latin typeface="Segoe UI Light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dirty="0" smtClean="0"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Additional information and detail in the Right-of-Way Improvements Manual (under development)</a:t>
            </a:r>
          </a:p>
        </p:txBody>
      </p:sp>
      <p:pic>
        <p:nvPicPr>
          <p:cNvPr id="5122" name="Picture 2" descr="H:\My Documents\truck siz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7" t="23787" r="7058" b="17121"/>
          <a:stretch/>
        </p:blipFill>
        <p:spPr bwMode="auto">
          <a:xfrm>
            <a:off x="5669280" y="914400"/>
            <a:ext cx="332232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87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2639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New freight project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>
            <a:normAutofit fontScale="92500" lnSpcReduction="20000"/>
          </a:bodyPr>
          <a:lstStyle/>
          <a:p>
            <a:endParaRPr lang="en-US" sz="2200" dirty="0" smtClean="0">
              <a:latin typeface="Segoe UI Light" panose="020B0502040204020203" pitchFamily="34" charset="0"/>
            </a:endParaRPr>
          </a:p>
          <a:p>
            <a:r>
              <a:rPr lang="en-US" sz="2200" dirty="0" smtClean="0">
                <a:latin typeface="Segoe UI Light" panose="020B0502040204020203" pitchFamily="34" charset="0"/>
              </a:rPr>
              <a:t>Perform bottleneck and truck collision analysis</a:t>
            </a:r>
          </a:p>
          <a:p>
            <a:pPr marL="400050"/>
            <a:endParaRPr lang="en-US" sz="2200" dirty="0" smtClean="0">
              <a:latin typeface="Segoe UI Light" panose="020B0502040204020203" pitchFamily="34" charset="0"/>
            </a:endParaRPr>
          </a:p>
          <a:p>
            <a:r>
              <a:rPr lang="en-US" sz="2200" dirty="0" smtClean="0">
                <a:latin typeface="Segoe UI Light" panose="020B0502040204020203" pitchFamily="34" charset="0"/>
              </a:rPr>
              <a:t>Map freight projects from previous planning efforts (Move Seattle, Large Capital, FAP, etc.)</a:t>
            </a:r>
          </a:p>
          <a:p>
            <a:endParaRPr lang="en-US" sz="2200" dirty="0" smtClean="0">
              <a:latin typeface="Segoe UI Light" panose="020B0502040204020203" pitchFamily="34" charset="0"/>
            </a:endParaRPr>
          </a:p>
          <a:p>
            <a:r>
              <a:rPr lang="en-US" sz="2200" dirty="0" smtClean="0">
                <a:latin typeface="Segoe UI Light" panose="020B0502040204020203" pitchFamily="34" charset="0"/>
              </a:rPr>
              <a:t>Identify locations without freight improvements</a:t>
            </a:r>
            <a:endParaRPr lang="en-US" sz="2200" dirty="0">
              <a:latin typeface="Segoe UI Light" panose="020B0502040204020203" pitchFamily="34" charset="0"/>
            </a:endParaRPr>
          </a:p>
          <a:p>
            <a:endParaRPr lang="en-US" sz="2200" dirty="0" smtClean="0">
              <a:latin typeface="Segoe UI Light" panose="020B0502040204020203" pitchFamily="34" charset="0"/>
            </a:endParaRPr>
          </a:p>
          <a:p>
            <a:r>
              <a:rPr lang="en-US" sz="2200" dirty="0" smtClean="0">
                <a:latin typeface="Segoe UI Light" panose="020B0502040204020203" pitchFamily="34" charset="0"/>
              </a:rPr>
              <a:t>Recommended ideas/solutions to improve safety and mobility</a:t>
            </a:r>
          </a:p>
          <a:p>
            <a:endParaRPr lang="en-US" sz="2200" dirty="0">
              <a:latin typeface="Segoe UI Light" panose="020B0502040204020203" pitchFamily="34" charset="0"/>
            </a:endParaRPr>
          </a:p>
          <a:p>
            <a:r>
              <a:rPr lang="en-US" sz="2200" dirty="0" smtClean="0">
                <a:latin typeface="Segoe UI Light" panose="020B0502040204020203" pitchFamily="34" charset="0"/>
              </a:rPr>
              <a:t>FMP Draft includes 55 freight projects</a:t>
            </a:r>
            <a:endParaRPr lang="en-US" sz="2200" dirty="0">
              <a:latin typeface="Segoe UI Light" panose="020B0502040204020203" pitchFamily="34" charset="0"/>
            </a:endParaRPr>
          </a:p>
          <a:p>
            <a:endParaRPr lang="en-US" sz="1800" dirty="0">
              <a:latin typeface="Segoe UI Light" panose="020B0502040204020203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" r="3056"/>
          <a:stretch/>
        </p:blipFill>
        <p:spPr bwMode="auto">
          <a:xfrm>
            <a:off x="4383594" y="0"/>
            <a:ext cx="475287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6273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:\PIO\New Photo Library\Freight\lander\10733507023_9ba354b792_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621" r="44877"/>
          <a:stretch/>
        </p:blipFill>
        <p:spPr bwMode="auto">
          <a:xfrm>
            <a:off x="-1174947" y="0"/>
            <a:ext cx="103082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4688732" cy="1143000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Project</a:t>
            </a:r>
            <a:br>
              <a:rPr lang="en-US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prioritization</a:t>
            </a:r>
            <a:endParaRPr lang="en-US" dirty="0">
              <a:solidFill>
                <a:srgbClr val="1690D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9775"/>
            <a:ext cx="3733800" cy="4467225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Segoe UI Light" panose="020B0502040204020203" pitchFamily="34" charset="0"/>
              </a:rPr>
              <a:t>Determine </a:t>
            </a:r>
            <a:r>
              <a:rPr lang="en-US" sz="2400" dirty="0">
                <a:latin typeface="Segoe UI Light" panose="020B0502040204020203" pitchFamily="34" charset="0"/>
              </a:rPr>
              <a:t>what projects to build </a:t>
            </a:r>
            <a:r>
              <a:rPr lang="en-US" sz="2400" dirty="0" smtClean="0">
                <a:latin typeface="Segoe UI Light" panose="020B0502040204020203" pitchFamily="34" charset="0"/>
              </a:rPr>
              <a:t>and investments to make in the </a:t>
            </a:r>
            <a:r>
              <a:rPr lang="en-US" sz="2400" dirty="0">
                <a:latin typeface="Segoe UI Light" panose="020B0502040204020203" pitchFamily="34" charset="0"/>
              </a:rPr>
              <a:t>short, medium and long </a:t>
            </a:r>
            <a:r>
              <a:rPr lang="en-US" sz="2400" dirty="0" smtClean="0">
                <a:latin typeface="Segoe UI Light" panose="020B0502040204020203" pitchFamily="34" charset="0"/>
              </a:rPr>
              <a:t>term</a:t>
            </a:r>
          </a:p>
          <a:p>
            <a:pPr marL="57150" indent="0">
              <a:buNone/>
            </a:pPr>
            <a:endParaRPr lang="en-US" sz="2400" dirty="0" smtClean="0">
              <a:latin typeface="Segoe UI Light" panose="020B0502040204020203" pitchFamily="34" charset="0"/>
            </a:endParaRPr>
          </a:p>
          <a:p>
            <a:pPr marL="400050"/>
            <a:r>
              <a:rPr lang="en-US" sz="2400" dirty="0">
                <a:latin typeface="Segoe UI Light" panose="020B0502040204020203" pitchFamily="34" charset="0"/>
              </a:rPr>
              <a:t>Rank projects based </a:t>
            </a:r>
            <a:r>
              <a:rPr lang="en-US" sz="2400" dirty="0" smtClean="0">
                <a:latin typeface="Segoe UI Light" panose="020B0502040204020203" pitchFamily="34" charset="0"/>
              </a:rPr>
              <a:t>on </a:t>
            </a:r>
            <a:r>
              <a:rPr lang="en-US" sz="2400" dirty="0">
                <a:latin typeface="Segoe UI Light" panose="020B0502040204020203" pitchFamily="34" charset="0"/>
              </a:rPr>
              <a:t>q</a:t>
            </a:r>
            <a:r>
              <a:rPr lang="en-US" sz="2400" dirty="0" smtClean="0">
                <a:latin typeface="Segoe UI Light" panose="020B0502040204020203" pitchFamily="34" charset="0"/>
              </a:rPr>
              <a:t>uantitative </a:t>
            </a:r>
            <a:r>
              <a:rPr lang="en-US" sz="2400" dirty="0">
                <a:latin typeface="Segoe UI Light" panose="020B0502040204020203" pitchFamily="34" charset="0"/>
              </a:rPr>
              <a:t>and qualitative </a:t>
            </a:r>
            <a:r>
              <a:rPr lang="en-US" sz="2400" dirty="0" smtClean="0">
                <a:latin typeface="Segoe UI Light" panose="020B0502040204020203" pitchFamily="34" charset="0"/>
              </a:rPr>
              <a:t>factors</a:t>
            </a:r>
          </a:p>
          <a:p>
            <a:pPr marL="800100" lvl="1"/>
            <a:r>
              <a:rPr lang="en-US" sz="1800" dirty="0" smtClean="0">
                <a:latin typeface="Segoe UI Light" panose="020B0502040204020203" pitchFamily="34" charset="0"/>
              </a:rPr>
              <a:t>Quantitative factors based on the goals of the plan</a:t>
            </a:r>
            <a:endParaRPr lang="en-US" sz="1800" dirty="0">
              <a:latin typeface="Segoe UI Light" panose="020B0502040204020203" pitchFamily="34" charset="0"/>
            </a:endParaRPr>
          </a:p>
          <a:p>
            <a:pPr marL="57150" indent="0">
              <a:buNone/>
            </a:pPr>
            <a:endParaRPr lang="en-US" sz="2400" dirty="0" smtClean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25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1280</TotalTime>
  <Words>438</Words>
  <Application>Microsoft Office PowerPoint</Application>
  <PresentationFormat>On-screen Show (4:3)</PresentationFormat>
  <Paragraphs>121</Paragraphs>
  <Slides>12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Freight Master Plan</vt:lpstr>
      <vt:lpstr>Work completed for FMP </vt:lpstr>
      <vt:lpstr>PowerPoint Presentation</vt:lpstr>
      <vt:lpstr>Draft freight network designation</vt:lpstr>
      <vt:lpstr>PowerPoint Presentation</vt:lpstr>
      <vt:lpstr>Purpose of truck design guidelines</vt:lpstr>
      <vt:lpstr>Considerations for truck design guidelines</vt:lpstr>
      <vt:lpstr>New freight project concepts</vt:lpstr>
      <vt:lpstr>Project prioritization</vt:lpstr>
      <vt:lpstr>Strategies and  actions</vt:lpstr>
      <vt:lpstr>Status and next steps</vt:lpstr>
      <vt:lpstr>Questions?</vt:lpstr>
    </vt:vector>
  </TitlesOfParts>
  <Company>City of Seattle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Vega, Gabriela</dc:creator>
  <cp:lastModifiedBy>Vega, Gabriela</cp:lastModifiedBy>
  <cp:revision>92</cp:revision>
  <cp:lastPrinted>2015-07-28T22:15:54Z</cp:lastPrinted>
  <dcterms:created xsi:type="dcterms:W3CDTF">2015-07-08T01:45:21Z</dcterms:created>
  <dcterms:modified xsi:type="dcterms:W3CDTF">2016-03-10T21:50:48Z</dcterms:modified>
</cp:coreProperties>
</file>