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0" r:id="rId1"/>
  </p:sldMasterIdLst>
  <p:notesMasterIdLst>
    <p:notesMasterId r:id="rId16"/>
  </p:notesMasterIdLst>
  <p:sldIdLst>
    <p:sldId id="306" r:id="rId2"/>
    <p:sldId id="359" r:id="rId3"/>
    <p:sldId id="295" r:id="rId4"/>
    <p:sldId id="353" r:id="rId5"/>
    <p:sldId id="360" r:id="rId6"/>
    <p:sldId id="352" r:id="rId7"/>
    <p:sldId id="347" r:id="rId8"/>
    <p:sldId id="351" r:id="rId9"/>
    <p:sldId id="357" r:id="rId10"/>
    <p:sldId id="350" r:id="rId11"/>
    <p:sldId id="310" r:id="rId12"/>
    <p:sldId id="327" r:id="rId13"/>
    <p:sldId id="356" r:id="rId14"/>
    <p:sldId id="32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B699"/>
    <a:srgbClr val="D9E1EC"/>
    <a:srgbClr val="C3D0DF"/>
    <a:srgbClr val="EED8D9"/>
    <a:srgbClr val="E1C1CB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entlaG\Application%20Data\Microsoft\Excel\Book2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7C80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Sheet1!$E$49:$E$53</c:f>
              <c:strCache>
                <c:ptCount val="5"/>
                <c:pt idx="0">
                  <c:v>CLF Downtown / SLU</c:v>
                </c:pt>
                <c:pt idx="1">
                  <c:v>CLF Outside Downtown / SLU</c:v>
                </c:pt>
                <c:pt idx="2">
                  <c:v>MIH Performance</c:v>
                </c:pt>
                <c:pt idx="3">
                  <c:v>MIH Downtown / SLU</c:v>
                </c:pt>
                <c:pt idx="4">
                  <c:v>MIH Outsdide Downtown / SLU</c:v>
                </c:pt>
              </c:strCache>
            </c:strRef>
          </c:cat>
          <c:val>
            <c:numRef>
              <c:f>Sheet1!$F$49:$F$53</c:f>
              <c:numCache>
                <c:formatCode>#,##0</c:formatCode>
                <c:ptCount val="5"/>
                <c:pt idx="0">
                  <c:v>128578688</c:v>
                </c:pt>
                <c:pt idx="1">
                  <c:v>66892519</c:v>
                </c:pt>
                <c:pt idx="2">
                  <c:v>175424053.5</c:v>
                </c:pt>
                <c:pt idx="3">
                  <c:v>22556875</c:v>
                </c:pt>
                <c:pt idx="4">
                  <c:v>152867178.5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5F7B04F5-95E7-4F5D-ACE0-2D46BBCDC05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B264843E-15B7-4762-8464-77567EAD2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3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4843E-15B7-4762-8464-77567EAD24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5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4843E-15B7-4762-8464-77567EAD24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9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4843E-15B7-4762-8464-77567EAD24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4843E-15B7-4762-8464-77567EAD24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5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81B-489A-4CCF-8FDB-D7321A7CF39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2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81B-489A-4CCF-8FDB-D7321A7CF39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2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81B-489A-4CCF-8FDB-D7321A7CF39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7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81B-489A-4CCF-8FDB-D7321A7CF39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7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81B-489A-4CCF-8FDB-D7321A7CF39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81B-489A-4CCF-8FDB-D7321A7CF39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2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81B-489A-4CCF-8FDB-D7321A7CF39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5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81B-489A-4CCF-8FDB-D7321A7CF39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9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81B-489A-4CCF-8FDB-D7321A7CF39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81B-489A-4CCF-8FDB-D7321A7CF39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3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581B-489A-4CCF-8FDB-D7321A7CF39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4581B-489A-4CCF-8FDB-D7321A7CF39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90698-ACBF-4685-BFF5-6FBA0BCE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2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304800" y="2133600"/>
            <a:ext cx="8153400" cy="1161473"/>
          </a:xfrm>
          <a:prstGeom prst="rect">
            <a:avLst/>
          </a:prstGeom>
          <a:noFill/>
          <a:ln w="12700">
            <a:noFill/>
          </a:ln>
        </p:spPr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CE"/>
              </a:buClr>
              <a:buSzPct val="60000"/>
              <a:buFontTx/>
              <a:buNone/>
              <a:tabLst/>
              <a:defRPr/>
            </a:pP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murray.seattle.gov/wp-content/uploads/2015/07/HALA-cover-just-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922816"/>
            <a:ext cx="6637337" cy="57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5850" y="4706338"/>
            <a:ext cx="680481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Affordable Housing Impact Mitigation Program</a:t>
            </a:r>
          </a:p>
          <a:p>
            <a:pPr algn="r"/>
            <a:r>
              <a:rPr lang="en-US" dirty="0" smtClean="0"/>
              <a:t>Robert Feldstein, Mayor’s Office of Policy and Innovation</a:t>
            </a:r>
          </a:p>
          <a:p>
            <a:pPr algn="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September 10, 2015</a:t>
            </a:r>
          </a:p>
          <a:p>
            <a:pPr algn="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3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Program is </a:t>
            </a:r>
            <a:r>
              <a:rPr lang="en-US" sz="2000" dirty="0">
                <a:solidFill>
                  <a:schemeClr val="accent5"/>
                </a:solidFill>
              </a:rPr>
              <a:t>linked to providing additional development capacity </a:t>
            </a:r>
            <a:r>
              <a:rPr lang="en-US" sz="2000" dirty="0"/>
              <a:t>through zoning </a:t>
            </a:r>
            <a:r>
              <a:rPr lang="en-US" sz="2000" dirty="0"/>
              <a:t>changes and is activated when the program (Chapter 23.58B) is </a:t>
            </a:r>
            <a:r>
              <a:rPr lang="en-US" sz="2000" dirty="0"/>
              <a:t>specifically referred to within the provisions of a </a:t>
            </a:r>
            <a:r>
              <a:rPr lang="en-US" sz="2000" dirty="0"/>
              <a:t>zone</a:t>
            </a:r>
          </a:p>
          <a:p>
            <a:r>
              <a:rPr lang="en-US" sz="2000" dirty="0"/>
              <a:t>Reference to 23.58B will be added when</a:t>
            </a:r>
          </a:p>
          <a:p>
            <a:pPr lvl="1"/>
            <a:r>
              <a:rPr lang="en-US" sz="1800" dirty="0">
                <a:solidFill>
                  <a:schemeClr val="accent5"/>
                </a:solidFill>
              </a:rPr>
              <a:t>Land </a:t>
            </a:r>
            <a:r>
              <a:rPr lang="en-US" sz="1800" dirty="0">
                <a:solidFill>
                  <a:schemeClr val="accent5"/>
                </a:solidFill>
              </a:rPr>
              <a:t>Use Code or Land Use Map </a:t>
            </a:r>
            <a:r>
              <a:rPr lang="en-US" sz="1800" dirty="0"/>
              <a:t>amendments are made to increase commercial development </a:t>
            </a:r>
            <a:r>
              <a:rPr lang="en-US" sz="1800" dirty="0"/>
              <a:t>capacity</a:t>
            </a:r>
          </a:p>
          <a:p>
            <a:pPr lvl="1"/>
            <a:r>
              <a:rPr lang="en-US" sz="1800" dirty="0"/>
              <a:t>Zoning </a:t>
            </a:r>
            <a:r>
              <a:rPr lang="en-US" sz="1800" dirty="0"/>
              <a:t>changes </a:t>
            </a:r>
            <a:r>
              <a:rPr lang="en-US" sz="1800" dirty="0"/>
              <a:t>are sought </a:t>
            </a:r>
            <a:r>
              <a:rPr lang="en-US" sz="1800" dirty="0"/>
              <a:t>through </a:t>
            </a:r>
            <a:r>
              <a:rPr lang="en-US" sz="1800" dirty="0">
                <a:solidFill>
                  <a:schemeClr val="accent5"/>
                </a:solidFill>
              </a:rPr>
              <a:t>contract </a:t>
            </a:r>
            <a:r>
              <a:rPr lang="en-US" sz="1800" dirty="0">
                <a:solidFill>
                  <a:schemeClr val="accent5"/>
                </a:solidFill>
              </a:rPr>
              <a:t>rezones</a:t>
            </a:r>
          </a:p>
          <a:p>
            <a:r>
              <a:rPr lang="en-US" sz="2000" dirty="0"/>
              <a:t>Does not </a:t>
            </a:r>
            <a:r>
              <a:rPr lang="en-US" sz="2000" dirty="0"/>
              <a:t>apply to </a:t>
            </a:r>
            <a:r>
              <a:rPr lang="en-US" sz="2000" dirty="0"/>
              <a:t>residential </a:t>
            </a:r>
            <a:r>
              <a:rPr lang="en-US" sz="2000" dirty="0"/>
              <a:t>zones (LR, MR, HR, RSL, SF), industrial zones (IB, IG) or the Master Planned Community – </a:t>
            </a:r>
            <a:r>
              <a:rPr lang="en-US" sz="2000" dirty="0" err="1"/>
              <a:t>Yesler</a:t>
            </a:r>
            <a:r>
              <a:rPr lang="en-US" sz="2000" dirty="0"/>
              <a:t> Terrace (MPC-YT) zone.</a:t>
            </a:r>
          </a:p>
          <a:p>
            <a:r>
              <a:rPr lang="en-US" sz="2000" dirty="0">
                <a:solidFill>
                  <a:schemeClr val="accent5"/>
                </a:solidFill>
              </a:rPr>
              <a:t>Minor deviations from Development </a:t>
            </a:r>
            <a:r>
              <a:rPr lang="en-US" sz="2000" dirty="0">
                <a:solidFill>
                  <a:schemeClr val="accent5"/>
                </a:solidFill>
              </a:rPr>
              <a:t>Standards </a:t>
            </a:r>
            <a:r>
              <a:rPr lang="en-US" sz="2000" dirty="0"/>
              <a:t>allowed within defined limits to take advantage of new additional capacity (e.g. </a:t>
            </a:r>
            <a:r>
              <a:rPr lang="en-US" sz="2000" dirty="0"/>
              <a:t>lot coverage, setbacks, etc</a:t>
            </a:r>
            <a:r>
              <a:rPr lang="en-US" sz="2000" dirty="0" smtClean="0"/>
              <a:t>.)</a:t>
            </a:r>
          </a:p>
          <a:p>
            <a:pPr lvl="1"/>
            <a:r>
              <a:rPr lang="en-US" sz="1800" dirty="0" smtClean="0"/>
              <a:t>Applicant </a:t>
            </a:r>
            <a:r>
              <a:rPr lang="en-US" sz="1800" dirty="0"/>
              <a:t>may apply </a:t>
            </a:r>
            <a:r>
              <a:rPr lang="en-US" sz="1800" dirty="0"/>
              <a:t>for </a:t>
            </a:r>
            <a:r>
              <a:rPr lang="en-US" sz="1800" dirty="0"/>
              <a:t>fee </a:t>
            </a:r>
            <a:r>
              <a:rPr lang="en-US" sz="1800" dirty="0"/>
              <a:t>reduction if it demonstrates additional capacity is still not useable even with development standard modifications. </a:t>
            </a: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2723" y="962472"/>
            <a:ext cx="8122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Housing Impact Mitigation Program</a:t>
            </a:r>
          </a:p>
          <a:p>
            <a:r>
              <a:rPr lang="en-US" sz="20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Activating the Program</a:t>
            </a:r>
            <a:endParaRPr lang="en-US" sz="2000" b="1" dirty="0" smtClean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8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4"/>
          <a:stretch/>
        </p:blipFill>
        <p:spPr>
          <a:xfrm>
            <a:off x="4527179" y="830946"/>
            <a:ext cx="4392231" cy="5936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669" y="957273"/>
            <a:ext cx="4084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Potential Zoning Changes </a:t>
            </a:r>
          </a:p>
          <a:p>
            <a:r>
              <a:rPr lang="en-US" sz="16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6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</a:t>
            </a:r>
            <a:r>
              <a:rPr lang="en-US" sz="16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Village to activate Mandatory Affordable Housing Programs</a:t>
            </a:r>
          </a:p>
          <a:p>
            <a:endParaRPr lang="en-US" sz="1600" b="1" dirty="0" smtClean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252315" y="4921629"/>
            <a:ext cx="2139519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252315" y="5631594"/>
            <a:ext cx="1818086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213412" y="3101789"/>
            <a:ext cx="2250141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4" idx="2"/>
          </p:cNvCxnSpPr>
          <p:nvPr/>
        </p:nvCxnSpPr>
        <p:spPr>
          <a:xfrm flipH="1">
            <a:off x="4213413" y="3881719"/>
            <a:ext cx="13895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2669" y="2778623"/>
            <a:ext cx="378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Lowrise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Multifamily Zoning </a:t>
            </a: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ncrease amount of FAR, allowable density, or 1 extra story of height.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2373" y="3684058"/>
            <a:ext cx="3325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2048" y="3591724"/>
            <a:ext cx="397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Lowrise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Neighborhood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Zoning </a:t>
            </a: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ncrease amount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1 extra story of height.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682" y="4690795"/>
            <a:ext cx="414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SF Zoning Already Within Urban Village</a:t>
            </a:r>
          </a:p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to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Lowrise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Residential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Small Lot (RSL)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zoning, or Midrise (MR) depending on neighborhood context.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8967" y="5434361"/>
            <a:ext cx="425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SF Zoning Within Transit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Walkshed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change to Residential Small Lot (RSL) or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Lowrise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243349" y="6320119"/>
            <a:ext cx="1791191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6089287"/>
            <a:ext cx="425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SF Zoning Other Areas</a:t>
            </a:r>
          </a:p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 change. </a:t>
            </a:r>
          </a:p>
        </p:txBody>
      </p:sp>
      <p:sp>
        <p:nvSpPr>
          <p:cNvPr id="32" name="Oval 31"/>
          <p:cNvSpPr/>
          <p:nvPr/>
        </p:nvSpPr>
        <p:spPr>
          <a:xfrm>
            <a:off x="6359810" y="4862712"/>
            <a:ext cx="117834" cy="1178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22565" y="3042871"/>
            <a:ext cx="117834" cy="1178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02913" y="3822802"/>
            <a:ext cx="117834" cy="1178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034540" y="5555740"/>
            <a:ext cx="117834" cy="1178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11484" y="6261202"/>
            <a:ext cx="117834" cy="1178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8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2038" b="1724"/>
          <a:stretch/>
        </p:blipFill>
        <p:spPr>
          <a:xfrm>
            <a:off x="2545976" y="1066800"/>
            <a:ext cx="6464234" cy="5504329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7" idx="2"/>
          </p:cNvCxnSpPr>
          <p:nvPr/>
        </p:nvCxnSpPr>
        <p:spPr>
          <a:xfrm flipH="1" flipV="1">
            <a:off x="2444756" y="3363764"/>
            <a:ext cx="3125961" cy="84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0764" y="2846969"/>
            <a:ext cx="227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Downtown Zones</a:t>
            </a: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ncrease allowed FAR by ~1.0, or allowed residential floor plate size by 1,000 sq. ft.  </a:t>
            </a:r>
          </a:p>
        </p:txBody>
      </p:sp>
      <p:sp>
        <p:nvSpPr>
          <p:cNvPr id="7" name="Oval 6"/>
          <p:cNvSpPr/>
          <p:nvPr/>
        </p:nvSpPr>
        <p:spPr>
          <a:xfrm>
            <a:off x="5570717" y="3313311"/>
            <a:ext cx="117834" cy="1178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682" y="957273"/>
            <a:ext cx="2670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Potential Zoning Changes </a:t>
            </a:r>
          </a:p>
          <a:p>
            <a:r>
              <a:rPr lang="en-US" sz="16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Downtown / </a:t>
            </a:r>
            <a:r>
              <a:rPr lang="en-US" sz="16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 to </a:t>
            </a:r>
            <a:r>
              <a:rPr lang="en-US" sz="16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 Mandatory Affordable Housing Programs</a:t>
            </a:r>
            <a:endParaRPr lang="en-US" sz="16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stCxn id="12" idx="2"/>
          </p:cNvCxnSpPr>
          <p:nvPr/>
        </p:nvCxnSpPr>
        <p:spPr>
          <a:xfrm flipH="1" flipV="1">
            <a:off x="2444755" y="5002306"/>
            <a:ext cx="2802812" cy="1925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682" y="4355506"/>
            <a:ext cx="2364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Constrained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Zones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 increase in commercial capacity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Harborfront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zones, Pike Market Mixed, SLU Lakefront blocks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47567" y="4962643"/>
            <a:ext cx="107122" cy="1178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9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4138"/>
            <a:ext cx="7886700" cy="4798862"/>
          </a:xfrm>
        </p:spPr>
        <p:txBody>
          <a:bodyPr>
            <a:noAutofit/>
          </a:bodyPr>
          <a:lstStyle/>
          <a:p>
            <a:r>
              <a:rPr lang="en-US" sz="2200" dirty="0"/>
              <a:t>A </a:t>
            </a:r>
            <a:r>
              <a:rPr lang="en-US" sz="2200" dirty="0">
                <a:solidFill>
                  <a:schemeClr val="accent5"/>
                </a:solidFill>
              </a:rPr>
              <a:t>steady and predictable program </a:t>
            </a:r>
            <a:r>
              <a:rPr lang="en-US" sz="2200" dirty="0"/>
              <a:t>is a key component of the ‘Grand Bargain’ agreement</a:t>
            </a:r>
          </a:p>
          <a:p>
            <a:r>
              <a:rPr lang="en-US" sz="2200" dirty="0"/>
              <a:t>Initial Implementation Phase (through 2017)</a:t>
            </a:r>
          </a:p>
          <a:p>
            <a:pPr lvl="1"/>
            <a:r>
              <a:rPr lang="en-US" sz="1800" dirty="0"/>
              <a:t>May change fees in table as increases in development capacity are further refined through 2017.</a:t>
            </a:r>
          </a:p>
          <a:p>
            <a:r>
              <a:rPr lang="en-US" sz="2200" dirty="0"/>
              <a:t>Ongoing Review (2018)</a:t>
            </a:r>
          </a:p>
          <a:p>
            <a:pPr lvl="1"/>
            <a:r>
              <a:rPr lang="en-US" sz="1800" dirty="0"/>
              <a:t>May </a:t>
            </a:r>
            <a:r>
              <a:rPr lang="en-US" sz="1800" dirty="0"/>
              <a:t>adjust fees should modeling of MIH and Impact Mitigation Programs drop below shared goal of 6,000 units</a:t>
            </a:r>
          </a:p>
          <a:p>
            <a:r>
              <a:rPr lang="en-US" sz="2200" dirty="0"/>
              <a:t>Post Implementation Review </a:t>
            </a:r>
          </a:p>
          <a:p>
            <a:pPr lvl="1"/>
            <a:r>
              <a:rPr lang="en-US" sz="1800" dirty="0"/>
              <a:t>Amendments subject to a Technical Review Committee </a:t>
            </a:r>
            <a:r>
              <a:rPr lang="en-US" sz="1800" dirty="0" smtClean="0"/>
              <a:t>process and considered if:</a:t>
            </a:r>
            <a:endParaRPr lang="en-US" sz="1800" dirty="0"/>
          </a:p>
          <a:p>
            <a:pPr lvl="2"/>
            <a:r>
              <a:rPr lang="en-US" sz="1800" dirty="0" smtClean="0"/>
              <a:t>After </a:t>
            </a:r>
            <a:r>
              <a:rPr lang="en-US" sz="1800" dirty="0"/>
              <a:t>5 years, there is a failure to meet expectations of program performance</a:t>
            </a:r>
          </a:p>
          <a:p>
            <a:pPr lvl="2"/>
            <a:r>
              <a:rPr lang="en-US" sz="1800" dirty="0"/>
              <a:t>There are significant positive or negative changes in the real estate market</a:t>
            </a:r>
          </a:p>
          <a:p>
            <a:pPr lvl="2"/>
            <a:r>
              <a:rPr lang="en-US" sz="1800" dirty="0"/>
              <a:t>Neither of above, but 10 years has passed since implementation of program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2723" y="962472"/>
            <a:ext cx="812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Housing Impact Mitigation </a:t>
            </a:r>
            <a:r>
              <a:rPr lang="en-US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2400" b="1" dirty="0" smtClean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5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11009"/>
              </p:ext>
            </p:extLst>
          </p:nvPr>
        </p:nvGraphicFramePr>
        <p:xfrm>
          <a:off x="2252134" y="1577954"/>
          <a:ext cx="6747933" cy="503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266"/>
                <a:gridCol w="5672667"/>
              </a:tblGrid>
              <a:tr h="611411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Legislation </a:t>
                      </a:r>
                      <a:r>
                        <a:rPr lang="en-US" dirty="0" smtClean="0"/>
                        <a:t>Schedule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1411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Affordable</a:t>
                      </a:r>
                      <a:r>
                        <a:rPr lang="en-US" baseline="0" dirty="0" smtClean="0"/>
                        <a:t> Housing Impact Mitigation Framework Ordinance</a:t>
                      </a:r>
                      <a:endParaRPr lang="en-US" dirty="0"/>
                    </a:p>
                  </a:txBody>
                  <a:tcPr/>
                </a:tc>
              </a:tr>
              <a:tr h="349378">
                <a:tc>
                  <a:txBody>
                    <a:bodyPr/>
                    <a:lstStyle/>
                    <a:p>
                      <a:r>
                        <a:rPr lang="en-US" dirty="0" smtClean="0"/>
                        <a:t>Q1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Mandatory Inclusionary Housing Framework Ordinance</a:t>
                      </a:r>
                      <a:endParaRPr lang="en-US" baseline="0" dirty="0" smtClean="0"/>
                    </a:p>
                  </a:txBody>
                  <a:tcPr/>
                </a:tc>
              </a:tr>
              <a:tr h="611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Q1 2016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Zoning changes in Downtown, Sout</a:t>
                      </a:r>
                      <a:r>
                        <a:rPr lang="en-US" baseline="0" dirty="0" smtClean="0"/>
                        <a:t>h Lake Union and 23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Avenue</a:t>
                      </a:r>
                    </a:p>
                  </a:txBody>
                  <a:tcPr/>
                </a:tc>
              </a:tr>
              <a:tr h="349378">
                <a:tc>
                  <a:txBody>
                    <a:bodyPr/>
                    <a:lstStyle/>
                    <a:p>
                      <a:r>
                        <a:rPr lang="en-US" dirty="0" smtClean="0"/>
                        <a:t>Q2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District</a:t>
                      </a:r>
                      <a:r>
                        <a:rPr lang="en-US" baseline="0" dirty="0" smtClean="0"/>
                        <a:t> Zoning Changes</a:t>
                      </a:r>
                      <a:endParaRPr lang="en-US" dirty="0"/>
                    </a:p>
                  </a:txBody>
                  <a:tcPr/>
                </a:tc>
              </a:tr>
              <a:tr h="611411">
                <a:tc>
                  <a:txBody>
                    <a:bodyPr/>
                    <a:lstStyle/>
                    <a:p>
                      <a:r>
                        <a:rPr lang="en-US" dirty="0" smtClean="0"/>
                        <a:t>Q3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Seattle 2035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consideration of Urban Village</a:t>
                      </a:r>
                      <a:r>
                        <a:rPr lang="en-US" baseline="0" dirty="0" smtClean="0"/>
                        <a:t> boundary changes</a:t>
                      </a:r>
                      <a:endParaRPr lang="en-US" dirty="0"/>
                    </a:p>
                  </a:txBody>
                  <a:tcPr/>
                </a:tc>
              </a:tr>
              <a:tr h="611411">
                <a:tc>
                  <a:txBody>
                    <a:bodyPr/>
                    <a:lstStyle/>
                    <a:p>
                      <a:r>
                        <a:rPr lang="en-US" dirty="0" smtClean="0"/>
                        <a:t>Q3</a:t>
                      </a:r>
                      <a:r>
                        <a:rPr lang="en-US" baseline="0" dirty="0" smtClean="0"/>
                        <a:t>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Zoning changes in</a:t>
                      </a:r>
                      <a:r>
                        <a:rPr lang="en-US" baseline="0" dirty="0" smtClean="0"/>
                        <a:t> coordination with Uptown and Rainier Beach area planning </a:t>
                      </a:r>
                      <a:endParaRPr lang="en-US" dirty="0"/>
                    </a:p>
                  </a:txBody>
                  <a:tcPr/>
                </a:tc>
              </a:tr>
              <a:tr h="1127808">
                <a:tc>
                  <a:txBody>
                    <a:bodyPr/>
                    <a:lstStyle/>
                    <a:p>
                      <a:r>
                        <a:rPr lang="en-US" dirty="0" smtClean="0"/>
                        <a:t>Q2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Zone-wide changes</a:t>
                      </a:r>
                      <a:r>
                        <a:rPr lang="en-US" baseline="0" dirty="0" smtClean="0"/>
                        <a:t> to Commercial and Neighborhood </a:t>
                      </a:r>
                      <a:r>
                        <a:rPr lang="en-US" dirty="0" smtClean="0"/>
                        <a:t>Commercial,</a:t>
                      </a:r>
                      <a:r>
                        <a:rPr lang="en-US" baseline="0" dirty="0" smtClean="0"/>
                        <a:t> Multifamily zones, and single family areas in urban villages.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889001" y="3302003"/>
            <a:ext cx="465666" cy="3005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800" y="2413001"/>
            <a:ext cx="2142067" cy="1507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Ongoing Community Outreach and Engagement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08200" y="1577954"/>
            <a:ext cx="7035800" cy="597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2" y="967090"/>
            <a:ext cx="8695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 Schedule for activating Mandatory Affordable Housing </a:t>
            </a:r>
            <a:r>
              <a:rPr lang="en-US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lang="en-US" sz="24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4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>
            <a:endCxn id="9" idx="0"/>
          </p:cNvCxnSpPr>
          <p:nvPr/>
        </p:nvCxnSpPr>
        <p:spPr>
          <a:xfrm>
            <a:off x="2624665" y="4813299"/>
            <a:ext cx="0" cy="529166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831288" y="5877981"/>
            <a:ext cx="279400" cy="311153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13200" y="5871631"/>
            <a:ext cx="279400" cy="311153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48734" y="795867"/>
            <a:ext cx="8246533" cy="3606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Principles of the Grand Bargain Agreement</a:t>
            </a:r>
          </a:p>
          <a:p>
            <a:pPr algn="ctr"/>
            <a:endParaRPr lang="en-US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mandatory affordable housing programs for new development: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Residential: 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Mandatory Inclusionary Housing (MIH)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Commercial: 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Affordable Housing Impact Mitigation Program </a:t>
            </a:r>
            <a:r>
              <a:rPr lang="en-US" dirty="0" smtClean="0"/>
              <a:t>(also known as the Commercial Linkage Fee)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Commits to a shared </a:t>
            </a:r>
            <a:r>
              <a:rPr lang="en-US" dirty="0"/>
              <a:t>production goal of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6,000 units </a:t>
            </a:r>
            <a:r>
              <a:rPr lang="en-US" dirty="0" smtClean="0"/>
              <a:t>for both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Increases development's contribution to affordable housing, while keeping current incentive zoning in place.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Ties new requirements </a:t>
            </a:r>
            <a:r>
              <a:rPr lang="en-US" dirty="0"/>
              <a:t>to increases in development </a:t>
            </a:r>
            <a:r>
              <a:rPr lang="en-US" dirty="0" smtClean="0"/>
              <a:t>capacity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for contribution to be modified if new development </a:t>
            </a:r>
            <a:r>
              <a:rPr lang="en-US" dirty="0"/>
              <a:t>capacity cannot be </a:t>
            </a:r>
            <a:r>
              <a:rPr lang="en-US" dirty="0" smtClean="0"/>
              <a:t>utilized due to city requirements.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Sets up a framework to amend program once </a:t>
            </a:r>
            <a:r>
              <a:rPr lang="en-US" dirty="0" smtClean="0"/>
              <a:t>implemented</a:t>
            </a:r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151466" y="4495799"/>
            <a:ext cx="2980267" cy="635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MIH Resolution – Fall 2015</a:t>
            </a:r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4970988" y="4495800"/>
            <a:ext cx="3344334" cy="148166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Affordable Housing Impact Mitigation Framework Ordinance – </a:t>
            </a:r>
            <a:r>
              <a:rPr lang="en-US" dirty="0"/>
              <a:t>Fall 2015 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1134532" y="5342465"/>
            <a:ext cx="2980266" cy="635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MIH Framework Ordinance – Early 2016</a:t>
            </a:r>
            <a:endParaRPr lang="en-US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1651001" y="6189134"/>
            <a:ext cx="6180666" cy="635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Zoning changes to activate both programs – 2016 - 2017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2"/>
            <a:endCxn id="7" idx="3"/>
          </p:cNvCxnSpPr>
          <p:nvPr/>
        </p:nvCxnSpPr>
        <p:spPr>
          <a:xfrm flipH="1">
            <a:off x="4131733" y="4402666"/>
            <a:ext cx="440268" cy="410633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</p:cNvCxnSpPr>
          <p:nvPr/>
        </p:nvCxnSpPr>
        <p:spPr>
          <a:xfrm>
            <a:off x="4572001" y="4402666"/>
            <a:ext cx="398987" cy="410633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413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325151"/>
              </p:ext>
            </p:extLst>
          </p:nvPr>
        </p:nvGraphicFramePr>
        <p:xfrm>
          <a:off x="1707777" y="2277728"/>
          <a:ext cx="5455865" cy="375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2723" y="962472"/>
            <a:ext cx="81220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Inclusionary Housing (MIH) &amp; </a:t>
            </a:r>
            <a:r>
              <a:rPr lang="en-US" sz="28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Housing Impact Mitigation Program </a:t>
            </a:r>
            <a:endParaRPr lang="en-US" sz="28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 smtClean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6374" y="2514520"/>
            <a:ext cx="324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Affordable Housing Impact Mitigation Program</a:t>
            </a:r>
          </a:p>
          <a:p>
            <a:r>
              <a:rPr lang="en-US" sz="1200" b="1" dirty="0" smtClean="0"/>
              <a:t>Downtown / SLU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24838" y="4510353"/>
            <a:ext cx="315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Affordable Housing Impact Mitigation Program</a:t>
            </a:r>
          </a:p>
          <a:p>
            <a:r>
              <a:rPr lang="en-US" sz="1200" b="1" dirty="0" smtClean="0"/>
              <a:t>Outside Downtown / SLU</a:t>
            </a:r>
          </a:p>
          <a:p>
            <a:endParaRPr lang="en-US" sz="1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78541" y="2519770"/>
            <a:ext cx="236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Mandatory Inclusionary Housing</a:t>
            </a:r>
          </a:p>
          <a:p>
            <a:r>
              <a:rPr lang="en-US" sz="1200" b="1" dirty="0" smtClean="0"/>
              <a:t>Outside Downtown / SLU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6823" y="3058212"/>
            <a:ext cx="189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$129M  or </a:t>
            </a:r>
          </a:p>
          <a:p>
            <a:r>
              <a:rPr lang="en-US" sz="1200" b="1" dirty="0" smtClean="0"/>
              <a:t>= 1,600 Units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1270" y="4169836"/>
            <a:ext cx="189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$67M or</a:t>
            </a:r>
          </a:p>
          <a:p>
            <a:r>
              <a:rPr lang="en-US" sz="1200" b="1" dirty="0" smtClean="0"/>
              <a:t>= 800 Units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2754" y="4933301"/>
            <a:ext cx="126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1,500 Units Built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3181" y="3210611"/>
            <a:ext cx="189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$153M  or 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= 1,900 Units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3181" y="5970382"/>
            <a:ext cx="3191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Mandatory Inclusionary Housing Performance. </a:t>
            </a:r>
          </a:p>
          <a:p>
            <a:r>
              <a:rPr lang="en-US" sz="1200" b="1" dirty="0" smtClean="0"/>
              <a:t>On or Off Site Affordable Housing Units Built.</a:t>
            </a:r>
          </a:p>
        </p:txBody>
      </p:sp>
      <p:sp>
        <p:nvSpPr>
          <p:cNvPr id="15" name="TextBox 14"/>
          <p:cNvSpPr txBox="1"/>
          <p:nvPr/>
        </p:nvSpPr>
        <p:spPr>
          <a:xfrm rot="20079346">
            <a:off x="2671197" y="4149120"/>
            <a:ext cx="189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$23M or 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= 300 Units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094" y="4563968"/>
            <a:ext cx="236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Mandatory Inclusionary Housing</a:t>
            </a:r>
          </a:p>
          <a:p>
            <a:r>
              <a:rPr lang="en-US" sz="1200" b="1" dirty="0" smtClean="0"/>
              <a:t>Downtown / SLU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0347" y="6618273"/>
            <a:ext cx="5423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Note:  Assumes leverage from other sources is used to translate fees collected to units built. 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2117416" y="1645322"/>
            <a:ext cx="477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6,000 affordable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nits in 10 Years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3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2593"/>
          <a:stretch/>
        </p:blipFill>
        <p:spPr>
          <a:xfrm>
            <a:off x="268816" y="787400"/>
            <a:ext cx="8572500" cy="60706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0133" y="787400"/>
            <a:ext cx="79586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1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304800" y="2133600"/>
            <a:ext cx="8153400" cy="1161473"/>
          </a:xfrm>
          <a:prstGeom prst="rect">
            <a:avLst/>
          </a:prstGeom>
          <a:noFill/>
          <a:ln w="12700">
            <a:noFill/>
          </a:ln>
        </p:spPr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CE"/>
              </a:buClr>
              <a:buSzPct val="60000"/>
              <a:buFontTx/>
              <a:buNone/>
              <a:tabLst/>
              <a:defRPr/>
            </a:pP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murray.seattle.gov/wp-content/uploads/2015/07/HALA-cover-just-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922816"/>
            <a:ext cx="6637337" cy="57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5850" y="4706338"/>
            <a:ext cx="680481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Affordable Housing Impact Mitigation Program</a:t>
            </a:r>
          </a:p>
          <a:p>
            <a:pPr algn="r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0" r="3185" b="7143"/>
          <a:stretch/>
        </p:blipFill>
        <p:spPr>
          <a:xfrm>
            <a:off x="336551" y="1197250"/>
            <a:ext cx="8135448" cy="56184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70800" y="872067"/>
            <a:ext cx="79586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2601" y="745067"/>
            <a:ext cx="8661399" cy="16679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r>
              <a:rPr lang="en-US" b="1" dirty="0" smtClean="0"/>
              <a:t>Affordable Housing Impact Mitigation Program (Commercial Linkage Fee)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commercial development pays a mitigation fee by the square foot ($5 - $17)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amount of allowed commercial development is increased by about 1 Floor Area Ratio (FAR) in Downtown/SLU and about one story in other locations.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Affordable housing mitigation is required for all commercial development on the site.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9734" y="5223933"/>
            <a:ext cx="1837267" cy="87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participation by commercial development outside Downtown/SLU.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3933" y="5223934"/>
            <a:ext cx="1837267" cy="524934"/>
          </a:xfrm>
          <a:prstGeom prst="rect">
            <a:avLst/>
          </a:prstGeom>
          <a:solidFill>
            <a:srgbClr val="A7B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loor area or height (yellow).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0134" y="4521200"/>
            <a:ext cx="982134" cy="228601"/>
          </a:xfrm>
          <a:prstGeom prst="rect">
            <a:avLst/>
          </a:prstGeom>
          <a:solidFill>
            <a:srgbClr val="A7B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t"/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(gray).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66378"/>
          </a:xfrm>
        </p:spPr>
        <p:txBody>
          <a:bodyPr>
            <a:spAutoFit/>
          </a:bodyPr>
          <a:lstStyle/>
          <a:p>
            <a:r>
              <a:rPr lang="en-US" sz="2200" dirty="0" smtClean="0"/>
              <a:t>Applies </a:t>
            </a:r>
            <a:r>
              <a:rPr lang="en-US" sz="2200" dirty="0"/>
              <a:t>to </a:t>
            </a:r>
            <a:r>
              <a:rPr lang="en-US" sz="2200" dirty="0" smtClean="0"/>
              <a:t>developments with </a:t>
            </a:r>
            <a:r>
              <a:rPr lang="en-US" sz="2200" dirty="0"/>
              <a:t>&gt; 4,000 square feet of new chargeable floor area devoted to </a:t>
            </a:r>
            <a:r>
              <a:rPr lang="en-US" sz="2200" dirty="0">
                <a:solidFill>
                  <a:schemeClr val="accent5"/>
                </a:solidFill>
              </a:rPr>
              <a:t>commercial </a:t>
            </a:r>
            <a:r>
              <a:rPr lang="en-US" sz="2200" dirty="0" smtClean="0">
                <a:solidFill>
                  <a:schemeClr val="accent5"/>
                </a:solidFill>
              </a:rPr>
              <a:t>uses</a:t>
            </a:r>
            <a:endParaRPr lang="en-US" sz="2200" dirty="0"/>
          </a:p>
          <a:p>
            <a:r>
              <a:rPr lang="en-US" sz="2200" dirty="0" smtClean="0"/>
              <a:t>Does </a:t>
            </a:r>
            <a:r>
              <a:rPr lang="en-US" sz="2200" dirty="0"/>
              <a:t>not apply to </a:t>
            </a:r>
            <a:r>
              <a:rPr lang="en-US" sz="2200" dirty="0">
                <a:solidFill>
                  <a:schemeClr val="accent5"/>
                </a:solidFill>
              </a:rPr>
              <a:t>institutional </a:t>
            </a:r>
            <a:r>
              <a:rPr lang="en-US" sz="2200" dirty="0" smtClean="0">
                <a:solidFill>
                  <a:schemeClr val="accent5"/>
                </a:solidFill>
              </a:rPr>
              <a:t>uses, </a:t>
            </a:r>
            <a:r>
              <a:rPr lang="en-US" sz="2200" dirty="0" smtClean="0"/>
              <a:t>but Incentive Zoning will still apply in eligible locations</a:t>
            </a:r>
            <a:endParaRPr lang="en-US" sz="2200" dirty="0"/>
          </a:p>
          <a:p>
            <a:r>
              <a:rPr lang="en-US" sz="2200" dirty="0"/>
              <a:t>Exemptions </a:t>
            </a:r>
            <a:r>
              <a:rPr lang="en-US" sz="2200" dirty="0" smtClean="0"/>
              <a:t>for </a:t>
            </a:r>
            <a:r>
              <a:rPr lang="en-US" sz="2200" dirty="0" smtClean="0">
                <a:solidFill>
                  <a:schemeClr val="accent5"/>
                </a:solidFill>
              </a:rPr>
              <a:t>first </a:t>
            </a:r>
            <a:r>
              <a:rPr lang="en-US" sz="2200" dirty="0">
                <a:solidFill>
                  <a:schemeClr val="accent5"/>
                </a:solidFill>
              </a:rPr>
              <a:t>4,000 sf of street-level retail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chemeClr val="accent5"/>
                </a:solidFill>
              </a:rPr>
              <a:t>all required </a:t>
            </a:r>
            <a:r>
              <a:rPr lang="en-US" sz="2200" dirty="0">
                <a:solidFill>
                  <a:schemeClr val="accent5"/>
                </a:solidFill>
              </a:rPr>
              <a:t>street-level retail</a:t>
            </a:r>
            <a:r>
              <a:rPr lang="en-US" sz="2200" dirty="0"/>
              <a:t> on pedestrian designated </a:t>
            </a:r>
            <a:r>
              <a:rPr lang="en-US" sz="2200" dirty="0" smtClean="0"/>
              <a:t>streets in primarily residential buildings</a:t>
            </a:r>
          </a:p>
          <a:p>
            <a:r>
              <a:rPr lang="en-US" sz="2200" dirty="0"/>
              <a:t>Requires </a:t>
            </a:r>
            <a:r>
              <a:rPr lang="en-US" sz="2200" dirty="0" smtClean="0">
                <a:solidFill>
                  <a:schemeClr val="accent5"/>
                </a:solidFill>
              </a:rPr>
              <a:t>cash </a:t>
            </a:r>
            <a:r>
              <a:rPr lang="en-US" sz="2200" dirty="0">
                <a:solidFill>
                  <a:schemeClr val="accent5"/>
                </a:solidFill>
              </a:rPr>
              <a:t>contribution </a:t>
            </a:r>
            <a:r>
              <a:rPr lang="en-US" sz="2200" dirty="0"/>
              <a:t>to the Office of Housing for </a:t>
            </a:r>
            <a:r>
              <a:rPr lang="en-US" sz="2200" dirty="0">
                <a:solidFill>
                  <a:schemeClr val="accent5"/>
                </a:solidFill>
              </a:rPr>
              <a:t>capital investment</a:t>
            </a:r>
            <a:r>
              <a:rPr lang="en-US" sz="2200" dirty="0"/>
              <a:t> in preserving or producing affordable housing (rental ≤ 60% AMI, ownership ≤ 80% AMI</a:t>
            </a:r>
            <a:r>
              <a:rPr lang="en-US" sz="2200" dirty="0"/>
              <a:t>), or </a:t>
            </a:r>
            <a:r>
              <a:rPr lang="en-US" sz="2200" dirty="0">
                <a:solidFill>
                  <a:schemeClr val="accent5"/>
                </a:solidFill>
              </a:rPr>
              <a:t>provision of onsite or offsite rental housing </a:t>
            </a:r>
            <a:r>
              <a:rPr lang="en-US" sz="2200" dirty="0"/>
              <a:t>affordable to households </a:t>
            </a:r>
            <a:r>
              <a:rPr lang="en-US" sz="2200" dirty="0"/>
              <a:t>≤ 60% AMI</a:t>
            </a:r>
          </a:p>
          <a:p>
            <a:r>
              <a:rPr lang="en-US" sz="2200" dirty="0" smtClean="0"/>
              <a:t>Developments are subject </a:t>
            </a:r>
            <a:r>
              <a:rPr lang="en-US" sz="2200" dirty="0"/>
              <a:t>to the </a:t>
            </a:r>
            <a:r>
              <a:rPr lang="en-US" sz="2200" dirty="0">
                <a:solidFill>
                  <a:schemeClr val="accent5"/>
                </a:solidFill>
              </a:rPr>
              <a:t>greater of </a:t>
            </a:r>
            <a:r>
              <a:rPr lang="en-US" sz="2200" dirty="0" smtClean="0">
                <a:solidFill>
                  <a:schemeClr val="accent5"/>
                </a:solidFill>
              </a:rPr>
              <a:t>Affordable Housing Impact Mitigation Program or Incentive Zoning</a:t>
            </a:r>
            <a:r>
              <a:rPr lang="en-US" sz="2200" dirty="0" smtClean="0"/>
              <a:t> requirements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22723" y="962472"/>
            <a:ext cx="812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Housing Impact Mitigation </a:t>
            </a:r>
            <a:r>
              <a:rPr lang="en-US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22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(AHIMP)</a:t>
            </a:r>
            <a:endParaRPr lang="en-US" sz="2200" b="1" dirty="0" smtClean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1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2277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Consistent methodology </a:t>
            </a:r>
            <a:r>
              <a:rPr lang="en-US" sz="2400" dirty="0"/>
              <a:t>across Downtown/SLU based on Grand Bargain agreement</a:t>
            </a:r>
          </a:p>
          <a:p>
            <a:pPr lvl="1"/>
            <a:r>
              <a:rPr lang="en-US" dirty="0"/>
              <a:t>Maintains amount of Incentive Zoning payment</a:t>
            </a:r>
          </a:p>
          <a:p>
            <a:pPr lvl="1"/>
            <a:r>
              <a:rPr lang="en-US" dirty="0"/>
              <a:t>Adds higher payment amount for new capacity added</a:t>
            </a:r>
          </a:p>
          <a:p>
            <a:pPr lvl="1"/>
            <a:r>
              <a:rPr lang="en-US" dirty="0"/>
              <a:t>Spreads payment across the square footage of the entire building</a:t>
            </a:r>
          </a:p>
          <a:p>
            <a:pPr lvl="1"/>
            <a:r>
              <a:rPr lang="en-US" dirty="0"/>
              <a:t>Minimum of $8 / </a:t>
            </a:r>
            <a:r>
              <a:rPr lang="en-US" dirty="0" err="1"/>
              <a:t>gsf</a:t>
            </a:r>
            <a:endParaRPr lang="en-US" dirty="0"/>
          </a:p>
          <a:p>
            <a:r>
              <a:rPr lang="en-US" sz="2400" dirty="0"/>
              <a:t>Results in an </a:t>
            </a:r>
            <a:r>
              <a:rPr lang="en-US" sz="2400" dirty="0">
                <a:solidFill>
                  <a:schemeClr val="accent5"/>
                </a:solidFill>
              </a:rPr>
              <a:t>overall increase </a:t>
            </a:r>
            <a:r>
              <a:rPr lang="en-US" sz="2400" dirty="0" smtClean="0"/>
              <a:t>in a development’s contribution </a:t>
            </a:r>
            <a:r>
              <a:rPr lang="en-US" sz="2400" dirty="0"/>
              <a:t>to affordable </a:t>
            </a:r>
            <a:r>
              <a:rPr lang="en-US" sz="2400" dirty="0" smtClean="0"/>
              <a:t>housing</a:t>
            </a:r>
            <a:endParaRPr lang="en-US" sz="2400" dirty="0"/>
          </a:p>
          <a:p>
            <a:r>
              <a:rPr lang="en-US" sz="2400" dirty="0"/>
              <a:t>Different </a:t>
            </a:r>
            <a:r>
              <a:rPr lang="en-US" sz="2400" dirty="0"/>
              <a:t>mitigation amount by </a:t>
            </a:r>
            <a:r>
              <a:rPr lang="en-US" sz="2400" dirty="0"/>
              <a:t>zone because existing IZ program differs in bonus FAR by zone</a:t>
            </a:r>
            <a:endParaRPr lang="en-US" sz="2400" dirty="0"/>
          </a:p>
          <a:p>
            <a:r>
              <a:rPr lang="en-US" sz="2400" dirty="0"/>
              <a:t>Fee is $0 in zones where no additional development capacity will be granted.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2723" y="962472"/>
            <a:ext cx="8122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Housing Impact Mitigation Program</a:t>
            </a:r>
          </a:p>
          <a:p>
            <a:r>
              <a:rPr lang="en-US" sz="20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of Mitigation Amount – Downtown / SLU</a:t>
            </a:r>
            <a:endParaRPr lang="en-US" sz="2000" b="1" dirty="0" smtClean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4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3851"/>
          <a:stretch/>
        </p:blipFill>
        <p:spPr>
          <a:xfrm>
            <a:off x="4625792" y="1739151"/>
            <a:ext cx="4486640" cy="50319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3" y="1825624"/>
            <a:ext cx="4460944" cy="4422775"/>
          </a:xfrm>
        </p:spPr>
        <p:txBody>
          <a:bodyPr>
            <a:normAutofit/>
          </a:bodyPr>
          <a:lstStyle/>
          <a:p>
            <a:r>
              <a:rPr lang="en-US" sz="2200" dirty="0"/>
              <a:t>Varies by geographic </a:t>
            </a:r>
            <a:r>
              <a:rPr lang="en-US" sz="2200" dirty="0"/>
              <a:t>area to recognize the feasibility of development in different markets in the city</a:t>
            </a:r>
          </a:p>
          <a:p>
            <a:pPr lvl="1"/>
            <a:r>
              <a:rPr lang="en-US" sz="2200" dirty="0"/>
              <a:t>$5/ </a:t>
            </a:r>
            <a:r>
              <a:rPr lang="en-US" sz="2200" dirty="0" err="1"/>
              <a:t>gsf</a:t>
            </a:r>
            <a:r>
              <a:rPr lang="en-US" sz="2200" dirty="0"/>
              <a:t> in low cost markets</a:t>
            </a:r>
          </a:p>
          <a:p>
            <a:pPr lvl="1"/>
            <a:r>
              <a:rPr lang="en-US" sz="2200" dirty="0"/>
              <a:t>$7</a:t>
            </a:r>
            <a:r>
              <a:rPr lang="en-US" sz="2200" dirty="0"/>
              <a:t>/ </a:t>
            </a:r>
            <a:r>
              <a:rPr lang="en-US" sz="2200" dirty="0" err="1"/>
              <a:t>gsf</a:t>
            </a:r>
            <a:r>
              <a:rPr lang="en-US" sz="2200" dirty="0"/>
              <a:t> </a:t>
            </a:r>
            <a:r>
              <a:rPr lang="en-US" sz="2200" dirty="0"/>
              <a:t>in medium cost markets</a:t>
            </a:r>
          </a:p>
          <a:p>
            <a:pPr lvl="1"/>
            <a:r>
              <a:rPr lang="en-US" sz="2200" dirty="0"/>
              <a:t>$8/ </a:t>
            </a:r>
            <a:r>
              <a:rPr lang="en-US" sz="2200" dirty="0" err="1"/>
              <a:t>gsf</a:t>
            </a:r>
            <a:r>
              <a:rPr lang="en-US" sz="2200" dirty="0"/>
              <a:t> in higher cost markets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2723" y="962472"/>
            <a:ext cx="8122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Housing Impact Mitigation Program</a:t>
            </a:r>
          </a:p>
          <a:p>
            <a:r>
              <a:rPr lang="en-US" sz="20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of Mitigation Amount – Outside Downtown / SLU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3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138a3a11-3f76-4772-9f2c-5d74928ac0a5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eec91cef-1a13-4c30-854c-ff9ad03f830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5a486171-287a-438d-9584-f8b146e28b83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029355ec-6791-45ee-a1c8-13ed902e5f18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eec91cef-1a13-4c30-854c-ff9ad03f830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b39697fb-4f18-4f16-8b5b-c13c3c528c11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eec91cef-1a13-4c30-854c-ff9ad03f830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138a3a11-3f76-4772-9f2c-5d74928ac0a5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af0ec4be-71c2-4eb3-a278-b376317090c6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138a3a11-3f76-4772-9f2c-5d74928ac0a5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ed15361f-fe35-47f8-8268-3db4fac7a5e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eec91cef-1a13-4c30-854c-ff9ad03f830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eec91cef-1a13-4c30-854c-ff9ad03f830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eec91cef-1a13-4c30-854c-ff9ad03f830f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3720</TotalTime>
  <Words>1150</Words>
  <Application>Microsoft Office PowerPoint</Application>
  <PresentationFormat>On-screen Show (4:3)</PresentationFormat>
  <Paragraphs>151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Price</dc:creator>
  <cp:lastModifiedBy>Leslie Price</cp:lastModifiedBy>
  <cp:revision>240</cp:revision>
  <cp:lastPrinted>2015-09-10T19:54:00Z</cp:lastPrinted>
  <dcterms:created xsi:type="dcterms:W3CDTF">2015-07-14T20:50:28Z</dcterms:created>
  <dcterms:modified xsi:type="dcterms:W3CDTF">2015-09-10T21:46:07Z</dcterms:modified>
</cp:coreProperties>
</file>