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1" r:id="rId4"/>
    <p:sldId id="262" r:id="rId5"/>
    <p:sldId id="263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30" d="100"/>
          <a:sy n="130" d="100"/>
        </p:scale>
        <p:origin x="918" y="-10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62777-E23C-4669-9A1A-9D09FA8BDE0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7BB71-A851-4656-BBE6-9E1C78B0B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9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orbel" panose="020B0503020204020204" pitchFamily="34" charset="0"/>
              </a:rPr>
              <a:t>Recommendation numbers correspond to those in the draft  letter that Katy sent on Friday. </a:t>
            </a:r>
          </a:p>
          <a:p>
            <a:r>
              <a:rPr lang="en-US" sz="2400" dirty="0">
                <a:latin typeface="Corbel" panose="020B0503020204020204" pitchFamily="34" charset="0"/>
              </a:rPr>
              <a:t>Not word-</a:t>
            </a:r>
            <a:r>
              <a:rPr lang="en-US" sz="2400" dirty="0" err="1">
                <a:latin typeface="Corbel" panose="020B0503020204020204" pitchFamily="34" charset="0"/>
              </a:rPr>
              <a:t>smithing</a:t>
            </a:r>
            <a:r>
              <a:rPr lang="en-US" sz="2400" dirty="0">
                <a:latin typeface="Corbel" panose="020B0503020204020204" pitchFamily="34" charset="0"/>
              </a:rPr>
              <a:t> today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57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9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81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0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orbel" panose="020B0503020204020204" pitchFamily="34" charset="0"/>
              </a:rPr>
              <a:t>Consistent with A&amp;F letter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38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orbel" panose="020B0503020204020204" pitchFamily="34" charset="0"/>
              </a:rPr>
              <a:t>Consistent with A&amp;F letter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82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orbel" panose="020B0503020204020204" pitchFamily="34" charset="0"/>
              </a:rPr>
              <a:t>Consistent with A&amp;F letter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5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Corbel" panose="020B0503020204020204" pitchFamily="34" charset="0"/>
              </a:rPr>
              <a:t>Consistent with A&amp;F letter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7BB71-A851-4656-BBE6-9E1C78B0BD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6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5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4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1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7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6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4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9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4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9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59978-8967-4E92-8DF3-48C3F04DB3DD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30FE-EEE5-4107-88C7-01C67D1C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5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Corbel" panose="020B0503020204020204" pitchFamily="34" charset="0"/>
              </a:rPr>
              <a:t>Focus today’s discussion on:</a:t>
            </a:r>
          </a:p>
          <a:p>
            <a:pPr marL="463550" indent="-463550">
              <a:buFont typeface="Wingdings" panose="05000000000000000000" pitchFamily="2" charset="2"/>
              <a:buChar char="§"/>
            </a:pPr>
            <a:r>
              <a:rPr lang="en-US" sz="3600" dirty="0">
                <a:latin typeface="Corbel" panose="020B0503020204020204" pitchFamily="34" charset="0"/>
              </a:rPr>
              <a:t>recommendations that were </a:t>
            </a:r>
            <a:r>
              <a:rPr lang="en-US" sz="3600" u="sng" dirty="0">
                <a:latin typeface="Corbel" panose="020B0503020204020204" pitchFamily="34" charset="0"/>
              </a:rPr>
              <a:t>not</a:t>
            </a:r>
            <a:r>
              <a:rPr lang="en-US" sz="3600" dirty="0">
                <a:latin typeface="Corbel" panose="020B0503020204020204" pitchFamily="34" charset="0"/>
              </a:rPr>
              <a:t> discussed at the April 13 meeting, and</a:t>
            </a:r>
          </a:p>
          <a:p>
            <a:pPr marL="463550" indent="-463550">
              <a:buFont typeface="Wingdings" panose="05000000000000000000" pitchFamily="2" charset="2"/>
              <a:buChar char="§"/>
            </a:pPr>
            <a:r>
              <a:rPr lang="en-US" sz="3600" dirty="0">
                <a:latin typeface="Corbel" panose="020B0503020204020204" pitchFamily="34" charset="0"/>
              </a:rPr>
              <a:t>recommendations that were discussed, but not concluded.</a:t>
            </a: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79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 – discussed and concluded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Corbel" panose="020B0503020204020204" pitchFamily="34" charset="0"/>
              </a:rPr>
              <a:t>Increase development capacity in areas across the city that afford residents high access to opportunity.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orbel" panose="020B0503020204020204" pitchFamily="34" charset="0"/>
              </a:rPr>
              <a:t>Expand proposed urban village boundaries to better align with existing and planned investments in infrastructure, essential services and amenities.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orbel" panose="020B0503020204020204" pitchFamily="34" charset="0"/>
              </a:rPr>
              <a:t>Increase the intensity of rezones around public investments such as schools, parks, community centers, usable open space and transit hubs more than shown in the October 2016 draft maps.</a:t>
            </a: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5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 –  discussed and concluded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None/>
            </a:pPr>
            <a:r>
              <a:rPr lang="en-US" dirty="0">
                <a:latin typeface="Corbel" panose="020B0503020204020204" pitchFamily="34" charset="0"/>
              </a:rPr>
              <a:t>5.	Equitably distribute housing opportunities by zoning more medium-density areas throughout urban villages instead of concentrating higher densities along arterials and preserving other areas within the urban village at much lower densities.</a:t>
            </a:r>
          </a:p>
          <a:p>
            <a:pPr marL="514350" indent="-514350">
              <a:buAutoNum type="arabicPeriod"/>
            </a:pP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7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 – not discussed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7"/>
            </a:pPr>
            <a:r>
              <a:rPr lang="en-US" dirty="0">
                <a:latin typeface="Corbel" panose="020B0503020204020204" pitchFamily="34" charset="0"/>
              </a:rPr>
              <a:t>Prioritize and incentivize production of affordable and market rate family sized housing in projects of various scales and locations.</a:t>
            </a:r>
          </a:p>
          <a:p>
            <a:pPr marL="463550" indent="-463550">
              <a:buNone/>
            </a:pPr>
            <a:r>
              <a:rPr lang="en-US" dirty="0">
                <a:latin typeface="Corbel" panose="020B0503020204020204" pitchFamily="34" charset="0"/>
              </a:rPr>
              <a:t>	Consistent with 2014 Family Sized Housing action agenda.</a:t>
            </a:r>
          </a:p>
          <a:p>
            <a:pPr marL="463550" indent="-463550">
              <a:buNone/>
            </a:pPr>
            <a:r>
              <a:rPr lang="en-US" dirty="0">
                <a:latin typeface="Corbel" panose="020B0503020204020204" pitchFamily="34" charset="0"/>
              </a:rPr>
              <a:t> </a:t>
            </a:r>
          </a:p>
          <a:p>
            <a:pPr marL="514350" indent="-514350">
              <a:buAutoNum type="arabicPeriod" startAt="8"/>
            </a:pPr>
            <a:r>
              <a:rPr lang="en-US" dirty="0">
                <a:latin typeface="Corbel" panose="020B0503020204020204" pitchFamily="34" charset="0"/>
              </a:rPr>
              <a:t>Provide incentives and technical assistance for projects that choose performance.</a:t>
            </a:r>
          </a:p>
          <a:p>
            <a:pPr marL="515938" indent="-515938">
              <a:buNone/>
            </a:pPr>
            <a:r>
              <a:rPr lang="en-US" dirty="0">
                <a:latin typeface="Corbel" panose="020B0503020204020204" pitchFamily="34" charset="0"/>
              </a:rPr>
              <a:t>	Achieve greater socioeconomic diversity within projects and neighborhoods.</a:t>
            </a: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9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92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orbel" panose="020B0503020204020204" pitchFamily="34" charset="0"/>
              </a:rPr>
              <a:t>MHA Recommendations – not discussed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9715"/>
            <a:ext cx="10515600" cy="5418662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9"/>
            </a:pPr>
            <a:r>
              <a:rPr lang="en-US" dirty="0">
                <a:latin typeface="Corbel" panose="020B0503020204020204" pitchFamily="34" charset="0"/>
              </a:rPr>
              <a:t>Leverage funding generated by MHA to produce a wider variety of housing choices. 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Target MHA investments to areas generating funds and seeing growth, but are producing few affordable (performance) units. 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Increase supply of income-restricted units in smaller-scale multi-family developments through both performance and payment options. 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Dedicate funds toward making land acquisition feasible for affordable housing projects in high-cost areas. 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Align housing investments with goals of communities experiencing displacement.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Monitor produced housing choice and variety (previously rec 10)</a:t>
            </a:r>
          </a:p>
          <a:p>
            <a:pPr marL="914400" indent="-460375">
              <a:buFont typeface="Wingdings" panose="05000000000000000000" pitchFamily="2" charset="2"/>
              <a:buChar char="§"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0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 – not discussed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0315"/>
            <a:ext cx="10515600" cy="4778062"/>
          </a:xfrm>
        </p:spPr>
        <p:txBody>
          <a:bodyPr>
            <a:normAutofit/>
          </a:bodyPr>
          <a:lstStyle/>
          <a:p>
            <a:pPr marL="682625" indent="-682625">
              <a:buNone/>
            </a:pPr>
            <a:r>
              <a:rPr lang="en-US" dirty="0">
                <a:latin typeface="Corbel" panose="020B0503020204020204" pitchFamily="34" charset="0"/>
              </a:rPr>
              <a:t>11.	Identify opportunities for more equitably distributing growth across the city through future Comprehensive Plan updates and potential new urban villages. </a:t>
            </a:r>
          </a:p>
        </p:txBody>
      </p:sp>
    </p:spTree>
    <p:extLst>
      <p:ext uri="{BB962C8B-B14F-4D97-AF65-F5344CB8AC3E}">
        <p14:creationId xmlns:p14="http://schemas.microsoft.com/office/powerpoint/2010/main" val="101021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MHA Recommendations –discussed &amp; not concluded on April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0315"/>
            <a:ext cx="10515600" cy="4778062"/>
          </a:xfrm>
        </p:spPr>
        <p:txBody>
          <a:bodyPr>
            <a:normAutofit/>
          </a:bodyPr>
          <a:lstStyle/>
          <a:p>
            <a:pPr marL="463550" indent="-463550">
              <a:buAutoNum type="arabicPeriod" startAt="2"/>
            </a:pPr>
            <a:r>
              <a:rPr lang="en-US" dirty="0">
                <a:latin typeface="Corbel" panose="020B0503020204020204" pitchFamily="34" charset="0"/>
              </a:rPr>
              <a:t>Conservative rezones and boundary expansions in areas with a high-risk of displacement may limit long-term growth capacity and housing opportunity.</a:t>
            </a:r>
          </a:p>
          <a:p>
            <a:pPr marL="463550" indent="-463550">
              <a:buNone/>
            </a:pPr>
            <a:r>
              <a:rPr lang="en-US" dirty="0">
                <a:latin typeface="Corbel" panose="020B0503020204020204" pitchFamily="34" charset="0"/>
              </a:rPr>
              <a:t>	</a:t>
            </a:r>
          </a:p>
          <a:p>
            <a:pPr marL="463550" indent="-463550">
              <a:buNone/>
            </a:pPr>
            <a:r>
              <a:rPr lang="en-US" dirty="0">
                <a:latin typeface="Corbel" panose="020B0503020204020204" pitchFamily="34" charset="0"/>
              </a:rPr>
              <a:t>6.	 In areas with a high risk of displacement, consider implementing alternative anti-displacement strategies instead of raising MHA requirements beyond what the market or intensity of rezone dictates. </a:t>
            </a:r>
          </a:p>
        </p:txBody>
      </p:sp>
    </p:spTree>
    <p:extLst>
      <p:ext uri="{BB962C8B-B14F-4D97-AF65-F5344CB8AC3E}">
        <p14:creationId xmlns:p14="http://schemas.microsoft.com/office/powerpoint/2010/main" val="76730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rbel" panose="020B0503020204020204" pitchFamily="34" charset="0"/>
              </a:rPr>
              <a:t>MHA Recommendations –discussed &amp; not concluded on April 13. Proposed new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0315"/>
            <a:ext cx="10515600" cy="4778062"/>
          </a:xfrm>
        </p:spPr>
        <p:txBody>
          <a:bodyPr>
            <a:normAutofit/>
          </a:bodyPr>
          <a:lstStyle/>
          <a:p>
            <a:pPr marL="1146175" indent="-1146175">
              <a:buNone/>
            </a:pPr>
            <a:r>
              <a:rPr lang="en-US" dirty="0">
                <a:latin typeface="Corbel" panose="020B0503020204020204" pitchFamily="34" charset="0"/>
              </a:rPr>
              <a:t>2. + 6.	</a:t>
            </a:r>
            <a:r>
              <a:rPr lang="en-US">
                <a:latin typeface="Corbel" panose="020B0503020204020204" pitchFamily="34" charset="0"/>
              </a:rPr>
              <a:t>Pair </a:t>
            </a:r>
            <a:r>
              <a:rPr lang="en-US" dirty="0">
                <a:latin typeface="Corbel" panose="020B0503020204020204" pitchFamily="34" charset="0"/>
              </a:rPr>
              <a:t>more conservative rezones in areas with a high risk of displacement with incentives to provide affordable (performance) units, and implement additional anti-displacement strategies in those areas.</a:t>
            </a: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4079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351</Words>
  <Application>Microsoft Office PowerPoint</Application>
  <PresentationFormat>Widescreen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Wingdings</vt:lpstr>
      <vt:lpstr>1_Office Theme</vt:lpstr>
      <vt:lpstr>MHA Recommendations</vt:lpstr>
      <vt:lpstr>MHA Recommendations – discussed and concluded on April 13</vt:lpstr>
      <vt:lpstr>MHA Recommendations –  discussed and concluded on April 13</vt:lpstr>
      <vt:lpstr>MHA Recommendations – not discussed on April 13</vt:lpstr>
      <vt:lpstr>MHA Recommendations – not discussed on April 13</vt:lpstr>
      <vt:lpstr>MHA Recommendations – not discussed on April 13</vt:lpstr>
      <vt:lpstr>MHA Recommendations –discussed &amp; not concluded on April 13</vt:lpstr>
      <vt:lpstr>MHA Recommendations –discussed &amp; not concluded on April 13. Proposed new language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Hoey, John</dc:creator>
  <cp:lastModifiedBy>Hoey, John</cp:lastModifiedBy>
  <cp:revision>14</cp:revision>
  <dcterms:created xsi:type="dcterms:W3CDTF">2017-04-12T22:20:14Z</dcterms:created>
  <dcterms:modified xsi:type="dcterms:W3CDTF">2017-05-30T22:19:27Z</dcterms:modified>
</cp:coreProperties>
</file>