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  <p:sldMasterId id="2147483672" r:id="rId3"/>
  </p:sldMasterIdLst>
  <p:notesMasterIdLst>
    <p:notesMasterId r:id="rId38"/>
  </p:notesMasterIdLst>
  <p:handoutMasterIdLst>
    <p:handoutMasterId r:id="rId39"/>
  </p:handoutMasterIdLst>
  <p:sldIdLst>
    <p:sldId id="334" r:id="rId4"/>
    <p:sldId id="434" r:id="rId5"/>
    <p:sldId id="401" r:id="rId6"/>
    <p:sldId id="402" r:id="rId7"/>
    <p:sldId id="403" r:id="rId8"/>
    <p:sldId id="427" r:id="rId9"/>
    <p:sldId id="386" r:id="rId10"/>
    <p:sldId id="385" r:id="rId11"/>
    <p:sldId id="435" r:id="rId12"/>
    <p:sldId id="388" r:id="rId13"/>
    <p:sldId id="389" r:id="rId14"/>
    <p:sldId id="390" r:id="rId15"/>
    <p:sldId id="387" r:id="rId16"/>
    <p:sldId id="411" r:id="rId17"/>
    <p:sldId id="413" r:id="rId18"/>
    <p:sldId id="414" r:id="rId19"/>
    <p:sldId id="418" r:id="rId20"/>
    <p:sldId id="417" r:id="rId21"/>
    <p:sldId id="412" r:id="rId22"/>
    <p:sldId id="415" r:id="rId23"/>
    <p:sldId id="428" r:id="rId24"/>
    <p:sldId id="429" r:id="rId25"/>
    <p:sldId id="431" r:id="rId26"/>
    <p:sldId id="416" r:id="rId27"/>
    <p:sldId id="420" r:id="rId28"/>
    <p:sldId id="421" r:id="rId29"/>
    <p:sldId id="424" r:id="rId30"/>
    <p:sldId id="432" r:id="rId31"/>
    <p:sldId id="425" r:id="rId32"/>
    <p:sldId id="426" r:id="rId33"/>
    <p:sldId id="433" r:id="rId34"/>
    <p:sldId id="391" r:id="rId35"/>
    <p:sldId id="399" r:id="rId36"/>
    <p:sldId id="329" r:id="rId37"/>
  </p:sldIdLst>
  <p:sldSz cx="10058400" cy="7772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, Jesseca" initials="BJ" lastIdx="2" clrIdx="0">
    <p:extLst/>
  </p:cmAuthor>
  <p:cmAuthor id="2" name="Wentlandt, Geoffrey" initials="WG" lastIdx="4" clrIdx="1">
    <p:extLst/>
  </p:cmAuthor>
  <p:cmAuthor id="3" name="Welch, Nicolas" initials="WN" lastIdx="0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F9A"/>
    <a:srgbClr val="D4145A"/>
    <a:srgbClr val="FBB03B"/>
    <a:srgbClr val="FBFBFB"/>
    <a:srgbClr val="A67C52"/>
    <a:srgbClr val="05A895"/>
    <a:srgbClr val="433F4B"/>
    <a:srgbClr val="F16597"/>
    <a:srgbClr val="413D4B"/>
    <a:srgbClr val="07E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85592" autoAdjust="0"/>
  </p:normalViewPr>
  <p:slideViewPr>
    <p:cSldViewPr snapToGrid="0">
      <p:cViewPr varScale="1">
        <p:scale>
          <a:sx n="81" d="100"/>
          <a:sy n="81" d="100"/>
        </p:scale>
        <p:origin x="642" y="84"/>
      </p:cViewPr>
      <p:guideLst>
        <p:guide orient="horz" pos="2400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284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[CHART TITLE]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11-4430-B715-73AFFD4452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11-4430-B715-73AFFD4452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11-4430-B715-73AFFD4452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611-4430-B715-73AFFD4452C0}"/>
              </c:ext>
            </c:extLst>
          </c:dPt>
          <c:dLbls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611-4430-B715-73AFFD4452C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611-4430-B715-73AFFD445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EBF63A-5296-40AC-B2FF-32AAB2C2DE5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750EBC-E4E2-45D7-84B6-F8190FA6F7DA}">
      <dgm:prSet phldrT="[Text]"/>
      <dgm:spPr/>
      <dgm:t>
        <a:bodyPr/>
        <a:lstStyle/>
        <a:p>
          <a:endParaRPr lang="en-US" dirty="0"/>
        </a:p>
      </dgm:t>
    </dgm:pt>
    <dgm:pt modelId="{51477B06-A512-4702-81A5-F0F4E805AC3F}" type="parTrans" cxnId="{83581109-99B6-4E93-900E-DB84E5E46FAF}">
      <dgm:prSet/>
      <dgm:spPr/>
      <dgm:t>
        <a:bodyPr/>
        <a:lstStyle/>
        <a:p>
          <a:endParaRPr lang="en-US"/>
        </a:p>
      </dgm:t>
    </dgm:pt>
    <dgm:pt modelId="{95F1C9D2-704F-4764-A43D-E7AF2645F87B}" type="sibTrans" cxnId="{83581109-99B6-4E93-900E-DB84E5E46FAF}">
      <dgm:prSet/>
      <dgm:spPr/>
      <dgm:t>
        <a:bodyPr/>
        <a:lstStyle/>
        <a:p>
          <a:endParaRPr lang="en-US"/>
        </a:p>
      </dgm:t>
    </dgm:pt>
    <dgm:pt modelId="{AB2C1EC9-B7D1-491B-8E46-3525816351B9}">
      <dgm:prSet phldrT="[Text]"/>
      <dgm:spPr/>
      <dgm:t>
        <a:bodyPr/>
        <a:lstStyle/>
        <a:p>
          <a:endParaRPr lang="en-US" dirty="0"/>
        </a:p>
      </dgm:t>
    </dgm:pt>
    <dgm:pt modelId="{1F532E8B-AD7B-48B4-BA91-6761D2234846}" type="parTrans" cxnId="{E7796B68-EEBE-487A-A475-D508320F23AE}">
      <dgm:prSet/>
      <dgm:spPr/>
      <dgm:t>
        <a:bodyPr/>
        <a:lstStyle/>
        <a:p>
          <a:endParaRPr lang="en-US"/>
        </a:p>
      </dgm:t>
    </dgm:pt>
    <dgm:pt modelId="{536233E3-44AD-4821-853D-9213218A7490}" type="sibTrans" cxnId="{E7796B68-EEBE-487A-A475-D508320F23AE}">
      <dgm:prSet/>
      <dgm:spPr/>
      <dgm:t>
        <a:bodyPr/>
        <a:lstStyle/>
        <a:p>
          <a:endParaRPr lang="en-US"/>
        </a:p>
      </dgm:t>
    </dgm:pt>
    <dgm:pt modelId="{A6B22254-F815-4BF4-AE68-8A17396497F5}">
      <dgm:prSet phldrT="[Text]"/>
      <dgm:spPr/>
      <dgm:t>
        <a:bodyPr/>
        <a:lstStyle/>
        <a:p>
          <a:endParaRPr lang="en-US" dirty="0"/>
        </a:p>
      </dgm:t>
    </dgm:pt>
    <dgm:pt modelId="{6E993B7F-C597-4825-9F0B-9DD3C6B9C29E}" type="parTrans" cxnId="{44B50075-2A94-4C22-BA6F-C4988F31AE5E}">
      <dgm:prSet/>
      <dgm:spPr/>
      <dgm:t>
        <a:bodyPr/>
        <a:lstStyle/>
        <a:p>
          <a:endParaRPr lang="en-US"/>
        </a:p>
      </dgm:t>
    </dgm:pt>
    <dgm:pt modelId="{026BEC2F-D1F0-4741-A157-2D7C7309B0A8}" type="sibTrans" cxnId="{44B50075-2A94-4C22-BA6F-C4988F31AE5E}">
      <dgm:prSet/>
      <dgm:spPr/>
      <dgm:t>
        <a:bodyPr/>
        <a:lstStyle/>
        <a:p>
          <a:endParaRPr lang="en-US"/>
        </a:p>
      </dgm:t>
    </dgm:pt>
    <dgm:pt modelId="{225E91A2-DD21-44E6-B31D-6EA32EA63EA2}">
      <dgm:prSet phldrT="[Text]"/>
      <dgm:spPr/>
      <dgm:t>
        <a:bodyPr/>
        <a:lstStyle/>
        <a:p>
          <a:endParaRPr lang="en-US" dirty="0"/>
        </a:p>
      </dgm:t>
    </dgm:pt>
    <dgm:pt modelId="{1791D1BA-BC8A-4442-8F64-17769A4EA126}" type="parTrans" cxnId="{992E6DBD-A91F-4460-9696-4C18A24AE4AE}">
      <dgm:prSet/>
      <dgm:spPr/>
      <dgm:t>
        <a:bodyPr/>
        <a:lstStyle/>
        <a:p>
          <a:endParaRPr lang="en-US"/>
        </a:p>
      </dgm:t>
    </dgm:pt>
    <dgm:pt modelId="{EA5FF33F-F056-473B-AE72-0BE045D1206C}" type="sibTrans" cxnId="{992E6DBD-A91F-4460-9696-4C18A24AE4AE}">
      <dgm:prSet/>
      <dgm:spPr/>
      <dgm:t>
        <a:bodyPr/>
        <a:lstStyle/>
        <a:p>
          <a:endParaRPr lang="en-US"/>
        </a:p>
      </dgm:t>
    </dgm:pt>
    <dgm:pt modelId="{4809116B-8DEE-4632-8833-A3FE3CD1D1EB}" type="pres">
      <dgm:prSet presAssocID="{1AEBF63A-5296-40AC-B2FF-32AAB2C2DE52}" presName="diagram" presStyleCnt="0">
        <dgm:presLayoutVars>
          <dgm:dir/>
          <dgm:resizeHandles val="exact"/>
        </dgm:presLayoutVars>
      </dgm:prSet>
      <dgm:spPr/>
    </dgm:pt>
    <dgm:pt modelId="{3BDF78AC-215D-4050-876F-B7DF674B490C}" type="pres">
      <dgm:prSet presAssocID="{AB2C1EC9-B7D1-491B-8E46-3525816351B9}" presName="node" presStyleLbl="node1" presStyleIdx="0" presStyleCnt="4">
        <dgm:presLayoutVars>
          <dgm:bulletEnabled val="1"/>
        </dgm:presLayoutVars>
      </dgm:prSet>
      <dgm:spPr/>
    </dgm:pt>
    <dgm:pt modelId="{FDF7AF3A-8E78-497F-806F-64DDEBE1DF2C}" type="pres">
      <dgm:prSet presAssocID="{536233E3-44AD-4821-853D-9213218A7490}" presName="sibTrans" presStyleCnt="0"/>
      <dgm:spPr/>
    </dgm:pt>
    <dgm:pt modelId="{FB418C65-D474-489F-88A0-691E112AA370}" type="pres">
      <dgm:prSet presAssocID="{A6B22254-F815-4BF4-AE68-8A17396497F5}" presName="node" presStyleLbl="node1" presStyleIdx="1" presStyleCnt="4">
        <dgm:presLayoutVars>
          <dgm:bulletEnabled val="1"/>
        </dgm:presLayoutVars>
      </dgm:prSet>
      <dgm:spPr/>
    </dgm:pt>
    <dgm:pt modelId="{AACF2B65-C02F-4BA5-94F3-6B1FBD7A0D3F}" type="pres">
      <dgm:prSet presAssocID="{026BEC2F-D1F0-4741-A157-2D7C7309B0A8}" presName="sibTrans" presStyleCnt="0"/>
      <dgm:spPr/>
    </dgm:pt>
    <dgm:pt modelId="{7A769EA7-AE98-4F86-9217-8D7EA3331E4E}" type="pres">
      <dgm:prSet presAssocID="{225E91A2-DD21-44E6-B31D-6EA32EA63EA2}" presName="node" presStyleLbl="node1" presStyleIdx="2" presStyleCnt="4">
        <dgm:presLayoutVars>
          <dgm:bulletEnabled val="1"/>
        </dgm:presLayoutVars>
      </dgm:prSet>
      <dgm:spPr/>
    </dgm:pt>
    <dgm:pt modelId="{EEE81A0B-AB7F-4E6F-8FD2-9A37F357E0A1}" type="pres">
      <dgm:prSet presAssocID="{EA5FF33F-F056-473B-AE72-0BE045D1206C}" presName="sibTrans" presStyleCnt="0"/>
      <dgm:spPr/>
    </dgm:pt>
    <dgm:pt modelId="{EF8C740F-16D9-4F64-AA7D-4D35CE69FEF3}" type="pres">
      <dgm:prSet presAssocID="{81750EBC-E4E2-45D7-84B6-F8190FA6F7DA}" presName="node" presStyleLbl="node1" presStyleIdx="3" presStyleCnt="4">
        <dgm:presLayoutVars>
          <dgm:bulletEnabled val="1"/>
        </dgm:presLayoutVars>
      </dgm:prSet>
      <dgm:spPr/>
    </dgm:pt>
  </dgm:ptLst>
  <dgm:cxnLst>
    <dgm:cxn modelId="{75E76ED9-6EF7-4D96-9584-D171FB06420B}" type="presOf" srcId="{225E91A2-DD21-44E6-B31D-6EA32EA63EA2}" destId="{7A769EA7-AE98-4F86-9217-8D7EA3331E4E}" srcOrd="0" destOrd="0" presId="urn:microsoft.com/office/officeart/2005/8/layout/default"/>
    <dgm:cxn modelId="{08976C7C-B0CE-45E9-85F3-8A45D70A6557}" type="presOf" srcId="{1AEBF63A-5296-40AC-B2FF-32AAB2C2DE52}" destId="{4809116B-8DEE-4632-8833-A3FE3CD1D1EB}" srcOrd="0" destOrd="0" presId="urn:microsoft.com/office/officeart/2005/8/layout/default"/>
    <dgm:cxn modelId="{B5497B6F-F6E2-4925-8368-39BA5055A558}" type="presOf" srcId="{81750EBC-E4E2-45D7-84B6-F8190FA6F7DA}" destId="{EF8C740F-16D9-4F64-AA7D-4D35CE69FEF3}" srcOrd="0" destOrd="0" presId="urn:microsoft.com/office/officeart/2005/8/layout/default"/>
    <dgm:cxn modelId="{83581109-99B6-4E93-900E-DB84E5E46FAF}" srcId="{1AEBF63A-5296-40AC-B2FF-32AAB2C2DE52}" destId="{81750EBC-E4E2-45D7-84B6-F8190FA6F7DA}" srcOrd="3" destOrd="0" parTransId="{51477B06-A512-4702-81A5-F0F4E805AC3F}" sibTransId="{95F1C9D2-704F-4764-A43D-E7AF2645F87B}"/>
    <dgm:cxn modelId="{D39EA611-2D89-4CD4-8F52-C268EC3A2662}" type="presOf" srcId="{AB2C1EC9-B7D1-491B-8E46-3525816351B9}" destId="{3BDF78AC-215D-4050-876F-B7DF674B490C}" srcOrd="0" destOrd="0" presId="urn:microsoft.com/office/officeart/2005/8/layout/default"/>
    <dgm:cxn modelId="{E7796B68-EEBE-487A-A475-D508320F23AE}" srcId="{1AEBF63A-5296-40AC-B2FF-32AAB2C2DE52}" destId="{AB2C1EC9-B7D1-491B-8E46-3525816351B9}" srcOrd="0" destOrd="0" parTransId="{1F532E8B-AD7B-48B4-BA91-6761D2234846}" sibTransId="{536233E3-44AD-4821-853D-9213218A7490}"/>
    <dgm:cxn modelId="{469784B3-B670-4435-A4C3-496485EFF47E}" type="presOf" srcId="{A6B22254-F815-4BF4-AE68-8A17396497F5}" destId="{FB418C65-D474-489F-88A0-691E112AA370}" srcOrd="0" destOrd="0" presId="urn:microsoft.com/office/officeart/2005/8/layout/default"/>
    <dgm:cxn modelId="{992E6DBD-A91F-4460-9696-4C18A24AE4AE}" srcId="{1AEBF63A-5296-40AC-B2FF-32AAB2C2DE52}" destId="{225E91A2-DD21-44E6-B31D-6EA32EA63EA2}" srcOrd="2" destOrd="0" parTransId="{1791D1BA-BC8A-4442-8F64-17769A4EA126}" sibTransId="{EA5FF33F-F056-473B-AE72-0BE045D1206C}"/>
    <dgm:cxn modelId="{44B50075-2A94-4C22-BA6F-C4988F31AE5E}" srcId="{1AEBF63A-5296-40AC-B2FF-32AAB2C2DE52}" destId="{A6B22254-F815-4BF4-AE68-8A17396497F5}" srcOrd="1" destOrd="0" parTransId="{6E993B7F-C597-4825-9F0B-9DD3C6B9C29E}" sibTransId="{026BEC2F-D1F0-4741-A157-2D7C7309B0A8}"/>
    <dgm:cxn modelId="{108154B9-8421-4807-B01E-C49514C56870}" type="presParOf" srcId="{4809116B-8DEE-4632-8833-A3FE3CD1D1EB}" destId="{3BDF78AC-215D-4050-876F-B7DF674B490C}" srcOrd="0" destOrd="0" presId="urn:microsoft.com/office/officeart/2005/8/layout/default"/>
    <dgm:cxn modelId="{99DC77E9-99B2-45EC-837E-90AA5DFFC536}" type="presParOf" srcId="{4809116B-8DEE-4632-8833-A3FE3CD1D1EB}" destId="{FDF7AF3A-8E78-497F-806F-64DDEBE1DF2C}" srcOrd="1" destOrd="0" presId="urn:microsoft.com/office/officeart/2005/8/layout/default"/>
    <dgm:cxn modelId="{F13D85C8-8EC4-4287-A9EA-5F861A72DAA4}" type="presParOf" srcId="{4809116B-8DEE-4632-8833-A3FE3CD1D1EB}" destId="{FB418C65-D474-489F-88A0-691E112AA370}" srcOrd="2" destOrd="0" presId="urn:microsoft.com/office/officeart/2005/8/layout/default"/>
    <dgm:cxn modelId="{88AF5422-8E88-44CA-A8BD-4F35A8C3793D}" type="presParOf" srcId="{4809116B-8DEE-4632-8833-A3FE3CD1D1EB}" destId="{AACF2B65-C02F-4BA5-94F3-6B1FBD7A0D3F}" srcOrd="3" destOrd="0" presId="urn:microsoft.com/office/officeart/2005/8/layout/default"/>
    <dgm:cxn modelId="{40F3F3EA-D77F-4C57-AAFC-6D496350D998}" type="presParOf" srcId="{4809116B-8DEE-4632-8833-A3FE3CD1D1EB}" destId="{7A769EA7-AE98-4F86-9217-8D7EA3331E4E}" srcOrd="4" destOrd="0" presId="urn:microsoft.com/office/officeart/2005/8/layout/default"/>
    <dgm:cxn modelId="{295F5F04-13D6-48A2-A273-12BD03C2BFFA}" type="presParOf" srcId="{4809116B-8DEE-4632-8833-A3FE3CD1D1EB}" destId="{EEE81A0B-AB7F-4E6F-8FD2-9A37F357E0A1}" srcOrd="5" destOrd="0" presId="urn:microsoft.com/office/officeart/2005/8/layout/default"/>
    <dgm:cxn modelId="{0F175D0B-2889-4D48-8962-846968336ED8}" type="presParOf" srcId="{4809116B-8DEE-4632-8833-A3FE3CD1D1EB}" destId="{EF8C740F-16D9-4F64-AA7D-4D35CE69FEF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EBF63A-5296-40AC-B2FF-32AAB2C2DE5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750EBC-E4E2-45D7-84B6-F8190FA6F7DA}">
      <dgm:prSet phldrT="[Text]"/>
      <dgm:spPr/>
      <dgm:t>
        <a:bodyPr/>
        <a:lstStyle/>
        <a:p>
          <a:endParaRPr lang="en-US" dirty="0"/>
        </a:p>
      </dgm:t>
    </dgm:pt>
    <dgm:pt modelId="{51477B06-A512-4702-81A5-F0F4E805AC3F}" type="parTrans" cxnId="{83581109-99B6-4E93-900E-DB84E5E46FAF}">
      <dgm:prSet/>
      <dgm:spPr/>
      <dgm:t>
        <a:bodyPr/>
        <a:lstStyle/>
        <a:p>
          <a:endParaRPr lang="en-US"/>
        </a:p>
      </dgm:t>
    </dgm:pt>
    <dgm:pt modelId="{95F1C9D2-704F-4764-A43D-E7AF2645F87B}" type="sibTrans" cxnId="{83581109-99B6-4E93-900E-DB84E5E46FAF}">
      <dgm:prSet/>
      <dgm:spPr/>
      <dgm:t>
        <a:bodyPr/>
        <a:lstStyle/>
        <a:p>
          <a:endParaRPr lang="en-US"/>
        </a:p>
      </dgm:t>
    </dgm:pt>
    <dgm:pt modelId="{AB2C1EC9-B7D1-491B-8E46-3525816351B9}">
      <dgm:prSet phldrT="[Text]"/>
      <dgm:spPr/>
      <dgm:t>
        <a:bodyPr/>
        <a:lstStyle/>
        <a:p>
          <a:endParaRPr lang="en-US" dirty="0"/>
        </a:p>
      </dgm:t>
    </dgm:pt>
    <dgm:pt modelId="{1F532E8B-AD7B-48B4-BA91-6761D2234846}" type="parTrans" cxnId="{E7796B68-EEBE-487A-A475-D508320F23AE}">
      <dgm:prSet/>
      <dgm:spPr/>
      <dgm:t>
        <a:bodyPr/>
        <a:lstStyle/>
        <a:p>
          <a:endParaRPr lang="en-US"/>
        </a:p>
      </dgm:t>
    </dgm:pt>
    <dgm:pt modelId="{536233E3-44AD-4821-853D-9213218A7490}" type="sibTrans" cxnId="{E7796B68-EEBE-487A-A475-D508320F23AE}">
      <dgm:prSet/>
      <dgm:spPr/>
      <dgm:t>
        <a:bodyPr/>
        <a:lstStyle/>
        <a:p>
          <a:endParaRPr lang="en-US"/>
        </a:p>
      </dgm:t>
    </dgm:pt>
    <dgm:pt modelId="{A6B22254-F815-4BF4-AE68-8A17396497F5}">
      <dgm:prSet phldrT="[Text]"/>
      <dgm:spPr/>
      <dgm:t>
        <a:bodyPr/>
        <a:lstStyle/>
        <a:p>
          <a:endParaRPr lang="en-US" dirty="0"/>
        </a:p>
      </dgm:t>
    </dgm:pt>
    <dgm:pt modelId="{6E993B7F-C597-4825-9F0B-9DD3C6B9C29E}" type="parTrans" cxnId="{44B50075-2A94-4C22-BA6F-C4988F31AE5E}">
      <dgm:prSet/>
      <dgm:spPr/>
      <dgm:t>
        <a:bodyPr/>
        <a:lstStyle/>
        <a:p>
          <a:endParaRPr lang="en-US"/>
        </a:p>
      </dgm:t>
    </dgm:pt>
    <dgm:pt modelId="{026BEC2F-D1F0-4741-A157-2D7C7309B0A8}" type="sibTrans" cxnId="{44B50075-2A94-4C22-BA6F-C4988F31AE5E}">
      <dgm:prSet/>
      <dgm:spPr/>
      <dgm:t>
        <a:bodyPr/>
        <a:lstStyle/>
        <a:p>
          <a:endParaRPr lang="en-US"/>
        </a:p>
      </dgm:t>
    </dgm:pt>
    <dgm:pt modelId="{225E91A2-DD21-44E6-B31D-6EA32EA63EA2}">
      <dgm:prSet phldrT="[Text]"/>
      <dgm:spPr/>
      <dgm:t>
        <a:bodyPr/>
        <a:lstStyle/>
        <a:p>
          <a:endParaRPr lang="en-US" dirty="0"/>
        </a:p>
      </dgm:t>
    </dgm:pt>
    <dgm:pt modelId="{1791D1BA-BC8A-4442-8F64-17769A4EA126}" type="parTrans" cxnId="{992E6DBD-A91F-4460-9696-4C18A24AE4AE}">
      <dgm:prSet/>
      <dgm:spPr/>
      <dgm:t>
        <a:bodyPr/>
        <a:lstStyle/>
        <a:p>
          <a:endParaRPr lang="en-US"/>
        </a:p>
      </dgm:t>
    </dgm:pt>
    <dgm:pt modelId="{EA5FF33F-F056-473B-AE72-0BE045D1206C}" type="sibTrans" cxnId="{992E6DBD-A91F-4460-9696-4C18A24AE4AE}">
      <dgm:prSet/>
      <dgm:spPr/>
      <dgm:t>
        <a:bodyPr/>
        <a:lstStyle/>
        <a:p>
          <a:endParaRPr lang="en-US"/>
        </a:p>
      </dgm:t>
    </dgm:pt>
    <dgm:pt modelId="{E95B846B-DF28-448E-BACF-B17E9F84A7C5}">
      <dgm:prSet phldrT="[Text]"/>
      <dgm:spPr/>
      <dgm:t>
        <a:bodyPr/>
        <a:lstStyle/>
        <a:p>
          <a:endParaRPr lang="en-US" dirty="0"/>
        </a:p>
      </dgm:t>
    </dgm:pt>
    <dgm:pt modelId="{D45443E3-FF8F-4BE6-8F27-B4B2360610E7}" type="parTrans" cxnId="{72179EBC-E0CD-4D9A-9C7A-8AEF9B14958A}">
      <dgm:prSet/>
      <dgm:spPr/>
      <dgm:t>
        <a:bodyPr/>
        <a:lstStyle/>
        <a:p>
          <a:endParaRPr lang="en-US"/>
        </a:p>
      </dgm:t>
    </dgm:pt>
    <dgm:pt modelId="{529B1ADC-CAAE-4878-B9D4-AF415428751F}" type="sibTrans" cxnId="{72179EBC-E0CD-4D9A-9C7A-8AEF9B14958A}">
      <dgm:prSet/>
      <dgm:spPr/>
      <dgm:t>
        <a:bodyPr/>
        <a:lstStyle/>
        <a:p>
          <a:endParaRPr lang="en-US"/>
        </a:p>
      </dgm:t>
    </dgm:pt>
    <dgm:pt modelId="{A07AF019-A7C8-4011-8DF8-F0F43E3AD302}">
      <dgm:prSet phldrT="[Text]"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998EFBF8-41C1-4F31-B189-5423DD9A20A7}" type="parTrans" cxnId="{A8ACF4A7-EB84-4286-83D7-342E660780D9}">
      <dgm:prSet/>
      <dgm:spPr/>
      <dgm:t>
        <a:bodyPr/>
        <a:lstStyle/>
        <a:p>
          <a:endParaRPr lang="en-US"/>
        </a:p>
      </dgm:t>
    </dgm:pt>
    <dgm:pt modelId="{6F971C7A-87D8-47C2-92BF-6E2A23E2D957}" type="sibTrans" cxnId="{A8ACF4A7-EB84-4286-83D7-342E660780D9}">
      <dgm:prSet/>
      <dgm:spPr/>
      <dgm:t>
        <a:bodyPr/>
        <a:lstStyle/>
        <a:p>
          <a:endParaRPr lang="en-US"/>
        </a:p>
      </dgm:t>
    </dgm:pt>
    <dgm:pt modelId="{4809116B-8DEE-4632-8833-A3FE3CD1D1EB}" type="pres">
      <dgm:prSet presAssocID="{1AEBF63A-5296-40AC-B2FF-32AAB2C2DE52}" presName="diagram" presStyleCnt="0">
        <dgm:presLayoutVars>
          <dgm:dir/>
          <dgm:resizeHandles val="exact"/>
        </dgm:presLayoutVars>
      </dgm:prSet>
      <dgm:spPr/>
    </dgm:pt>
    <dgm:pt modelId="{3BDF78AC-215D-4050-876F-B7DF674B490C}" type="pres">
      <dgm:prSet presAssocID="{AB2C1EC9-B7D1-491B-8E46-3525816351B9}" presName="node" presStyleLbl="node1" presStyleIdx="0" presStyleCnt="6">
        <dgm:presLayoutVars>
          <dgm:bulletEnabled val="1"/>
        </dgm:presLayoutVars>
      </dgm:prSet>
      <dgm:spPr/>
    </dgm:pt>
    <dgm:pt modelId="{FDF7AF3A-8E78-497F-806F-64DDEBE1DF2C}" type="pres">
      <dgm:prSet presAssocID="{536233E3-44AD-4821-853D-9213218A7490}" presName="sibTrans" presStyleCnt="0"/>
      <dgm:spPr/>
    </dgm:pt>
    <dgm:pt modelId="{FB418C65-D474-489F-88A0-691E112AA370}" type="pres">
      <dgm:prSet presAssocID="{A6B22254-F815-4BF4-AE68-8A17396497F5}" presName="node" presStyleLbl="node1" presStyleIdx="1" presStyleCnt="6">
        <dgm:presLayoutVars>
          <dgm:bulletEnabled val="1"/>
        </dgm:presLayoutVars>
      </dgm:prSet>
      <dgm:spPr/>
    </dgm:pt>
    <dgm:pt modelId="{AACF2B65-C02F-4BA5-94F3-6B1FBD7A0D3F}" type="pres">
      <dgm:prSet presAssocID="{026BEC2F-D1F0-4741-A157-2D7C7309B0A8}" presName="sibTrans" presStyleCnt="0"/>
      <dgm:spPr/>
    </dgm:pt>
    <dgm:pt modelId="{7A769EA7-AE98-4F86-9217-8D7EA3331E4E}" type="pres">
      <dgm:prSet presAssocID="{225E91A2-DD21-44E6-B31D-6EA32EA63EA2}" presName="node" presStyleLbl="node1" presStyleIdx="2" presStyleCnt="6">
        <dgm:presLayoutVars>
          <dgm:bulletEnabled val="1"/>
        </dgm:presLayoutVars>
      </dgm:prSet>
      <dgm:spPr/>
    </dgm:pt>
    <dgm:pt modelId="{EEE81A0B-AB7F-4E6F-8FD2-9A37F357E0A1}" type="pres">
      <dgm:prSet presAssocID="{EA5FF33F-F056-473B-AE72-0BE045D1206C}" presName="sibTrans" presStyleCnt="0"/>
      <dgm:spPr/>
    </dgm:pt>
    <dgm:pt modelId="{0AA40F9D-F672-46BD-9643-B2197568B41C}" type="pres">
      <dgm:prSet presAssocID="{E95B846B-DF28-448E-BACF-B17E9F84A7C5}" presName="node" presStyleLbl="node1" presStyleIdx="3" presStyleCnt="6">
        <dgm:presLayoutVars>
          <dgm:bulletEnabled val="1"/>
        </dgm:presLayoutVars>
      </dgm:prSet>
      <dgm:spPr/>
    </dgm:pt>
    <dgm:pt modelId="{84312785-7A3B-419B-B5BC-631FB5CD9E27}" type="pres">
      <dgm:prSet presAssocID="{529B1ADC-CAAE-4878-B9D4-AF415428751F}" presName="sibTrans" presStyleCnt="0"/>
      <dgm:spPr/>
    </dgm:pt>
    <dgm:pt modelId="{0E3E8FFA-6612-4B79-B703-D546C19F9403}" type="pres">
      <dgm:prSet presAssocID="{A07AF019-A7C8-4011-8DF8-F0F43E3AD302}" presName="node" presStyleLbl="node1" presStyleIdx="4" presStyleCnt="6">
        <dgm:presLayoutVars>
          <dgm:bulletEnabled val="1"/>
        </dgm:presLayoutVars>
      </dgm:prSet>
      <dgm:spPr/>
    </dgm:pt>
    <dgm:pt modelId="{09412BD7-ACF1-4424-AC24-FB9EE0EC2867}" type="pres">
      <dgm:prSet presAssocID="{6F971C7A-87D8-47C2-92BF-6E2A23E2D957}" presName="sibTrans" presStyleCnt="0"/>
      <dgm:spPr/>
    </dgm:pt>
    <dgm:pt modelId="{EF8C740F-16D9-4F64-AA7D-4D35CE69FEF3}" type="pres">
      <dgm:prSet presAssocID="{81750EBC-E4E2-45D7-84B6-F8190FA6F7DA}" presName="node" presStyleLbl="node1" presStyleIdx="5" presStyleCnt="6">
        <dgm:presLayoutVars>
          <dgm:bulletEnabled val="1"/>
        </dgm:presLayoutVars>
      </dgm:prSet>
      <dgm:spPr/>
    </dgm:pt>
  </dgm:ptLst>
  <dgm:cxnLst>
    <dgm:cxn modelId="{0CD39190-9098-4B68-A0C8-092505FE585F}" type="presOf" srcId="{225E91A2-DD21-44E6-B31D-6EA32EA63EA2}" destId="{7A769EA7-AE98-4F86-9217-8D7EA3331E4E}" srcOrd="0" destOrd="0" presId="urn:microsoft.com/office/officeart/2005/8/layout/default"/>
    <dgm:cxn modelId="{096FA707-6D11-4764-AEA2-2FB82DBDFC39}" type="presOf" srcId="{A6B22254-F815-4BF4-AE68-8A17396497F5}" destId="{FB418C65-D474-489F-88A0-691E112AA370}" srcOrd="0" destOrd="0" presId="urn:microsoft.com/office/officeart/2005/8/layout/default"/>
    <dgm:cxn modelId="{772D254C-6178-4B90-AE09-472B2B51ACF9}" type="presOf" srcId="{1AEBF63A-5296-40AC-B2FF-32AAB2C2DE52}" destId="{4809116B-8DEE-4632-8833-A3FE3CD1D1EB}" srcOrd="0" destOrd="0" presId="urn:microsoft.com/office/officeart/2005/8/layout/default"/>
    <dgm:cxn modelId="{992E6DBD-A91F-4460-9696-4C18A24AE4AE}" srcId="{1AEBF63A-5296-40AC-B2FF-32AAB2C2DE52}" destId="{225E91A2-DD21-44E6-B31D-6EA32EA63EA2}" srcOrd="2" destOrd="0" parTransId="{1791D1BA-BC8A-4442-8F64-17769A4EA126}" sibTransId="{EA5FF33F-F056-473B-AE72-0BE045D1206C}"/>
    <dgm:cxn modelId="{FEBF3CBF-BAC5-4184-8359-67DAFA93759C}" type="presOf" srcId="{AB2C1EC9-B7D1-491B-8E46-3525816351B9}" destId="{3BDF78AC-215D-4050-876F-B7DF674B490C}" srcOrd="0" destOrd="0" presId="urn:microsoft.com/office/officeart/2005/8/layout/default"/>
    <dgm:cxn modelId="{83581109-99B6-4E93-900E-DB84E5E46FAF}" srcId="{1AEBF63A-5296-40AC-B2FF-32AAB2C2DE52}" destId="{81750EBC-E4E2-45D7-84B6-F8190FA6F7DA}" srcOrd="5" destOrd="0" parTransId="{51477B06-A512-4702-81A5-F0F4E805AC3F}" sibTransId="{95F1C9D2-704F-4764-A43D-E7AF2645F87B}"/>
    <dgm:cxn modelId="{A8ACF4A7-EB84-4286-83D7-342E660780D9}" srcId="{1AEBF63A-5296-40AC-B2FF-32AAB2C2DE52}" destId="{A07AF019-A7C8-4011-8DF8-F0F43E3AD302}" srcOrd="4" destOrd="0" parTransId="{998EFBF8-41C1-4F31-B189-5423DD9A20A7}" sibTransId="{6F971C7A-87D8-47C2-92BF-6E2A23E2D957}"/>
    <dgm:cxn modelId="{0BC7C634-3C22-4688-B2B8-EB11A02EA54E}" type="presOf" srcId="{81750EBC-E4E2-45D7-84B6-F8190FA6F7DA}" destId="{EF8C740F-16D9-4F64-AA7D-4D35CE69FEF3}" srcOrd="0" destOrd="0" presId="urn:microsoft.com/office/officeart/2005/8/layout/default"/>
    <dgm:cxn modelId="{AEAC2BA7-B9F9-4024-A2F0-48D1EEDE579A}" type="presOf" srcId="{A07AF019-A7C8-4011-8DF8-F0F43E3AD302}" destId="{0E3E8FFA-6612-4B79-B703-D546C19F9403}" srcOrd="0" destOrd="0" presId="urn:microsoft.com/office/officeart/2005/8/layout/default"/>
    <dgm:cxn modelId="{E7796B68-EEBE-487A-A475-D508320F23AE}" srcId="{1AEBF63A-5296-40AC-B2FF-32AAB2C2DE52}" destId="{AB2C1EC9-B7D1-491B-8E46-3525816351B9}" srcOrd="0" destOrd="0" parTransId="{1F532E8B-AD7B-48B4-BA91-6761D2234846}" sibTransId="{536233E3-44AD-4821-853D-9213218A7490}"/>
    <dgm:cxn modelId="{60E55561-2F2F-4747-B1B0-5E0C6F953A7C}" type="presOf" srcId="{E95B846B-DF28-448E-BACF-B17E9F84A7C5}" destId="{0AA40F9D-F672-46BD-9643-B2197568B41C}" srcOrd="0" destOrd="0" presId="urn:microsoft.com/office/officeart/2005/8/layout/default"/>
    <dgm:cxn modelId="{44B50075-2A94-4C22-BA6F-C4988F31AE5E}" srcId="{1AEBF63A-5296-40AC-B2FF-32AAB2C2DE52}" destId="{A6B22254-F815-4BF4-AE68-8A17396497F5}" srcOrd="1" destOrd="0" parTransId="{6E993B7F-C597-4825-9F0B-9DD3C6B9C29E}" sibTransId="{026BEC2F-D1F0-4741-A157-2D7C7309B0A8}"/>
    <dgm:cxn modelId="{72179EBC-E0CD-4D9A-9C7A-8AEF9B14958A}" srcId="{1AEBF63A-5296-40AC-B2FF-32AAB2C2DE52}" destId="{E95B846B-DF28-448E-BACF-B17E9F84A7C5}" srcOrd="3" destOrd="0" parTransId="{D45443E3-FF8F-4BE6-8F27-B4B2360610E7}" sibTransId="{529B1ADC-CAAE-4878-B9D4-AF415428751F}"/>
    <dgm:cxn modelId="{DFFB2350-FC9F-4052-AAD6-6AC08286E097}" type="presParOf" srcId="{4809116B-8DEE-4632-8833-A3FE3CD1D1EB}" destId="{3BDF78AC-215D-4050-876F-B7DF674B490C}" srcOrd="0" destOrd="0" presId="urn:microsoft.com/office/officeart/2005/8/layout/default"/>
    <dgm:cxn modelId="{FB21C2FE-18E8-487A-B920-AF75CA3CE169}" type="presParOf" srcId="{4809116B-8DEE-4632-8833-A3FE3CD1D1EB}" destId="{FDF7AF3A-8E78-497F-806F-64DDEBE1DF2C}" srcOrd="1" destOrd="0" presId="urn:microsoft.com/office/officeart/2005/8/layout/default"/>
    <dgm:cxn modelId="{C85AAE78-1D46-48AD-946A-1BB5C09BF5D4}" type="presParOf" srcId="{4809116B-8DEE-4632-8833-A3FE3CD1D1EB}" destId="{FB418C65-D474-489F-88A0-691E112AA370}" srcOrd="2" destOrd="0" presId="urn:microsoft.com/office/officeart/2005/8/layout/default"/>
    <dgm:cxn modelId="{630FD8A2-0726-4134-9C19-FE088B6B955A}" type="presParOf" srcId="{4809116B-8DEE-4632-8833-A3FE3CD1D1EB}" destId="{AACF2B65-C02F-4BA5-94F3-6B1FBD7A0D3F}" srcOrd="3" destOrd="0" presId="urn:microsoft.com/office/officeart/2005/8/layout/default"/>
    <dgm:cxn modelId="{CFC78EE5-1B98-4926-891D-AEA5CA8D9B4D}" type="presParOf" srcId="{4809116B-8DEE-4632-8833-A3FE3CD1D1EB}" destId="{7A769EA7-AE98-4F86-9217-8D7EA3331E4E}" srcOrd="4" destOrd="0" presId="urn:microsoft.com/office/officeart/2005/8/layout/default"/>
    <dgm:cxn modelId="{8C5160E9-E71C-4650-A142-C7EBDD3E1B09}" type="presParOf" srcId="{4809116B-8DEE-4632-8833-A3FE3CD1D1EB}" destId="{EEE81A0B-AB7F-4E6F-8FD2-9A37F357E0A1}" srcOrd="5" destOrd="0" presId="urn:microsoft.com/office/officeart/2005/8/layout/default"/>
    <dgm:cxn modelId="{3F8327B8-2F3C-432A-AF29-C32D531526B8}" type="presParOf" srcId="{4809116B-8DEE-4632-8833-A3FE3CD1D1EB}" destId="{0AA40F9D-F672-46BD-9643-B2197568B41C}" srcOrd="6" destOrd="0" presId="urn:microsoft.com/office/officeart/2005/8/layout/default"/>
    <dgm:cxn modelId="{3DEEA478-0761-4AAB-974D-799A3AD3B583}" type="presParOf" srcId="{4809116B-8DEE-4632-8833-A3FE3CD1D1EB}" destId="{84312785-7A3B-419B-B5BC-631FB5CD9E27}" srcOrd="7" destOrd="0" presId="urn:microsoft.com/office/officeart/2005/8/layout/default"/>
    <dgm:cxn modelId="{D81A28F3-B3B1-482E-BAE1-EE9CD3A64ADE}" type="presParOf" srcId="{4809116B-8DEE-4632-8833-A3FE3CD1D1EB}" destId="{0E3E8FFA-6612-4B79-B703-D546C19F9403}" srcOrd="8" destOrd="0" presId="urn:microsoft.com/office/officeart/2005/8/layout/default"/>
    <dgm:cxn modelId="{164A6AD9-FFCF-4FE3-AF99-F35C8EE38295}" type="presParOf" srcId="{4809116B-8DEE-4632-8833-A3FE3CD1D1EB}" destId="{09412BD7-ACF1-4424-AC24-FB9EE0EC2867}" srcOrd="9" destOrd="0" presId="urn:microsoft.com/office/officeart/2005/8/layout/default"/>
    <dgm:cxn modelId="{A09C0C9F-0227-4B3B-933D-2FCE38AABB9E}" type="presParOf" srcId="{4809116B-8DEE-4632-8833-A3FE3CD1D1EB}" destId="{EF8C740F-16D9-4F64-AA7D-4D35CE69FEF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EBF63A-5296-40AC-B2FF-32AAB2C2DE52}" type="doc">
      <dgm:prSet loTypeId="urn:microsoft.com/office/officeart/2005/8/layout/p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750EBC-E4E2-45D7-84B6-F8190FA6F7DA}">
      <dgm:prSet phldrT="[Text]"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Item 6</a:t>
          </a:r>
        </a:p>
      </dgm:t>
    </dgm:pt>
    <dgm:pt modelId="{51477B06-A512-4702-81A5-F0F4E805AC3F}" type="parTrans" cxnId="{83581109-99B6-4E93-900E-DB84E5E46FAF}">
      <dgm:prSet/>
      <dgm:spPr/>
      <dgm:t>
        <a:bodyPr/>
        <a:lstStyle/>
        <a:p>
          <a:endParaRPr lang="en-US"/>
        </a:p>
      </dgm:t>
    </dgm:pt>
    <dgm:pt modelId="{95F1C9D2-704F-4764-A43D-E7AF2645F87B}" type="sibTrans" cxnId="{83581109-99B6-4E93-900E-DB84E5E46FAF}">
      <dgm:prSet/>
      <dgm:spPr/>
      <dgm:t>
        <a:bodyPr/>
        <a:lstStyle/>
        <a:p>
          <a:endParaRPr lang="en-US"/>
        </a:p>
      </dgm:t>
    </dgm:pt>
    <dgm:pt modelId="{AB2C1EC9-B7D1-491B-8E46-3525816351B9}">
      <dgm:prSet phldrT="[Text]"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Item 1</a:t>
          </a:r>
        </a:p>
      </dgm:t>
    </dgm:pt>
    <dgm:pt modelId="{1F532E8B-AD7B-48B4-BA91-6761D2234846}" type="parTrans" cxnId="{E7796B68-EEBE-487A-A475-D508320F23AE}">
      <dgm:prSet/>
      <dgm:spPr/>
      <dgm:t>
        <a:bodyPr/>
        <a:lstStyle/>
        <a:p>
          <a:endParaRPr lang="en-US"/>
        </a:p>
      </dgm:t>
    </dgm:pt>
    <dgm:pt modelId="{536233E3-44AD-4821-853D-9213218A7490}" type="sibTrans" cxnId="{E7796B68-EEBE-487A-A475-D508320F23AE}">
      <dgm:prSet/>
      <dgm:spPr/>
      <dgm:t>
        <a:bodyPr/>
        <a:lstStyle/>
        <a:p>
          <a:endParaRPr lang="en-US"/>
        </a:p>
      </dgm:t>
    </dgm:pt>
    <dgm:pt modelId="{225E91A2-DD21-44E6-B31D-6EA32EA63EA2}">
      <dgm:prSet phldrT="[Text]"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Item 3</a:t>
          </a:r>
        </a:p>
      </dgm:t>
    </dgm:pt>
    <dgm:pt modelId="{1791D1BA-BC8A-4442-8F64-17769A4EA126}" type="parTrans" cxnId="{992E6DBD-A91F-4460-9696-4C18A24AE4AE}">
      <dgm:prSet/>
      <dgm:spPr/>
      <dgm:t>
        <a:bodyPr/>
        <a:lstStyle/>
        <a:p>
          <a:endParaRPr lang="en-US"/>
        </a:p>
      </dgm:t>
    </dgm:pt>
    <dgm:pt modelId="{EA5FF33F-F056-473B-AE72-0BE045D1206C}" type="sibTrans" cxnId="{992E6DBD-A91F-4460-9696-4C18A24AE4AE}">
      <dgm:prSet/>
      <dgm:spPr/>
      <dgm:t>
        <a:bodyPr/>
        <a:lstStyle/>
        <a:p>
          <a:endParaRPr lang="en-US"/>
        </a:p>
      </dgm:t>
    </dgm:pt>
    <dgm:pt modelId="{74C2DA3A-281C-4E65-8674-A640F39FBDE0}">
      <dgm:prSet phldrT="[Text]"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Item 4</a:t>
          </a:r>
        </a:p>
      </dgm:t>
    </dgm:pt>
    <dgm:pt modelId="{E2233483-6CE0-4272-AC42-427DD715FB67}" type="parTrans" cxnId="{3C1B41A7-BA30-4550-A95C-04AD39AC3028}">
      <dgm:prSet/>
      <dgm:spPr/>
      <dgm:t>
        <a:bodyPr/>
        <a:lstStyle/>
        <a:p>
          <a:endParaRPr lang="en-US"/>
        </a:p>
      </dgm:t>
    </dgm:pt>
    <dgm:pt modelId="{A97FED34-AA4D-4445-A1D0-C8FF7F156609}" type="sibTrans" cxnId="{3C1B41A7-BA30-4550-A95C-04AD39AC3028}">
      <dgm:prSet/>
      <dgm:spPr/>
      <dgm:t>
        <a:bodyPr/>
        <a:lstStyle/>
        <a:p>
          <a:endParaRPr lang="en-US"/>
        </a:p>
      </dgm:t>
    </dgm:pt>
    <dgm:pt modelId="{B2ABB581-24FA-443F-BD17-C3C3255B1BD5}">
      <dgm:prSet phldrT="[Text]"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Item 5</a:t>
          </a:r>
        </a:p>
      </dgm:t>
    </dgm:pt>
    <dgm:pt modelId="{5D6478AB-3875-4335-BE13-20DD3370D643}" type="parTrans" cxnId="{6CB26403-87C4-4299-B306-042B694E8812}">
      <dgm:prSet/>
      <dgm:spPr/>
      <dgm:t>
        <a:bodyPr/>
        <a:lstStyle/>
        <a:p>
          <a:endParaRPr lang="en-US"/>
        </a:p>
      </dgm:t>
    </dgm:pt>
    <dgm:pt modelId="{97008A52-DC68-4A7A-AC85-F7DE5B7CB4E7}" type="sibTrans" cxnId="{6CB26403-87C4-4299-B306-042B694E8812}">
      <dgm:prSet/>
      <dgm:spPr/>
      <dgm:t>
        <a:bodyPr/>
        <a:lstStyle/>
        <a:p>
          <a:endParaRPr lang="en-US"/>
        </a:p>
      </dgm:t>
    </dgm:pt>
    <dgm:pt modelId="{A2631F7C-6411-4FD1-83A5-843102DDC5AD}">
      <dgm:prSet phldrT="[Text]"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Item 2</a:t>
          </a:r>
        </a:p>
      </dgm:t>
    </dgm:pt>
    <dgm:pt modelId="{72C41FD8-6E32-4109-9752-52CB1FEF9153}" type="parTrans" cxnId="{6CAF0EFA-4A66-49EC-9571-9620F949E731}">
      <dgm:prSet/>
      <dgm:spPr/>
      <dgm:t>
        <a:bodyPr/>
        <a:lstStyle/>
        <a:p>
          <a:endParaRPr lang="en-US"/>
        </a:p>
      </dgm:t>
    </dgm:pt>
    <dgm:pt modelId="{59F933B9-DA5E-4CCF-AEF6-655A51000A01}" type="sibTrans" cxnId="{6CAF0EFA-4A66-49EC-9571-9620F949E731}">
      <dgm:prSet/>
      <dgm:spPr/>
      <dgm:t>
        <a:bodyPr/>
        <a:lstStyle/>
        <a:p>
          <a:endParaRPr lang="en-US"/>
        </a:p>
      </dgm:t>
    </dgm:pt>
    <dgm:pt modelId="{11B487D2-2A6F-43EC-981C-1A3966C0249C}" type="pres">
      <dgm:prSet presAssocID="{1AEBF63A-5296-40AC-B2FF-32AAB2C2DE52}" presName="Name0" presStyleCnt="0">
        <dgm:presLayoutVars>
          <dgm:dir/>
          <dgm:resizeHandles val="exact"/>
        </dgm:presLayoutVars>
      </dgm:prSet>
      <dgm:spPr/>
    </dgm:pt>
    <dgm:pt modelId="{C87C546D-6263-46B7-99F9-87927007894F}" type="pres">
      <dgm:prSet presAssocID="{AB2C1EC9-B7D1-491B-8E46-3525816351B9}" presName="compNode" presStyleCnt="0"/>
      <dgm:spPr/>
    </dgm:pt>
    <dgm:pt modelId="{771C340F-CDD5-49EA-9861-C5A601AFDB70}" type="pres">
      <dgm:prSet presAssocID="{AB2C1EC9-B7D1-491B-8E46-3525816351B9}" presName="pictRect" presStyleLbl="node1" presStyleIdx="0" presStyleCnt="6"/>
      <dgm:spPr/>
    </dgm:pt>
    <dgm:pt modelId="{EF888FB5-245C-470C-80D2-68088FC4A367}" type="pres">
      <dgm:prSet presAssocID="{AB2C1EC9-B7D1-491B-8E46-3525816351B9}" presName="textRect" presStyleLbl="revTx" presStyleIdx="0" presStyleCnt="6">
        <dgm:presLayoutVars>
          <dgm:bulletEnabled val="1"/>
        </dgm:presLayoutVars>
      </dgm:prSet>
      <dgm:spPr/>
    </dgm:pt>
    <dgm:pt modelId="{49003DC8-8EDC-4E00-B15A-720D1D04E127}" type="pres">
      <dgm:prSet presAssocID="{536233E3-44AD-4821-853D-9213218A7490}" presName="sibTrans" presStyleLbl="sibTrans2D1" presStyleIdx="0" presStyleCnt="0"/>
      <dgm:spPr/>
    </dgm:pt>
    <dgm:pt modelId="{FE6B4685-6DB2-4626-A150-947FB335E8FE}" type="pres">
      <dgm:prSet presAssocID="{A2631F7C-6411-4FD1-83A5-843102DDC5AD}" presName="compNode" presStyleCnt="0"/>
      <dgm:spPr/>
    </dgm:pt>
    <dgm:pt modelId="{88A19077-1D06-4AA1-9168-B2892E340814}" type="pres">
      <dgm:prSet presAssocID="{A2631F7C-6411-4FD1-83A5-843102DDC5AD}" presName="pictRect" presStyleLbl="node1" presStyleIdx="1" presStyleCnt="6"/>
      <dgm:spPr/>
    </dgm:pt>
    <dgm:pt modelId="{82E29B57-4BA7-4680-93C5-67BC6F767C25}" type="pres">
      <dgm:prSet presAssocID="{A2631F7C-6411-4FD1-83A5-843102DDC5AD}" presName="textRect" presStyleLbl="revTx" presStyleIdx="1" presStyleCnt="6">
        <dgm:presLayoutVars>
          <dgm:bulletEnabled val="1"/>
        </dgm:presLayoutVars>
      </dgm:prSet>
      <dgm:spPr/>
    </dgm:pt>
    <dgm:pt modelId="{841B5D44-030E-44DC-95F6-656207DE3828}" type="pres">
      <dgm:prSet presAssocID="{59F933B9-DA5E-4CCF-AEF6-655A51000A01}" presName="sibTrans" presStyleLbl="sibTrans2D1" presStyleIdx="0" presStyleCnt="0"/>
      <dgm:spPr/>
    </dgm:pt>
    <dgm:pt modelId="{15AE6BD7-7A53-414F-86C5-DC2B637019E7}" type="pres">
      <dgm:prSet presAssocID="{225E91A2-DD21-44E6-B31D-6EA32EA63EA2}" presName="compNode" presStyleCnt="0"/>
      <dgm:spPr/>
    </dgm:pt>
    <dgm:pt modelId="{D6B5512C-33A4-484B-B316-4399A20BB0CA}" type="pres">
      <dgm:prSet presAssocID="{225E91A2-DD21-44E6-B31D-6EA32EA63EA2}" presName="pictRect" presStyleLbl="node1" presStyleIdx="2" presStyleCnt="6"/>
      <dgm:spPr/>
    </dgm:pt>
    <dgm:pt modelId="{9FB94B7F-F8FB-4D14-B427-8B155A61C15C}" type="pres">
      <dgm:prSet presAssocID="{225E91A2-DD21-44E6-B31D-6EA32EA63EA2}" presName="textRect" presStyleLbl="revTx" presStyleIdx="2" presStyleCnt="6">
        <dgm:presLayoutVars>
          <dgm:bulletEnabled val="1"/>
        </dgm:presLayoutVars>
      </dgm:prSet>
      <dgm:spPr/>
    </dgm:pt>
    <dgm:pt modelId="{6334AE8F-AA74-4930-91EF-80D2C9F4F744}" type="pres">
      <dgm:prSet presAssocID="{EA5FF33F-F056-473B-AE72-0BE045D1206C}" presName="sibTrans" presStyleLbl="sibTrans2D1" presStyleIdx="0" presStyleCnt="0"/>
      <dgm:spPr/>
    </dgm:pt>
    <dgm:pt modelId="{E24033B5-640C-4713-A314-14E6903D7228}" type="pres">
      <dgm:prSet presAssocID="{74C2DA3A-281C-4E65-8674-A640F39FBDE0}" presName="compNode" presStyleCnt="0"/>
      <dgm:spPr/>
    </dgm:pt>
    <dgm:pt modelId="{05E86F09-2B22-49F7-91AB-3FF658B31094}" type="pres">
      <dgm:prSet presAssocID="{74C2DA3A-281C-4E65-8674-A640F39FBDE0}" presName="pictRect" presStyleLbl="node1" presStyleIdx="3" presStyleCnt="6"/>
      <dgm:spPr/>
    </dgm:pt>
    <dgm:pt modelId="{13DD0237-B690-4CF1-8156-F2762196D163}" type="pres">
      <dgm:prSet presAssocID="{74C2DA3A-281C-4E65-8674-A640F39FBDE0}" presName="textRect" presStyleLbl="revTx" presStyleIdx="3" presStyleCnt="6">
        <dgm:presLayoutVars>
          <dgm:bulletEnabled val="1"/>
        </dgm:presLayoutVars>
      </dgm:prSet>
      <dgm:spPr/>
    </dgm:pt>
    <dgm:pt modelId="{0F596A74-1A59-46DF-978E-99007A0024BD}" type="pres">
      <dgm:prSet presAssocID="{A97FED34-AA4D-4445-A1D0-C8FF7F156609}" presName="sibTrans" presStyleLbl="sibTrans2D1" presStyleIdx="0" presStyleCnt="0"/>
      <dgm:spPr/>
    </dgm:pt>
    <dgm:pt modelId="{D0412747-2D4D-4991-92AB-92F8FD71F9E7}" type="pres">
      <dgm:prSet presAssocID="{B2ABB581-24FA-443F-BD17-C3C3255B1BD5}" presName="compNode" presStyleCnt="0"/>
      <dgm:spPr/>
    </dgm:pt>
    <dgm:pt modelId="{528904C6-0AF4-4C4A-9BA4-5787E81B885F}" type="pres">
      <dgm:prSet presAssocID="{B2ABB581-24FA-443F-BD17-C3C3255B1BD5}" presName="pictRect" presStyleLbl="node1" presStyleIdx="4" presStyleCnt="6"/>
      <dgm:spPr/>
    </dgm:pt>
    <dgm:pt modelId="{B0E7A137-BE2C-42B9-933D-6432EE4FC685}" type="pres">
      <dgm:prSet presAssocID="{B2ABB581-24FA-443F-BD17-C3C3255B1BD5}" presName="textRect" presStyleLbl="revTx" presStyleIdx="4" presStyleCnt="6">
        <dgm:presLayoutVars>
          <dgm:bulletEnabled val="1"/>
        </dgm:presLayoutVars>
      </dgm:prSet>
      <dgm:spPr/>
    </dgm:pt>
    <dgm:pt modelId="{C6ECA91E-D9FF-4FC9-83C9-EA127B4260C8}" type="pres">
      <dgm:prSet presAssocID="{97008A52-DC68-4A7A-AC85-F7DE5B7CB4E7}" presName="sibTrans" presStyleLbl="sibTrans2D1" presStyleIdx="0" presStyleCnt="0"/>
      <dgm:spPr/>
    </dgm:pt>
    <dgm:pt modelId="{B8D0A23F-B4CA-493E-8F87-9E49F1A42172}" type="pres">
      <dgm:prSet presAssocID="{81750EBC-E4E2-45D7-84B6-F8190FA6F7DA}" presName="compNode" presStyleCnt="0"/>
      <dgm:spPr/>
    </dgm:pt>
    <dgm:pt modelId="{CBE9AB2C-2758-465B-943D-9390D7D15915}" type="pres">
      <dgm:prSet presAssocID="{81750EBC-E4E2-45D7-84B6-F8190FA6F7DA}" presName="pictRect" presStyleLbl="node1" presStyleIdx="5" presStyleCnt="6"/>
      <dgm:spPr>
        <a:solidFill>
          <a:srgbClr val="05AF9A"/>
        </a:solidFill>
      </dgm:spPr>
    </dgm:pt>
    <dgm:pt modelId="{23BC5B1A-B2F6-4735-8E91-E51E16A71045}" type="pres">
      <dgm:prSet presAssocID="{81750EBC-E4E2-45D7-84B6-F8190FA6F7DA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46A37A1B-24CE-4862-8FAF-2E42D95E7B19}" type="presOf" srcId="{81750EBC-E4E2-45D7-84B6-F8190FA6F7DA}" destId="{23BC5B1A-B2F6-4735-8E91-E51E16A71045}" srcOrd="0" destOrd="0" presId="urn:microsoft.com/office/officeart/2005/8/layout/pList1"/>
    <dgm:cxn modelId="{689B2D5D-F037-4469-8C65-13747FFE2EFA}" type="presOf" srcId="{1AEBF63A-5296-40AC-B2FF-32AAB2C2DE52}" destId="{11B487D2-2A6F-43EC-981C-1A3966C0249C}" srcOrd="0" destOrd="0" presId="urn:microsoft.com/office/officeart/2005/8/layout/pList1"/>
    <dgm:cxn modelId="{992E6DBD-A91F-4460-9696-4C18A24AE4AE}" srcId="{1AEBF63A-5296-40AC-B2FF-32AAB2C2DE52}" destId="{225E91A2-DD21-44E6-B31D-6EA32EA63EA2}" srcOrd="2" destOrd="0" parTransId="{1791D1BA-BC8A-4442-8F64-17769A4EA126}" sibTransId="{EA5FF33F-F056-473B-AE72-0BE045D1206C}"/>
    <dgm:cxn modelId="{3C1B41A7-BA30-4550-A95C-04AD39AC3028}" srcId="{1AEBF63A-5296-40AC-B2FF-32AAB2C2DE52}" destId="{74C2DA3A-281C-4E65-8674-A640F39FBDE0}" srcOrd="3" destOrd="0" parTransId="{E2233483-6CE0-4272-AC42-427DD715FB67}" sibTransId="{A97FED34-AA4D-4445-A1D0-C8FF7F156609}"/>
    <dgm:cxn modelId="{83581109-99B6-4E93-900E-DB84E5E46FAF}" srcId="{1AEBF63A-5296-40AC-B2FF-32AAB2C2DE52}" destId="{81750EBC-E4E2-45D7-84B6-F8190FA6F7DA}" srcOrd="5" destOrd="0" parTransId="{51477B06-A512-4702-81A5-F0F4E805AC3F}" sibTransId="{95F1C9D2-704F-4764-A43D-E7AF2645F87B}"/>
    <dgm:cxn modelId="{6CAF0EFA-4A66-49EC-9571-9620F949E731}" srcId="{1AEBF63A-5296-40AC-B2FF-32AAB2C2DE52}" destId="{A2631F7C-6411-4FD1-83A5-843102DDC5AD}" srcOrd="1" destOrd="0" parTransId="{72C41FD8-6E32-4109-9752-52CB1FEF9153}" sibTransId="{59F933B9-DA5E-4CCF-AEF6-655A51000A01}"/>
    <dgm:cxn modelId="{9EA61690-87AC-47B2-B390-8C933DD42641}" type="presOf" srcId="{74C2DA3A-281C-4E65-8674-A640F39FBDE0}" destId="{13DD0237-B690-4CF1-8156-F2762196D163}" srcOrd="0" destOrd="0" presId="urn:microsoft.com/office/officeart/2005/8/layout/pList1"/>
    <dgm:cxn modelId="{1F40B5CA-84E7-4579-BAC9-75D44AB6DC98}" type="presOf" srcId="{59F933B9-DA5E-4CCF-AEF6-655A51000A01}" destId="{841B5D44-030E-44DC-95F6-656207DE3828}" srcOrd="0" destOrd="0" presId="urn:microsoft.com/office/officeart/2005/8/layout/pList1"/>
    <dgm:cxn modelId="{53DB26E5-AB11-4D71-95D8-16EB7F803DA9}" type="presOf" srcId="{B2ABB581-24FA-443F-BD17-C3C3255B1BD5}" destId="{B0E7A137-BE2C-42B9-933D-6432EE4FC685}" srcOrd="0" destOrd="0" presId="urn:microsoft.com/office/officeart/2005/8/layout/pList1"/>
    <dgm:cxn modelId="{9E7DF39C-9136-43B3-96B6-88C3D6056507}" type="presOf" srcId="{A2631F7C-6411-4FD1-83A5-843102DDC5AD}" destId="{82E29B57-4BA7-4680-93C5-67BC6F767C25}" srcOrd="0" destOrd="0" presId="urn:microsoft.com/office/officeart/2005/8/layout/pList1"/>
    <dgm:cxn modelId="{BB6CD235-BD67-4C42-8129-182FE4786760}" type="presOf" srcId="{AB2C1EC9-B7D1-491B-8E46-3525816351B9}" destId="{EF888FB5-245C-470C-80D2-68088FC4A367}" srcOrd="0" destOrd="0" presId="urn:microsoft.com/office/officeart/2005/8/layout/pList1"/>
    <dgm:cxn modelId="{E7796B68-EEBE-487A-A475-D508320F23AE}" srcId="{1AEBF63A-5296-40AC-B2FF-32AAB2C2DE52}" destId="{AB2C1EC9-B7D1-491B-8E46-3525816351B9}" srcOrd="0" destOrd="0" parTransId="{1F532E8B-AD7B-48B4-BA91-6761D2234846}" sibTransId="{536233E3-44AD-4821-853D-9213218A7490}"/>
    <dgm:cxn modelId="{7430F12E-5F2E-43AD-8436-1130A1999EB5}" type="presOf" srcId="{536233E3-44AD-4821-853D-9213218A7490}" destId="{49003DC8-8EDC-4E00-B15A-720D1D04E127}" srcOrd="0" destOrd="0" presId="urn:microsoft.com/office/officeart/2005/8/layout/pList1"/>
    <dgm:cxn modelId="{783A97FA-74A6-4EA7-A33C-DD69AEEA6375}" type="presOf" srcId="{225E91A2-DD21-44E6-B31D-6EA32EA63EA2}" destId="{9FB94B7F-F8FB-4D14-B427-8B155A61C15C}" srcOrd="0" destOrd="0" presId="urn:microsoft.com/office/officeart/2005/8/layout/pList1"/>
    <dgm:cxn modelId="{19C208FB-9B0B-46AE-AAF4-168AC424F08A}" type="presOf" srcId="{EA5FF33F-F056-473B-AE72-0BE045D1206C}" destId="{6334AE8F-AA74-4930-91EF-80D2C9F4F744}" srcOrd="0" destOrd="0" presId="urn:microsoft.com/office/officeart/2005/8/layout/pList1"/>
    <dgm:cxn modelId="{6A482295-4834-4231-BDC7-229C71BD5615}" type="presOf" srcId="{A97FED34-AA4D-4445-A1D0-C8FF7F156609}" destId="{0F596A74-1A59-46DF-978E-99007A0024BD}" srcOrd="0" destOrd="0" presId="urn:microsoft.com/office/officeart/2005/8/layout/pList1"/>
    <dgm:cxn modelId="{6CB26403-87C4-4299-B306-042B694E8812}" srcId="{1AEBF63A-5296-40AC-B2FF-32AAB2C2DE52}" destId="{B2ABB581-24FA-443F-BD17-C3C3255B1BD5}" srcOrd="4" destOrd="0" parTransId="{5D6478AB-3875-4335-BE13-20DD3370D643}" sibTransId="{97008A52-DC68-4A7A-AC85-F7DE5B7CB4E7}"/>
    <dgm:cxn modelId="{0FCBEA20-B516-4406-8727-EB78238D6D38}" type="presOf" srcId="{97008A52-DC68-4A7A-AC85-F7DE5B7CB4E7}" destId="{C6ECA91E-D9FF-4FC9-83C9-EA127B4260C8}" srcOrd="0" destOrd="0" presId="urn:microsoft.com/office/officeart/2005/8/layout/pList1"/>
    <dgm:cxn modelId="{937D7BFD-2104-4F5D-827D-5B5DA7112F53}" type="presParOf" srcId="{11B487D2-2A6F-43EC-981C-1A3966C0249C}" destId="{C87C546D-6263-46B7-99F9-87927007894F}" srcOrd="0" destOrd="0" presId="urn:microsoft.com/office/officeart/2005/8/layout/pList1"/>
    <dgm:cxn modelId="{56927ABC-67A7-4586-8FD7-271DF1C3D556}" type="presParOf" srcId="{C87C546D-6263-46B7-99F9-87927007894F}" destId="{771C340F-CDD5-49EA-9861-C5A601AFDB70}" srcOrd="0" destOrd="0" presId="urn:microsoft.com/office/officeart/2005/8/layout/pList1"/>
    <dgm:cxn modelId="{A0D39AA4-7AF5-4B76-AD18-BB78560F66CD}" type="presParOf" srcId="{C87C546D-6263-46B7-99F9-87927007894F}" destId="{EF888FB5-245C-470C-80D2-68088FC4A367}" srcOrd="1" destOrd="0" presId="urn:microsoft.com/office/officeart/2005/8/layout/pList1"/>
    <dgm:cxn modelId="{0E8FECB7-1EC0-4D89-9735-8B9CB040F8ED}" type="presParOf" srcId="{11B487D2-2A6F-43EC-981C-1A3966C0249C}" destId="{49003DC8-8EDC-4E00-B15A-720D1D04E127}" srcOrd="1" destOrd="0" presId="urn:microsoft.com/office/officeart/2005/8/layout/pList1"/>
    <dgm:cxn modelId="{72388EED-C440-4B00-BCA5-8A12D261CAF1}" type="presParOf" srcId="{11B487D2-2A6F-43EC-981C-1A3966C0249C}" destId="{FE6B4685-6DB2-4626-A150-947FB335E8FE}" srcOrd="2" destOrd="0" presId="urn:microsoft.com/office/officeart/2005/8/layout/pList1"/>
    <dgm:cxn modelId="{DC3E1502-1071-46AC-8147-CB6CE020E1A1}" type="presParOf" srcId="{FE6B4685-6DB2-4626-A150-947FB335E8FE}" destId="{88A19077-1D06-4AA1-9168-B2892E340814}" srcOrd="0" destOrd="0" presId="urn:microsoft.com/office/officeart/2005/8/layout/pList1"/>
    <dgm:cxn modelId="{118A084E-0638-43DD-B24C-14454F952EAC}" type="presParOf" srcId="{FE6B4685-6DB2-4626-A150-947FB335E8FE}" destId="{82E29B57-4BA7-4680-93C5-67BC6F767C25}" srcOrd="1" destOrd="0" presId="urn:microsoft.com/office/officeart/2005/8/layout/pList1"/>
    <dgm:cxn modelId="{BAA2A8BE-83C9-4606-B83C-AC4E8CE43217}" type="presParOf" srcId="{11B487D2-2A6F-43EC-981C-1A3966C0249C}" destId="{841B5D44-030E-44DC-95F6-656207DE3828}" srcOrd="3" destOrd="0" presId="urn:microsoft.com/office/officeart/2005/8/layout/pList1"/>
    <dgm:cxn modelId="{C5121BF1-889F-4198-AAB6-F235691FA5D9}" type="presParOf" srcId="{11B487D2-2A6F-43EC-981C-1A3966C0249C}" destId="{15AE6BD7-7A53-414F-86C5-DC2B637019E7}" srcOrd="4" destOrd="0" presId="urn:microsoft.com/office/officeart/2005/8/layout/pList1"/>
    <dgm:cxn modelId="{D0577B10-4FEE-482C-9653-F2801D404634}" type="presParOf" srcId="{15AE6BD7-7A53-414F-86C5-DC2B637019E7}" destId="{D6B5512C-33A4-484B-B316-4399A20BB0CA}" srcOrd="0" destOrd="0" presId="urn:microsoft.com/office/officeart/2005/8/layout/pList1"/>
    <dgm:cxn modelId="{46379669-0379-4028-B2D4-6C886ED1D891}" type="presParOf" srcId="{15AE6BD7-7A53-414F-86C5-DC2B637019E7}" destId="{9FB94B7F-F8FB-4D14-B427-8B155A61C15C}" srcOrd="1" destOrd="0" presId="urn:microsoft.com/office/officeart/2005/8/layout/pList1"/>
    <dgm:cxn modelId="{D687A79F-B518-4D5F-893D-617658DA1FB9}" type="presParOf" srcId="{11B487D2-2A6F-43EC-981C-1A3966C0249C}" destId="{6334AE8F-AA74-4930-91EF-80D2C9F4F744}" srcOrd="5" destOrd="0" presId="urn:microsoft.com/office/officeart/2005/8/layout/pList1"/>
    <dgm:cxn modelId="{F956C262-6DCA-47E3-8D90-2BBDC15226B2}" type="presParOf" srcId="{11B487D2-2A6F-43EC-981C-1A3966C0249C}" destId="{E24033B5-640C-4713-A314-14E6903D7228}" srcOrd="6" destOrd="0" presId="urn:microsoft.com/office/officeart/2005/8/layout/pList1"/>
    <dgm:cxn modelId="{766D39A8-B63F-43AA-9922-26F60E843B7C}" type="presParOf" srcId="{E24033B5-640C-4713-A314-14E6903D7228}" destId="{05E86F09-2B22-49F7-91AB-3FF658B31094}" srcOrd="0" destOrd="0" presId="urn:microsoft.com/office/officeart/2005/8/layout/pList1"/>
    <dgm:cxn modelId="{05CFC067-3133-49FE-A3C9-48DBE471DA52}" type="presParOf" srcId="{E24033B5-640C-4713-A314-14E6903D7228}" destId="{13DD0237-B690-4CF1-8156-F2762196D163}" srcOrd="1" destOrd="0" presId="urn:microsoft.com/office/officeart/2005/8/layout/pList1"/>
    <dgm:cxn modelId="{A9C4ECAF-D4D5-48AB-8646-EBDA6A7BC4B0}" type="presParOf" srcId="{11B487D2-2A6F-43EC-981C-1A3966C0249C}" destId="{0F596A74-1A59-46DF-978E-99007A0024BD}" srcOrd="7" destOrd="0" presId="urn:microsoft.com/office/officeart/2005/8/layout/pList1"/>
    <dgm:cxn modelId="{54E7C9A5-755F-45D9-A700-6A107853BE9D}" type="presParOf" srcId="{11B487D2-2A6F-43EC-981C-1A3966C0249C}" destId="{D0412747-2D4D-4991-92AB-92F8FD71F9E7}" srcOrd="8" destOrd="0" presId="urn:microsoft.com/office/officeart/2005/8/layout/pList1"/>
    <dgm:cxn modelId="{3E40187B-C7B4-45B5-8C08-AFBD204CD851}" type="presParOf" srcId="{D0412747-2D4D-4991-92AB-92F8FD71F9E7}" destId="{528904C6-0AF4-4C4A-9BA4-5787E81B885F}" srcOrd="0" destOrd="0" presId="urn:microsoft.com/office/officeart/2005/8/layout/pList1"/>
    <dgm:cxn modelId="{5957074A-C730-4498-B41E-E81982CC9AED}" type="presParOf" srcId="{D0412747-2D4D-4991-92AB-92F8FD71F9E7}" destId="{B0E7A137-BE2C-42B9-933D-6432EE4FC685}" srcOrd="1" destOrd="0" presId="urn:microsoft.com/office/officeart/2005/8/layout/pList1"/>
    <dgm:cxn modelId="{FF02139B-17C1-447F-B293-CE4706C1AD45}" type="presParOf" srcId="{11B487D2-2A6F-43EC-981C-1A3966C0249C}" destId="{C6ECA91E-D9FF-4FC9-83C9-EA127B4260C8}" srcOrd="9" destOrd="0" presId="urn:microsoft.com/office/officeart/2005/8/layout/pList1"/>
    <dgm:cxn modelId="{743FBC57-F8BA-4CCD-9FC7-AEBE5BC73BD9}" type="presParOf" srcId="{11B487D2-2A6F-43EC-981C-1A3966C0249C}" destId="{B8D0A23F-B4CA-493E-8F87-9E49F1A42172}" srcOrd="10" destOrd="0" presId="urn:microsoft.com/office/officeart/2005/8/layout/pList1"/>
    <dgm:cxn modelId="{AA0546C0-761E-4CF5-80AF-3DB3FAC7D547}" type="presParOf" srcId="{B8D0A23F-B4CA-493E-8F87-9E49F1A42172}" destId="{CBE9AB2C-2758-465B-943D-9390D7D15915}" srcOrd="0" destOrd="0" presId="urn:microsoft.com/office/officeart/2005/8/layout/pList1"/>
    <dgm:cxn modelId="{4AD5BDB1-0486-493E-AA45-83D6E5F32CE2}" type="presParOf" srcId="{B8D0A23F-B4CA-493E-8F87-9E49F1A42172}" destId="{23BC5B1A-B2F6-4735-8E91-E51E16A7104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EBF63A-5296-40AC-B2FF-32AAB2C2DE5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750EBC-E4E2-45D7-84B6-F8190FA6F7D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</a:rPr>
            <a:t>Item 6</a:t>
          </a:r>
        </a:p>
      </dgm:t>
    </dgm:pt>
    <dgm:pt modelId="{51477B06-A512-4702-81A5-F0F4E805AC3F}" type="parTrans" cxnId="{83581109-99B6-4E93-900E-DB84E5E46FAF}">
      <dgm:prSet/>
      <dgm:spPr/>
      <dgm:t>
        <a:bodyPr/>
        <a:lstStyle/>
        <a:p>
          <a:endParaRPr lang="en-US"/>
        </a:p>
      </dgm:t>
    </dgm:pt>
    <dgm:pt modelId="{95F1C9D2-704F-4764-A43D-E7AF2645F87B}" type="sibTrans" cxnId="{83581109-99B6-4E93-900E-DB84E5E46FAF}">
      <dgm:prSet/>
      <dgm:spPr/>
      <dgm:t>
        <a:bodyPr/>
        <a:lstStyle/>
        <a:p>
          <a:endParaRPr lang="en-US"/>
        </a:p>
      </dgm:t>
    </dgm:pt>
    <dgm:pt modelId="{AB2C1EC9-B7D1-491B-8E46-3525816351B9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r>
            <a:rPr lang="en-US" sz="2000" dirty="0">
              <a:latin typeface="Arial Rounded MT Bold" panose="020F0704030504030204" pitchFamily="34" charset="0"/>
            </a:rPr>
            <a:t>Item</a:t>
          </a:r>
        </a:p>
        <a:p>
          <a:pPr>
            <a:spcBef>
              <a:spcPts val="600"/>
            </a:spcBef>
            <a:spcAft>
              <a:spcPts val="600"/>
            </a:spcAft>
          </a:pPr>
          <a:r>
            <a:rPr lang="en-US" sz="1400" dirty="0">
              <a:latin typeface="+mj-lt"/>
            </a:rPr>
            <a:t>Description of item</a:t>
          </a:r>
        </a:p>
      </dgm:t>
    </dgm:pt>
    <dgm:pt modelId="{1F532E8B-AD7B-48B4-BA91-6761D2234846}" type="parTrans" cxnId="{E7796B68-EEBE-487A-A475-D508320F23AE}">
      <dgm:prSet/>
      <dgm:spPr/>
      <dgm:t>
        <a:bodyPr/>
        <a:lstStyle/>
        <a:p>
          <a:endParaRPr lang="en-US"/>
        </a:p>
      </dgm:t>
    </dgm:pt>
    <dgm:pt modelId="{536233E3-44AD-4821-853D-9213218A7490}" type="sibTrans" cxnId="{E7796B68-EEBE-487A-A475-D508320F23AE}">
      <dgm:prSet/>
      <dgm:spPr/>
      <dgm:t>
        <a:bodyPr/>
        <a:lstStyle/>
        <a:p>
          <a:endParaRPr lang="en-US"/>
        </a:p>
      </dgm:t>
    </dgm:pt>
    <dgm:pt modelId="{225E91A2-DD21-44E6-B31D-6EA32EA63EA2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</a:rPr>
            <a:t>Item 3</a:t>
          </a:r>
        </a:p>
      </dgm:t>
    </dgm:pt>
    <dgm:pt modelId="{1791D1BA-BC8A-4442-8F64-17769A4EA126}" type="parTrans" cxnId="{992E6DBD-A91F-4460-9696-4C18A24AE4AE}">
      <dgm:prSet/>
      <dgm:spPr/>
      <dgm:t>
        <a:bodyPr/>
        <a:lstStyle/>
        <a:p>
          <a:endParaRPr lang="en-US"/>
        </a:p>
      </dgm:t>
    </dgm:pt>
    <dgm:pt modelId="{EA5FF33F-F056-473B-AE72-0BE045D1206C}" type="sibTrans" cxnId="{992E6DBD-A91F-4460-9696-4C18A24AE4AE}">
      <dgm:prSet/>
      <dgm:spPr/>
      <dgm:t>
        <a:bodyPr/>
        <a:lstStyle/>
        <a:p>
          <a:endParaRPr lang="en-US"/>
        </a:p>
      </dgm:t>
    </dgm:pt>
    <dgm:pt modelId="{74C2DA3A-281C-4E65-8674-A640F39FBDE0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</a:rPr>
            <a:t>Item 4</a:t>
          </a:r>
        </a:p>
      </dgm:t>
    </dgm:pt>
    <dgm:pt modelId="{E2233483-6CE0-4272-AC42-427DD715FB67}" type="parTrans" cxnId="{3C1B41A7-BA30-4550-A95C-04AD39AC3028}">
      <dgm:prSet/>
      <dgm:spPr/>
      <dgm:t>
        <a:bodyPr/>
        <a:lstStyle/>
        <a:p>
          <a:endParaRPr lang="en-US"/>
        </a:p>
      </dgm:t>
    </dgm:pt>
    <dgm:pt modelId="{A97FED34-AA4D-4445-A1D0-C8FF7F156609}" type="sibTrans" cxnId="{3C1B41A7-BA30-4550-A95C-04AD39AC3028}">
      <dgm:prSet/>
      <dgm:spPr/>
      <dgm:t>
        <a:bodyPr/>
        <a:lstStyle/>
        <a:p>
          <a:endParaRPr lang="en-US"/>
        </a:p>
      </dgm:t>
    </dgm:pt>
    <dgm:pt modelId="{B2ABB581-24FA-443F-BD17-C3C3255B1BD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</a:rPr>
            <a:t>Item 5</a:t>
          </a:r>
        </a:p>
      </dgm:t>
    </dgm:pt>
    <dgm:pt modelId="{5D6478AB-3875-4335-BE13-20DD3370D643}" type="parTrans" cxnId="{6CB26403-87C4-4299-B306-042B694E8812}">
      <dgm:prSet/>
      <dgm:spPr/>
      <dgm:t>
        <a:bodyPr/>
        <a:lstStyle/>
        <a:p>
          <a:endParaRPr lang="en-US"/>
        </a:p>
      </dgm:t>
    </dgm:pt>
    <dgm:pt modelId="{97008A52-DC68-4A7A-AC85-F7DE5B7CB4E7}" type="sibTrans" cxnId="{6CB26403-87C4-4299-B306-042B694E8812}">
      <dgm:prSet/>
      <dgm:spPr/>
      <dgm:t>
        <a:bodyPr/>
        <a:lstStyle/>
        <a:p>
          <a:endParaRPr lang="en-US"/>
        </a:p>
      </dgm:t>
    </dgm:pt>
    <dgm:pt modelId="{A2631F7C-6411-4FD1-83A5-843102DDC5AD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</a:rPr>
            <a:t>Item 2</a:t>
          </a:r>
        </a:p>
      </dgm:t>
    </dgm:pt>
    <dgm:pt modelId="{72C41FD8-6E32-4109-9752-52CB1FEF9153}" type="parTrans" cxnId="{6CAF0EFA-4A66-49EC-9571-9620F949E731}">
      <dgm:prSet/>
      <dgm:spPr/>
      <dgm:t>
        <a:bodyPr/>
        <a:lstStyle/>
        <a:p>
          <a:endParaRPr lang="en-US"/>
        </a:p>
      </dgm:t>
    </dgm:pt>
    <dgm:pt modelId="{59F933B9-DA5E-4CCF-AEF6-655A51000A01}" type="sibTrans" cxnId="{6CAF0EFA-4A66-49EC-9571-9620F949E731}">
      <dgm:prSet/>
      <dgm:spPr/>
      <dgm:t>
        <a:bodyPr/>
        <a:lstStyle/>
        <a:p>
          <a:endParaRPr lang="en-US"/>
        </a:p>
      </dgm:t>
    </dgm:pt>
    <dgm:pt modelId="{19C88741-DD25-474B-A459-92C2D9B89F70}" type="pres">
      <dgm:prSet presAssocID="{1AEBF63A-5296-40AC-B2FF-32AAB2C2DE52}" presName="Name0" presStyleCnt="0">
        <dgm:presLayoutVars>
          <dgm:dir/>
          <dgm:animLvl val="lvl"/>
          <dgm:resizeHandles val="exact"/>
        </dgm:presLayoutVars>
      </dgm:prSet>
      <dgm:spPr/>
    </dgm:pt>
    <dgm:pt modelId="{F3F7E713-729D-468F-82BC-98BE129B1465}" type="pres">
      <dgm:prSet presAssocID="{AB2C1EC9-B7D1-491B-8E46-3525816351B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8564E5D3-0544-4832-84A8-C340BC11F50E}" type="pres">
      <dgm:prSet presAssocID="{536233E3-44AD-4821-853D-9213218A7490}" presName="parTxOnlySpace" presStyleCnt="0"/>
      <dgm:spPr/>
    </dgm:pt>
    <dgm:pt modelId="{7A02F50B-6F3D-438C-B7C2-DD031A6A5364}" type="pres">
      <dgm:prSet presAssocID="{A2631F7C-6411-4FD1-83A5-843102DDC5A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7B3E279-7543-46F6-98DE-B85501877212}" type="pres">
      <dgm:prSet presAssocID="{59F933B9-DA5E-4CCF-AEF6-655A51000A01}" presName="parTxOnlySpace" presStyleCnt="0"/>
      <dgm:spPr/>
    </dgm:pt>
    <dgm:pt modelId="{55AC740A-F822-46A8-90E2-4724801FED9E}" type="pres">
      <dgm:prSet presAssocID="{225E91A2-DD21-44E6-B31D-6EA32EA63EA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E677A53-89D0-4FBD-A91E-ACB068076BEE}" type="pres">
      <dgm:prSet presAssocID="{EA5FF33F-F056-473B-AE72-0BE045D1206C}" presName="parTxOnlySpace" presStyleCnt="0"/>
      <dgm:spPr/>
    </dgm:pt>
    <dgm:pt modelId="{CDF83FFC-4917-4545-B452-47505FBB6FF5}" type="pres">
      <dgm:prSet presAssocID="{74C2DA3A-281C-4E65-8674-A640F39FBDE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DEA97750-77F7-4116-90FB-308E05270C0F}" type="pres">
      <dgm:prSet presAssocID="{A97FED34-AA4D-4445-A1D0-C8FF7F156609}" presName="parTxOnlySpace" presStyleCnt="0"/>
      <dgm:spPr/>
    </dgm:pt>
    <dgm:pt modelId="{D8E4DBE9-845B-46CA-92DB-4DA1F3862E05}" type="pres">
      <dgm:prSet presAssocID="{B2ABB581-24FA-443F-BD17-C3C3255B1BD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298A2DD-0841-41AF-BB36-4ED30DFA556C}" type="pres">
      <dgm:prSet presAssocID="{97008A52-DC68-4A7A-AC85-F7DE5B7CB4E7}" presName="parTxOnlySpace" presStyleCnt="0"/>
      <dgm:spPr/>
    </dgm:pt>
    <dgm:pt modelId="{A20E4F50-5F80-4EBF-BAF7-DF9594B76908}" type="pres">
      <dgm:prSet presAssocID="{81750EBC-E4E2-45D7-84B6-F8190FA6F7DA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92E6DBD-A91F-4460-9696-4C18A24AE4AE}" srcId="{1AEBF63A-5296-40AC-B2FF-32AAB2C2DE52}" destId="{225E91A2-DD21-44E6-B31D-6EA32EA63EA2}" srcOrd="2" destOrd="0" parTransId="{1791D1BA-BC8A-4442-8F64-17769A4EA126}" sibTransId="{EA5FF33F-F056-473B-AE72-0BE045D1206C}"/>
    <dgm:cxn modelId="{34B62EAE-0D20-4B98-849E-E34CA5A1BEF1}" type="presOf" srcId="{225E91A2-DD21-44E6-B31D-6EA32EA63EA2}" destId="{55AC740A-F822-46A8-90E2-4724801FED9E}" srcOrd="0" destOrd="0" presId="urn:microsoft.com/office/officeart/2005/8/layout/chevron1"/>
    <dgm:cxn modelId="{A4109DC2-E40B-4530-88E8-AF8429B02398}" type="presOf" srcId="{81750EBC-E4E2-45D7-84B6-F8190FA6F7DA}" destId="{A20E4F50-5F80-4EBF-BAF7-DF9594B76908}" srcOrd="0" destOrd="0" presId="urn:microsoft.com/office/officeart/2005/8/layout/chevron1"/>
    <dgm:cxn modelId="{3C1B41A7-BA30-4550-A95C-04AD39AC3028}" srcId="{1AEBF63A-5296-40AC-B2FF-32AAB2C2DE52}" destId="{74C2DA3A-281C-4E65-8674-A640F39FBDE0}" srcOrd="3" destOrd="0" parTransId="{E2233483-6CE0-4272-AC42-427DD715FB67}" sibTransId="{A97FED34-AA4D-4445-A1D0-C8FF7F156609}"/>
    <dgm:cxn modelId="{83581109-99B6-4E93-900E-DB84E5E46FAF}" srcId="{1AEBF63A-5296-40AC-B2FF-32AAB2C2DE52}" destId="{81750EBC-E4E2-45D7-84B6-F8190FA6F7DA}" srcOrd="5" destOrd="0" parTransId="{51477B06-A512-4702-81A5-F0F4E805AC3F}" sibTransId="{95F1C9D2-704F-4764-A43D-E7AF2645F87B}"/>
    <dgm:cxn modelId="{6CAF0EFA-4A66-49EC-9571-9620F949E731}" srcId="{1AEBF63A-5296-40AC-B2FF-32AAB2C2DE52}" destId="{A2631F7C-6411-4FD1-83A5-843102DDC5AD}" srcOrd="1" destOrd="0" parTransId="{72C41FD8-6E32-4109-9752-52CB1FEF9153}" sibTransId="{59F933B9-DA5E-4CCF-AEF6-655A51000A01}"/>
    <dgm:cxn modelId="{94B4326D-6DEA-4BD8-B1FF-6C5A4B4C20DE}" type="presOf" srcId="{74C2DA3A-281C-4E65-8674-A640F39FBDE0}" destId="{CDF83FFC-4917-4545-B452-47505FBB6FF5}" srcOrd="0" destOrd="0" presId="urn:microsoft.com/office/officeart/2005/8/layout/chevron1"/>
    <dgm:cxn modelId="{96A86AD2-0FE2-4ADC-BD19-822A7142A75D}" type="presOf" srcId="{AB2C1EC9-B7D1-491B-8E46-3525816351B9}" destId="{F3F7E713-729D-468F-82BC-98BE129B1465}" srcOrd="0" destOrd="0" presId="urn:microsoft.com/office/officeart/2005/8/layout/chevron1"/>
    <dgm:cxn modelId="{E7796B68-EEBE-487A-A475-D508320F23AE}" srcId="{1AEBF63A-5296-40AC-B2FF-32AAB2C2DE52}" destId="{AB2C1EC9-B7D1-491B-8E46-3525816351B9}" srcOrd="0" destOrd="0" parTransId="{1F532E8B-AD7B-48B4-BA91-6761D2234846}" sibTransId="{536233E3-44AD-4821-853D-9213218A7490}"/>
    <dgm:cxn modelId="{88AC7643-F54B-4A2D-A404-4E3502071366}" type="presOf" srcId="{1AEBF63A-5296-40AC-B2FF-32AAB2C2DE52}" destId="{19C88741-DD25-474B-A459-92C2D9B89F70}" srcOrd="0" destOrd="0" presId="urn:microsoft.com/office/officeart/2005/8/layout/chevron1"/>
    <dgm:cxn modelId="{272A8CC7-B2E9-4A8E-83D3-A44AFCA9BD80}" type="presOf" srcId="{B2ABB581-24FA-443F-BD17-C3C3255B1BD5}" destId="{D8E4DBE9-845B-46CA-92DB-4DA1F3862E05}" srcOrd="0" destOrd="0" presId="urn:microsoft.com/office/officeart/2005/8/layout/chevron1"/>
    <dgm:cxn modelId="{6CB26403-87C4-4299-B306-042B694E8812}" srcId="{1AEBF63A-5296-40AC-B2FF-32AAB2C2DE52}" destId="{B2ABB581-24FA-443F-BD17-C3C3255B1BD5}" srcOrd="4" destOrd="0" parTransId="{5D6478AB-3875-4335-BE13-20DD3370D643}" sibTransId="{97008A52-DC68-4A7A-AC85-F7DE5B7CB4E7}"/>
    <dgm:cxn modelId="{310A3F58-0180-4AC9-B076-AE0991C53EA2}" type="presOf" srcId="{A2631F7C-6411-4FD1-83A5-843102DDC5AD}" destId="{7A02F50B-6F3D-438C-B7C2-DD031A6A5364}" srcOrd="0" destOrd="0" presId="urn:microsoft.com/office/officeart/2005/8/layout/chevron1"/>
    <dgm:cxn modelId="{3CC74747-9F95-41F1-85FA-C1A667B08BEC}" type="presParOf" srcId="{19C88741-DD25-474B-A459-92C2D9B89F70}" destId="{F3F7E713-729D-468F-82BC-98BE129B1465}" srcOrd="0" destOrd="0" presId="urn:microsoft.com/office/officeart/2005/8/layout/chevron1"/>
    <dgm:cxn modelId="{03E934B5-077B-4CAB-BCB7-42A0FDEA13DF}" type="presParOf" srcId="{19C88741-DD25-474B-A459-92C2D9B89F70}" destId="{8564E5D3-0544-4832-84A8-C340BC11F50E}" srcOrd="1" destOrd="0" presId="urn:microsoft.com/office/officeart/2005/8/layout/chevron1"/>
    <dgm:cxn modelId="{892815E8-769F-4926-9FEC-ADE881603F42}" type="presParOf" srcId="{19C88741-DD25-474B-A459-92C2D9B89F70}" destId="{7A02F50B-6F3D-438C-B7C2-DD031A6A5364}" srcOrd="2" destOrd="0" presId="urn:microsoft.com/office/officeart/2005/8/layout/chevron1"/>
    <dgm:cxn modelId="{A14DDE70-CE33-48DC-886A-848AA8B12B7B}" type="presParOf" srcId="{19C88741-DD25-474B-A459-92C2D9B89F70}" destId="{27B3E279-7543-46F6-98DE-B85501877212}" srcOrd="3" destOrd="0" presId="urn:microsoft.com/office/officeart/2005/8/layout/chevron1"/>
    <dgm:cxn modelId="{24528C6E-3818-45E4-879C-780ACEDE041F}" type="presParOf" srcId="{19C88741-DD25-474B-A459-92C2D9B89F70}" destId="{55AC740A-F822-46A8-90E2-4724801FED9E}" srcOrd="4" destOrd="0" presId="urn:microsoft.com/office/officeart/2005/8/layout/chevron1"/>
    <dgm:cxn modelId="{685F95F5-C817-4F71-99D2-A9E1AC50097A}" type="presParOf" srcId="{19C88741-DD25-474B-A459-92C2D9B89F70}" destId="{CE677A53-89D0-4FBD-A91E-ACB068076BEE}" srcOrd="5" destOrd="0" presId="urn:microsoft.com/office/officeart/2005/8/layout/chevron1"/>
    <dgm:cxn modelId="{BE13523F-FCA6-4384-BF5D-7EFD46F24851}" type="presParOf" srcId="{19C88741-DD25-474B-A459-92C2D9B89F70}" destId="{CDF83FFC-4917-4545-B452-47505FBB6FF5}" srcOrd="6" destOrd="0" presId="urn:microsoft.com/office/officeart/2005/8/layout/chevron1"/>
    <dgm:cxn modelId="{4EFDB6B2-00B0-451D-B76D-501F962E0CBF}" type="presParOf" srcId="{19C88741-DD25-474B-A459-92C2D9B89F70}" destId="{DEA97750-77F7-4116-90FB-308E05270C0F}" srcOrd="7" destOrd="0" presId="urn:microsoft.com/office/officeart/2005/8/layout/chevron1"/>
    <dgm:cxn modelId="{2162E0DD-98DA-4B7B-A36E-736F4C8F6BDB}" type="presParOf" srcId="{19C88741-DD25-474B-A459-92C2D9B89F70}" destId="{D8E4DBE9-845B-46CA-92DB-4DA1F3862E05}" srcOrd="8" destOrd="0" presId="urn:microsoft.com/office/officeart/2005/8/layout/chevron1"/>
    <dgm:cxn modelId="{EE12426C-6D21-4BD5-9055-D86105FEA76E}" type="presParOf" srcId="{19C88741-DD25-474B-A459-92C2D9B89F70}" destId="{C298A2DD-0841-41AF-BB36-4ED30DFA556C}" srcOrd="9" destOrd="0" presId="urn:microsoft.com/office/officeart/2005/8/layout/chevron1"/>
    <dgm:cxn modelId="{4A8A1D16-4D6E-47A5-80F0-AF21643FC9E6}" type="presParOf" srcId="{19C88741-DD25-474B-A459-92C2D9B89F70}" destId="{A20E4F50-5F80-4EBF-BAF7-DF9594B7690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F78AC-215D-4050-876F-B7DF674B490C}">
      <dsp:nvSpPr>
        <dsp:cNvPr id="0" name=""/>
        <dsp:cNvSpPr/>
      </dsp:nvSpPr>
      <dsp:spPr>
        <a:xfrm>
          <a:off x="220849" y="1080"/>
          <a:ext cx="3437106" cy="20622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0849" y="1080"/>
        <a:ext cx="3437106" cy="2062264"/>
      </dsp:txXfrm>
    </dsp:sp>
    <dsp:sp modelId="{FB418C65-D474-489F-88A0-691E112AA370}">
      <dsp:nvSpPr>
        <dsp:cNvPr id="0" name=""/>
        <dsp:cNvSpPr/>
      </dsp:nvSpPr>
      <dsp:spPr>
        <a:xfrm>
          <a:off x="4001667" y="1080"/>
          <a:ext cx="3437106" cy="20622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01667" y="1080"/>
        <a:ext cx="3437106" cy="2062264"/>
      </dsp:txXfrm>
    </dsp:sp>
    <dsp:sp modelId="{7A769EA7-AE98-4F86-9217-8D7EA3331E4E}">
      <dsp:nvSpPr>
        <dsp:cNvPr id="0" name=""/>
        <dsp:cNvSpPr/>
      </dsp:nvSpPr>
      <dsp:spPr>
        <a:xfrm>
          <a:off x="220849" y="2407055"/>
          <a:ext cx="3437106" cy="20622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0849" y="2407055"/>
        <a:ext cx="3437106" cy="2062264"/>
      </dsp:txXfrm>
    </dsp:sp>
    <dsp:sp modelId="{EF8C740F-16D9-4F64-AA7D-4D35CE69FEF3}">
      <dsp:nvSpPr>
        <dsp:cNvPr id="0" name=""/>
        <dsp:cNvSpPr/>
      </dsp:nvSpPr>
      <dsp:spPr>
        <a:xfrm>
          <a:off x="4001667" y="2407055"/>
          <a:ext cx="3437106" cy="206226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01667" y="2407055"/>
        <a:ext cx="3437106" cy="2062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F78AC-215D-4050-876F-B7DF674B490C}">
      <dsp:nvSpPr>
        <dsp:cNvPr id="0" name=""/>
        <dsp:cNvSpPr/>
      </dsp:nvSpPr>
      <dsp:spPr>
        <a:xfrm>
          <a:off x="0" y="679338"/>
          <a:ext cx="2393632" cy="1436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679338"/>
        <a:ext cx="2393632" cy="1436179"/>
      </dsp:txXfrm>
    </dsp:sp>
    <dsp:sp modelId="{FB418C65-D474-489F-88A0-691E112AA370}">
      <dsp:nvSpPr>
        <dsp:cNvPr id="0" name=""/>
        <dsp:cNvSpPr/>
      </dsp:nvSpPr>
      <dsp:spPr>
        <a:xfrm>
          <a:off x="2632995" y="679338"/>
          <a:ext cx="2393632" cy="14361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632995" y="679338"/>
        <a:ext cx="2393632" cy="1436179"/>
      </dsp:txXfrm>
    </dsp:sp>
    <dsp:sp modelId="{7A769EA7-AE98-4F86-9217-8D7EA3331E4E}">
      <dsp:nvSpPr>
        <dsp:cNvPr id="0" name=""/>
        <dsp:cNvSpPr/>
      </dsp:nvSpPr>
      <dsp:spPr>
        <a:xfrm>
          <a:off x="5265991" y="679338"/>
          <a:ext cx="2393632" cy="143617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265991" y="679338"/>
        <a:ext cx="2393632" cy="1436179"/>
      </dsp:txXfrm>
    </dsp:sp>
    <dsp:sp modelId="{0AA40F9D-F672-46BD-9643-B2197568B41C}">
      <dsp:nvSpPr>
        <dsp:cNvPr id="0" name=""/>
        <dsp:cNvSpPr/>
      </dsp:nvSpPr>
      <dsp:spPr>
        <a:xfrm>
          <a:off x="0" y="2354881"/>
          <a:ext cx="2393632" cy="14361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2354881"/>
        <a:ext cx="2393632" cy="1436179"/>
      </dsp:txXfrm>
    </dsp:sp>
    <dsp:sp modelId="{0E3E8FFA-6612-4B79-B703-D546C19F9403}">
      <dsp:nvSpPr>
        <dsp:cNvPr id="0" name=""/>
        <dsp:cNvSpPr/>
      </dsp:nvSpPr>
      <dsp:spPr>
        <a:xfrm>
          <a:off x="2632995" y="2354881"/>
          <a:ext cx="2393632" cy="1436179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632995" y="2354881"/>
        <a:ext cx="2393632" cy="1436179"/>
      </dsp:txXfrm>
    </dsp:sp>
    <dsp:sp modelId="{EF8C740F-16D9-4F64-AA7D-4D35CE69FEF3}">
      <dsp:nvSpPr>
        <dsp:cNvPr id="0" name=""/>
        <dsp:cNvSpPr/>
      </dsp:nvSpPr>
      <dsp:spPr>
        <a:xfrm>
          <a:off x="5265991" y="2354881"/>
          <a:ext cx="2393632" cy="1436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265991" y="2354881"/>
        <a:ext cx="2393632" cy="14361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C340F-CDD5-49EA-9861-C5A601AFDB70}">
      <dsp:nvSpPr>
        <dsp:cNvPr id="0" name=""/>
        <dsp:cNvSpPr/>
      </dsp:nvSpPr>
      <dsp:spPr>
        <a:xfrm>
          <a:off x="1376" y="315761"/>
          <a:ext cx="2184593" cy="15051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88FB5-245C-470C-80D2-68088FC4A367}">
      <dsp:nvSpPr>
        <dsp:cNvPr id="0" name=""/>
        <dsp:cNvSpPr/>
      </dsp:nvSpPr>
      <dsp:spPr>
        <a:xfrm>
          <a:off x="1376" y="1820946"/>
          <a:ext cx="2184593" cy="810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Item 1</a:t>
          </a:r>
        </a:p>
      </dsp:txBody>
      <dsp:txXfrm>
        <a:off x="1376" y="1820946"/>
        <a:ext cx="2184593" cy="810484"/>
      </dsp:txXfrm>
    </dsp:sp>
    <dsp:sp modelId="{88A19077-1D06-4AA1-9168-B2892E340814}">
      <dsp:nvSpPr>
        <dsp:cNvPr id="0" name=""/>
        <dsp:cNvSpPr/>
      </dsp:nvSpPr>
      <dsp:spPr>
        <a:xfrm>
          <a:off x="2404521" y="315761"/>
          <a:ext cx="2184593" cy="15051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29B57-4BA7-4680-93C5-67BC6F767C25}">
      <dsp:nvSpPr>
        <dsp:cNvPr id="0" name=""/>
        <dsp:cNvSpPr/>
      </dsp:nvSpPr>
      <dsp:spPr>
        <a:xfrm>
          <a:off x="2404521" y="1820946"/>
          <a:ext cx="2184593" cy="810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Item 2</a:t>
          </a:r>
        </a:p>
      </dsp:txBody>
      <dsp:txXfrm>
        <a:off x="2404521" y="1820946"/>
        <a:ext cx="2184593" cy="810484"/>
      </dsp:txXfrm>
    </dsp:sp>
    <dsp:sp modelId="{D6B5512C-33A4-484B-B316-4399A20BB0CA}">
      <dsp:nvSpPr>
        <dsp:cNvPr id="0" name=""/>
        <dsp:cNvSpPr/>
      </dsp:nvSpPr>
      <dsp:spPr>
        <a:xfrm>
          <a:off x="4807665" y="315761"/>
          <a:ext cx="2184593" cy="150518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94B7F-F8FB-4D14-B427-8B155A61C15C}">
      <dsp:nvSpPr>
        <dsp:cNvPr id="0" name=""/>
        <dsp:cNvSpPr/>
      </dsp:nvSpPr>
      <dsp:spPr>
        <a:xfrm>
          <a:off x="4807665" y="1820946"/>
          <a:ext cx="2184593" cy="810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Item 3</a:t>
          </a:r>
        </a:p>
      </dsp:txBody>
      <dsp:txXfrm>
        <a:off x="4807665" y="1820946"/>
        <a:ext cx="2184593" cy="810484"/>
      </dsp:txXfrm>
    </dsp:sp>
    <dsp:sp modelId="{05E86F09-2B22-49F7-91AB-3FF658B31094}">
      <dsp:nvSpPr>
        <dsp:cNvPr id="0" name=""/>
        <dsp:cNvSpPr/>
      </dsp:nvSpPr>
      <dsp:spPr>
        <a:xfrm>
          <a:off x="1376" y="2849889"/>
          <a:ext cx="2184593" cy="15051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D0237-B690-4CF1-8156-F2762196D163}">
      <dsp:nvSpPr>
        <dsp:cNvPr id="0" name=""/>
        <dsp:cNvSpPr/>
      </dsp:nvSpPr>
      <dsp:spPr>
        <a:xfrm>
          <a:off x="1376" y="4355074"/>
          <a:ext cx="2184593" cy="810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Item 4</a:t>
          </a:r>
        </a:p>
      </dsp:txBody>
      <dsp:txXfrm>
        <a:off x="1376" y="4355074"/>
        <a:ext cx="2184593" cy="810484"/>
      </dsp:txXfrm>
    </dsp:sp>
    <dsp:sp modelId="{528904C6-0AF4-4C4A-9BA4-5787E81B885F}">
      <dsp:nvSpPr>
        <dsp:cNvPr id="0" name=""/>
        <dsp:cNvSpPr/>
      </dsp:nvSpPr>
      <dsp:spPr>
        <a:xfrm>
          <a:off x="2404521" y="2849889"/>
          <a:ext cx="2184593" cy="150518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7A137-BE2C-42B9-933D-6432EE4FC685}">
      <dsp:nvSpPr>
        <dsp:cNvPr id="0" name=""/>
        <dsp:cNvSpPr/>
      </dsp:nvSpPr>
      <dsp:spPr>
        <a:xfrm>
          <a:off x="2404521" y="4355074"/>
          <a:ext cx="2184593" cy="810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Item 5</a:t>
          </a:r>
        </a:p>
      </dsp:txBody>
      <dsp:txXfrm>
        <a:off x="2404521" y="4355074"/>
        <a:ext cx="2184593" cy="810484"/>
      </dsp:txXfrm>
    </dsp:sp>
    <dsp:sp modelId="{CBE9AB2C-2758-465B-943D-9390D7D15915}">
      <dsp:nvSpPr>
        <dsp:cNvPr id="0" name=""/>
        <dsp:cNvSpPr/>
      </dsp:nvSpPr>
      <dsp:spPr>
        <a:xfrm>
          <a:off x="4807665" y="2849889"/>
          <a:ext cx="2184593" cy="1505184"/>
        </a:xfrm>
        <a:prstGeom prst="roundRect">
          <a:avLst/>
        </a:prstGeom>
        <a:solidFill>
          <a:srgbClr val="05AF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C5B1A-B2F6-4735-8E91-E51E16A71045}">
      <dsp:nvSpPr>
        <dsp:cNvPr id="0" name=""/>
        <dsp:cNvSpPr/>
      </dsp:nvSpPr>
      <dsp:spPr>
        <a:xfrm>
          <a:off x="4807665" y="4355074"/>
          <a:ext cx="2184593" cy="810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Item 6</a:t>
          </a:r>
        </a:p>
      </dsp:txBody>
      <dsp:txXfrm>
        <a:off x="4807665" y="4355074"/>
        <a:ext cx="2184593" cy="810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7E713-729D-468F-82BC-98BE129B1465}">
      <dsp:nvSpPr>
        <dsp:cNvPr id="0" name=""/>
        <dsp:cNvSpPr/>
      </dsp:nvSpPr>
      <dsp:spPr>
        <a:xfrm>
          <a:off x="4650" y="1019478"/>
          <a:ext cx="1730126" cy="6920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</a:rPr>
            <a:t>Item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+mj-lt"/>
            </a:rPr>
            <a:t>Description of item</a:t>
          </a:r>
        </a:p>
      </dsp:txBody>
      <dsp:txXfrm>
        <a:off x="350675" y="1019478"/>
        <a:ext cx="1038076" cy="692050"/>
      </dsp:txXfrm>
    </dsp:sp>
    <dsp:sp modelId="{7A02F50B-6F3D-438C-B7C2-DD031A6A5364}">
      <dsp:nvSpPr>
        <dsp:cNvPr id="0" name=""/>
        <dsp:cNvSpPr/>
      </dsp:nvSpPr>
      <dsp:spPr>
        <a:xfrm>
          <a:off x="1561765" y="1019478"/>
          <a:ext cx="1730126" cy="6920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</a:rPr>
            <a:t>Item 2</a:t>
          </a:r>
        </a:p>
      </dsp:txBody>
      <dsp:txXfrm>
        <a:off x="1907790" y="1019478"/>
        <a:ext cx="1038076" cy="692050"/>
      </dsp:txXfrm>
    </dsp:sp>
    <dsp:sp modelId="{55AC740A-F822-46A8-90E2-4724801FED9E}">
      <dsp:nvSpPr>
        <dsp:cNvPr id="0" name=""/>
        <dsp:cNvSpPr/>
      </dsp:nvSpPr>
      <dsp:spPr>
        <a:xfrm>
          <a:off x="3118879" y="1019478"/>
          <a:ext cx="1730126" cy="6920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</a:rPr>
            <a:t>Item 3</a:t>
          </a:r>
        </a:p>
      </dsp:txBody>
      <dsp:txXfrm>
        <a:off x="3464904" y="1019478"/>
        <a:ext cx="1038076" cy="692050"/>
      </dsp:txXfrm>
    </dsp:sp>
    <dsp:sp modelId="{CDF83FFC-4917-4545-B452-47505FBB6FF5}">
      <dsp:nvSpPr>
        <dsp:cNvPr id="0" name=""/>
        <dsp:cNvSpPr/>
      </dsp:nvSpPr>
      <dsp:spPr>
        <a:xfrm>
          <a:off x="4675993" y="1019478"/>
          <a:ext cx="1730126" cy="6920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</a:rPr>
            <a:t>Item 4</a:t>
          </a:r>
        </a:p>
      </dsp:txBody>
      <dsp:txXfrm>
        <a:off x="5022018" y="1019478"/>
        <a:ext cx="1038076" cy="692050"/>
      </dsp:txXfrm>
    </dsp:sp>
    <dsp:sp modelId="{D8E4DBE9-845B-46CA-92DB-4DA1F3862E05}">
      <dsp:nvSpPr>
        <dsp:cNvPr id="0" name=""/>
        <dsp:cNvSpPr/>
      </dsp:nvSpPr>
      <dsp:spPr>
        <a:xfrm>
          <a:off x="6233107" y="1019478"/>
          <a:ext cx="1730126" cy="6920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</a:rPr>
            <a:t>Item 5</a:t>
          </a:r>
        </a:p>
      </dsp:txBody>
      <dsp:txXfrm>
        <a:off x="6579132" y="1019478"/>
        <a:ext cx="1038076" cy="692050"/>
      </dsp:txXfrm>
    </dsp:sp>
    <dsp:sp modelId="{A20E4F50-5F80-4EBF-BAF7-DF9594B76908}">
      <dsp:nvSpPr>
        <dsp:cNvPr id="0" name=""/>
        <dsp:cNvSpPr/>
      </dsp:nvSpPr>
      <dsp:spPr>
        <a:xfrm>
          <a:off x="7790222" y="1019478"/>
          <a:ext cx="1730126" cy="6920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</a:rPr>
            <a:t>Item 6</a:t>
          </a:r>
        </a:p>
      </dsp:txBody>
      <dsp:txXfrm>
        <a:off x="8136247" y="1019478"/>
        <a:ext cx="1038076" cy="692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14AB3-0F58-46A1-88C2-FCDA1C287183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22E4-0F68-4937-8D47-6AD044E71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1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849AD0-689F-4A60-B692-4219D3E5B3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6375" y="1162050"/>
            <a:ext cx="40576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0CA043-0597-4EA3-B1BE-5C71D56A6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6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H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10935" y="5972557"/>
            <a:ext cx="2987868" cy="6659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>
                <a:solidFill>
                  <a:srgbClr val="FBB03B"/>
                </a:solidFill>
                <a:latin typeface="Arial Rounded MT Bold" panose="020F07040305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257300" y="890862"/>
            <a:ext cx="7543800" cy="1683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City of Seattle</a:t>
            </a:r>
            <a:b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</a:b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Mandatory Housing Affordability (MHA)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82438" y="3572324"/>
            <a:ext cx="8693524" cy="875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145A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program of the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Housing Affordability and Livability Agenda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10935" y="6638545"/>
            <a:ext cx="2987868" cy="3931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400">
                <a:solidFill>
                  <a:srgbClr val="FBB03B"/>
                </a:solidFill>
                <a:latin typeface="Arial Rounded MT Bold" panose="020F07040305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1630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30307" y="1699708"/>
            <a:ext cx="8920449" cy="5755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1000" y="1676400"/>
            <a:ext cx="9509125" cy="5313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9431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381000" y="1676400"/>
            <a:ext cx="9509125" cy="5313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4701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3074816917"/>
              </p:ext>
            </p:extLst>
          </p:nvPr>
        </p:nvGraphicFramePr>
        <p:xfrm>
          <a:off x="5029200" y="1676400"/>
          <a:ext cx="4876800" cy="5222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81000" y="1676401"/>
            <a:ext cx="4648201" cy="5429250"/>
          </a:xfrm>
        </p:spPr>
        <p:txBody>
          <a:bodyPr/>
          <a:lstStyle>
            <a:lvl1pPr marL="0" indent="0">
              <a:buFontTx/>
              <a:buNone/>
              <a:defRPr b="0">
                <a:solidFill>
                  <a:schemeClr val="tx1"/>
                </a:solidFill>
              </a:defRPr>
            </a:lvl1pPr>
            <a:lvl2pPr marL="171450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914400" indent="-228600">
              <a:buClr>
                <a:schemeClr val="accent2"/>
              </a:buClr>
              <a:buFont typeface="Arial" panose="020B0604020202020204" pitchFamily="34" charset="0"/>
              <a:buChar char="‒"/>
              <a:defRPr/>
            </a:lvl3pPr>
            <a:lvl4pPr marL="1314450" indent="-228600">
              <a:defRPr/>
            </a:lvl4pPr>
            <a:lvl5pPr marL="1714500" indent="-3429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4795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item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3432577305"/>
              </p:ext>
            </p:extLst>
          </p:nvPr>
        </p:nvGraphicFramePr>
        <p:xfrm>
          <a:off x="1199388" y="1651000"/>
          <a:ext cx="7659624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0135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item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1119421160"/>
              </p:ext>
            </p:extLst>
          </p:nvPr>
        </p:nvGraphicFramePr>
        <p:xfrm>
          <a:off x="1199388" y="1651000"/>
          <a:ext cx="7659624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39946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m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2347363735"/>
              </p:ext>
            </p:extLst>
          </p:nvPr>
        </p:nvGraphicFramePr>
        <p:xfrm>
          <a:off x="1532382" y="1651000"/>
          <a:ext cx="6993636" cy="5481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3228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3465440431"/>
              </p:ext>
            </p:extLst>
          </p:nvPr>
        </p:nvGraphicFramePr>
        <p:xfrm>
          <a:off x="381000" y="1676400"/>
          <a:ext cx="9525000" cy="273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0431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18489778"/>
              </p:ext>
            </p:extLst>
          </p:nvPr>
        </p:nvGraphicFramePr>
        <p:xfrm>
          <a:off x="527180" y="2511340"/>
          <a:ext cx="9004039" cy="15599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7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3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3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3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931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 Rounded MT Bold" panose="020F0704030504030204" pitchFamily="34" charset="0"/>
                        </a:rPr>
                        <a:t>Colum</a:t>
                      </a:r>
                      <a:r>
                        <a:rPr lang="en-US" sz="1800" b="0" baseline="0" dirty="0">
                          <a:latin typeface="Arial Rounded MT Bold" panose="020F0704030504030204" pitchFamily="34" charset="0"/>
                        </a:rPr>
                        <a:t>n 1</a:t>
                      </a:r>
                      <a:endParaRPr lang="en-US" sz="1800" b="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 Rounded MT Bold" panose="020F0704030504030204" pitchFamily="34" charset="0"/>
                        </a:rPr>
                        <a:t>Colum</a:t>
                      </a:r>
                      <a:r>
                        <a:rPr lang="en-US" sz="1800" b="0" baseline="0" dirty="0">
                          <a:latin typeface="Arial Rounded MT Bold" panose="020F0704030504030204" pitchFamily="34" charset="0"/>
                        </a:rPr>
                        <a:t>n 2</a:t>
                      </a:r>
                      <a:endParaRPr lang="en-US" sz="1800" b="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 Rounded MT Bold" panose="020F0704030504030204" pitchFamily="34" charset="0"/>
                        </a:rPr>
                        <a:t>Colum</a:t>
                      </a:r>
                      <a:r>
                        <a:rPr lang="en-US" sz="1800" b="0" baseline="0" dirty="0">
                          <a:latin typeface="Arial Rounded MT Bold" panose="020F0704030504030204" pitchFamily="34" charset="0"/>
                        </a:rPr>
                        <a:t>n 3</a:t>
                      </a:r>
                      <a:endParaRPr lang="en-US" sz="1800" b="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0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Rounded MT Bold" panose="020F0704030504030204" pitchFamily="34" charset="0"/>
                        </a:rPr>
                        <a:t>Row 1</a:t>
                      </a:r>
                      <a:endParaRPr lang="en-US" sz="18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0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Row</a:t>
                      </a:r>
                      <a:r>
                        <a:rPr lang="en-US" sz="1800" baseline="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8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6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* footnote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(if necessary)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>
                    <a:solidFill>
                      <a:srgbClr val="D4145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676400"/>
            <a:ext cx="9489291" cy="300094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latin typeface="Arial Rounded MT Bold" panose="020F0704030504030204" pitchFamily="34" charset="0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Table title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2066481"/>
            <a:ext cx="9489291" cy="344761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Table subtitle/description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405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65146836"/>
              </p:ext>
            </p:extLst>
          </p:nvPr>
        </p:nvGraphicFramePr>
        <p:xfrm>
          <a:off x="527180" y="2511340"/>
          <a:ext cx="9004039" cy="15599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3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3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3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931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 Rounded MT Bold" panose="020F0704030504030204" pitchFamily="34" charset="0"/>
                        </a:rPr>
                        <a:t>Colum</a:t>
                      </a:r>
                      <a:r>
                        <a:rPr lang="en-US" sz="1800" b="0" baseline="0" dirty="0">
                          <a:latin typeface="Arial Rounded MT Bold" panose="020F0704030504030204" pitchFamily="34" charset="0"/>
                        </a:rPr>
                        <a:t>n 1</a:t>
                      </a:r>
                      <a:endParaRPr lang="en-US" sz="1800" b="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 Rounded MT Bold" panose="020F0704030504030204" pitchFamily="34" charset="0"/>
                        </a:rPr>
                        <a:t>Colum</a:t>
                      </a:r>
                      <a:r>
                        <a:rPr lang="en-US" sz="1800" b="0" baseline="0" dirty="0">
                          <a:latin typeface="Arial Rounded MT Bold" panose="020F0704030504030204" pitchFamily="34" charset="0"/>
                        </a:rPr>
                        <a:t>n 2</a:t>
                      </a:r>
                      <a:endParaRPr lang="en-US" sz="1800" b="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 Rounded MT Bold" panose="020F0704030504030204" pitchFamily="34" charset="0"/>
                        </a:rPr>
                        <a:t>Colum</a:t>
                      </a:r>
                      <a:r>
                        <a:rPr lang="en-US" sz="1800" b="0" baseline="0" dirty="0">
                          <a:latin typeface="Arial Rounded MT Bold" panose="020F0704030504030204" pitchFamily="34" charset="0"/>
                        </a:rPr>
                        <a:t>n 3</a:t>
                      </a:r>
                      <a:endParaRPr lang="en-US" sz="1800" b="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0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Rounded MT Bold" panose="020F0704030504030204" pitchFamily="34" charset="0"/>
                        </a:rPr>
                        <a:t>Row 1</a:t>
                      </a:r>
                      <a:endParaRPr lang="en-US" sz="18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0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Rounded MT Bold" panose="020F0704030504030204" pitchFamily="34" charset="0"/>
                        </a:rPr>
                        <a:t>Row</a:t>
                      </a:r>
                      <a:r>
                        <a:rPr lang="en-US" sz="1800" baseline="0" dirty="0">
                          <a:latin typeface="Arial Rounded MT Bold" panose="020F0704030504030204" pitchFamily="34" charset="0"/>
                        </a:rPr>
                        <a:t> 2</a:t>
                      </a:r>
                      <a:endParaRPr lang="en-US" sz="18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6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* footnote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(if necessary)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>
                    <a:solidFill>
                      <a:srgbClr val="05AF9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676400"/>
            <a:ext cx="9489291" cy="300094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05AF9A"/>
                </a:solidFill>
                <a:latin typeface="Arial Rounded MT Bold" panose="020F0704030504030204" pitchFamily="34" charset="0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Table title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2066481"/>
            <a:ext cx="9489291" cy="344761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Table subtitle/description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281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br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72570283"/>
              </p:ext>
            </p:extLst>
          </p:nvPr>
        </p:nvGraphicFramePr>
        <p:xfrm>
          <a:off x="527180" y="2511340"/>
          <a:ext cx="9004039" cy="1559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3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3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3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931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 Rounded MT Bold" panose="020F0704030504030204" pitchFamily="34" charset="0"/>
                        </a:rPr>
                        <a:t>Colum</a:t>
                      </a:r>
                      <a:r>
                        <a:rPr lang="en-US" sz="1800" b="0" baseline="0" dirty="0">
                          <a:latin typeface="Arial Rounded MT Bold" panose="020F0704030504030204" pitchFamily="34" charset="0"/>
                        </a:rPr>
                        <a:t>n 1</a:t>
                      </a:r>
                      <a:endParaRPr lang="en-US" sz="1800" b="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 Rounded MT Bold" panose="020F0704030504030204" pitchFamily="34" charset="0"/>
                        </a:rPr>
                        <a:t>Colum</a:t>
                      </a:r>
                      <a:r>
                        <a:rPr lang="en-US" sz="1800" b="0" baseline="0" dirty="0">
                          <a:latin typeface="Arial Rounded MT Bold" panose="020F0704030504030204" pitchFamily="34" charset="0"/>
                        </a:rPr>
                        <a:t>n 2</a:t>
                      </a:r>
                      <a:endParaRPr lang="en-US" sz="1800" b="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 Rounded MT Bold" panose="020F0704030504030204" pitchFamily="34" charset="0"/>
                        </a:rPr>
                        <a:t>Colum</a:t>
                      </a:r>
                      <a:r>
                        <a:rPr lang="en-US" sz="1800" b="0" baseline="0" dirty="0">
                          <a:latin typeface="Arial Rounded MT Bold" panose="020F0704030504030204" pitchFamily="34" charset="0"/>
                        </a:rPr>
                        <a:t>n 3</a:t>
                      </a:r>
                      <a:endParaRPr lang="en-US" sz="1800" b="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0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Rounded MT Bold" panose="020F0704030504030204" pitchFamily="34" charset="0"/>
                        </a:rPr>
                        <a:t>Row 1</a:t>
                      </a:r>
                      <a:endParaRPr lang="en-US" sz="18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0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Rounded MT Bold" panose="020F0704030504030204" pitchFamily="34" charset="0"/>
                        </a:rPr>
                        <a:t>Row</a:t>
                      </a:r>
                      <a:r>
                        <a:rPr lang="en-US" sz="1800" baseline="0" dirty="0">
                          <a:latin typeface="Arial Rounded MT Bold" panose="020F0704030504030204" pitchFamily="34" charset="0"/>
                        </a:rPr>
                        <a:t> 2</a:t>
                      </a:r>
                      <a:endParaRPr lang="en-US" sz="18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6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* footnote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(if necessary)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676400"/>
            <a:ext cx="9489291" cy="300094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A67C52"/>
                </a:solidFill>
                <a:latin typeface="Arial Rounded MT Bold" panose="020F0704030504030204" pitchFamily="34" charset="0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Table title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2066481"/>
            <a:ext cx="9489291" cy="344761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Table subtitle/description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91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1257300" y="890862"/>
            <a:ext cx="7543800" cy="1683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City of Seattle</a:t>
            </a:r>
            <a:b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</a:b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Housing Affordability and Livability Agenda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10935" y="6638545"/>
            <a:ext cx="2987868" cy="3931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400">
                <a:solidFill>
                  <a:srgbClr val="FBB03B"/>
                </a:solidFill>
                <a:latin typeface="Arial Rounded MT Bold" panose="020F07040305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10935" y="5972557"/>
            <a:ext cx="2987868" cy="6659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>
                <a:solidFill>
                  <a:srgbClr val="FBB03B"/>
                </a:solidFill>
                <a:latin typeface="Arial Rounded MT Bold" panose="020F07040305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570789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9" y="6989166"/>
            <a:ext cx="1230389" cy="7832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7833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without page number">
    <p:bg>
      <p:bgPr>
        <a:solidFill>
          <a:srgbClr val="05A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6415678"/>
            <a:ext cx="2131287" cy="135672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Section slide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6276" y="5201392"/>
            <a:ext cx="8675370" cy="170021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section</a:t>
            </a:r>
          </a:p>
        </p:txBody>
      </p:sp>
    </p:spTree>
    <p:extLst>
      <p:ext uri="{BB962C8B-B14F-4D97-AF65-F5344CB8AC3E}">
        <p14:creationId xmlns:p14="http://schemas.microsoft.com/office/powerpoint/2010/main" val="3631398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with page number">
    <p:bg>
      <p:bgPr>
        <a:solidFill>
          <a:srgbClr val="05A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Section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6276" y="5201392"/>
            <a:ext cx="8675370" cy="170021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section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6415678"/>
            <a:ext cx="2131287" cy="1356721"/>
          </a:xfrm>
          <a:prstGeom prst="rect">
            <a:avLst/>
          </a:prstGeom>
        </p:spPr>
      </p:pic>
      <p:sp>
        <p:nvSpPr>
          <p:cNvPr id="5" name="Oval 4"/>
          <p:cNvSpPr/>
          <p:nvPr userDrawn="1"/>
        </p:nvSpPr>
        <p:spPr>
          <a:xfrm>
            <a:off x="125814" y="7267872"/>
            <a:ext cx="386250" cy="386250"/>
          </a:xfrm>
          <a:prstGeom prst="ellipse">
            <a:avLst/>
          </a:prstGeom>
          <a:solidFill>
            <a:srgbClr val="D41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127815" y="7255967"/>
            <a:ext cx="38625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19A5B0-5630-4C08-8461-097A3BE79675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1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out page number">
    <p:bg>
      <p:bgPr>
        <a:solidFill>
          <a:srgbClr val="05A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6415678"/>
            <a:ext cx="2131287" cy="135672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Section slide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6276" y="5201392"/>
            <a:ext cx="8675370" cy="170021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section</a:t>
            </a:r>
          </a:p>
        </p:txBody>
      </p:sp>
    </p:spTree>
    <p:extLst>
      <p:ext uri="{BB962C8B-B14F-4D97-AF65-F5344CB8AC3E}">
        <p14:creationId xmlns:p14="http://schemas.microsoft.com/office/powerpoint/2010/main" val="151490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rgbClr val="05A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4538" y="1113782"/>
            <a:ext cx="6312947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thank you</a:t>
            </a:r>
            <a:r>
              <a:rPr lang="en-US" sz="95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8" y="5054536"/>
            <a:ext cx="41148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26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ay">
    <p:bg>
      <p:bgPr>
        <a:solidFill>
          <a:srgbClr val="43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4538" y="1113782"/>
            <a:ext cx="6312947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thank you</a:t>
            </a:r>
            <a:r>
              <a:rPr lang="en-US" sz="95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8" y="5054536"/>
            <a:ext cx="41148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43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ars">
    <p:bg>
      <p:bgPr>
        <a:solidFill>
          <a:srgbClr val="05A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46" y="5584889"/>
            <a:ext cx="3436381" cy="218751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237743" y="0"/>
            <a:ext cx="237743" cy="7772400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75486" y="0"/>
            <a:ext cx="237743" cy="7772400"/>
          </a:xfrm>
          <a:prstGeom prst="rect">
            <a:avLst/>
          </a:prstGeom>
          <a:solidFill>
            <a:srgbClr val="D4145A"/>
          </a:solidFill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713229" y="0"/>
            <a:ext cx="237743" cy="7772400"/>
          </a:xfrm>
          <a:prstGeom prst="rect">
            <a:avLst/>
          </a:prstGeom>
          <a:solidFill>
            <a:srgbClr val="A67C52"/>
          </a:solidFill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0" y="0"/>
            <a:ext cx="237743" cy="7772400"/>
          </a:xfrm>
          <a:prstGeom prst="rect">
            <a:avLst/>
          </a:prstGeom>
          <a:solidFill>
            <a:srgbClr val="05AF9A"/>
          </a:solidFill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h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57301" y="890862"/>
            <a:ext cx="7543800" cy="22047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5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5000">
                <a:solidFill>
                  <a:schemeClr val="bg1"/>
                </a:solidFill>
                <a:latin typeface="Arial Rounded MT Bold" panose="020F0704030504030204" pitchFamily="34" charset="0"/>
              </a:defRPr>
            </a:lvl2pPr>
            <a:lvl3pPr marL="914400" indent="0" algn="ctr">
              <a:buNone/>
              <a:defRPr sz="5000">
                <a:solidFill>
                  <a:schemeClr val="bg1"/>
                </a:solidFill>
                <a:latin typeface="Arial Rounded MT Bold" panose="020F0704030504030204" pitchFamily="34" charset="0"/>
              </a:defRPr>
            </a:lvl3pPr>
            <a:lvl4pPr marL="1371600" indent="0" algn="ctr">
              <a:buNone/>
              <a:defRPr sz="5000">
                <a:solidFill>
                  <a:schemeClr val="bg1"/>
                </a:solidFill>
                <a:latin typeface="Arial Rounded MT Bold" panose="020F0704030504030204" pitchFamily="34" charset="0"/>
              </a:defRPr>
            </a:lvl4pPr>
            <a:lvl5pPr marL="1828800" indent="0" algn="ctr">
              <a:buNone/>
              <a:defRPr sz="5000">
                <a:solidFill>
                  <a:schemeClr val="bg1"/>
                </a:solidFill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682438" y="3572324"/>
            <a:ext cx="8693524" cy="875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145A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program of the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Housing Affordability and Livability Agenda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10935" y="6638545"/>
            <a:ext cx="2987868" cy="3931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400">
                <a:solidFill>
                  <a:srgbClr val="FBB03B"/>
                </a:solidFill>
                <a:latin typeface="Arial Rounded MT Bold" panose="020F07040305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10935" y="5972557"/>
            <a:ext cx="2987868" cy="6659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>
                <a:solidFill>
                  <a:srgbClr val="FBB03B"/>
                </a:solidFill>
                <a:latin typeface="Arial Rounded MT Bold" panose="020F07040305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987651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withou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30307" y="1699708"/>
            <a:ext cx="8920449" cy="5755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246888" y="1676400"/>
            <a:ext cx="9642453" cy="530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741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30307" y="1699708"/>
            <a:ext cx="8920449" cy="5755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246888" y="1676400"/>
            <a:ext cx="9642453" cy="530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4163" indent="-284163">
              <a:buClr>
                <a:schemeClr val="accent2"/>
              </a:buClr>
              <a:defRPr/>
            </a:lvl1pPr>
            <a:lvl2pPr marL="685800" indent="-228600">
              <a:defRPr/>
            </a:lvl2pPr>
            <a:lvl3pPr marL="1143000" indent="-22860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2768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81000" y="1676401"/>
            <a:ext cx="9509125" cy="54292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>
                <a:solidFill>
                  <a:schemeClr val="tx1"/>
                </a:solidFill>
              </a:defRPr>
            </a:lvl1pPr>
            <a:lvl2pPr marL="40005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914400" indent="-228600">
              <a:buClr>
                <a:schemeClr val="accent2"/>
              </a:buClr>
              <a:buFont typeface="Arial" panose="020B0604020202020204" pitchFamily="34" charset="0"/>
              <a:buChar char="‒"/>
              <a:defRPr/>
            </a:lvl3pPr>
            <a:lvl4pPr marL="1314450" indent="-228600">
              <a:defRPr/>
            </a:lvl4pPr>
            <a:lvl5pPr marL="1714500" indent="-3429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84425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picture withou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30307" y="1699708"/>
            <a:ext cx="8920449" cy="5755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03044" y="1676402"/>
            <a:ext cx="4587081" cy="53133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246889" y="1676400"/>
            <a:ext cx="4782312" cy="530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15623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pictur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30307" y="1699708"/>
            <a:ext cx="8920449" cy="5755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03044" y="1676402"/>
            <a:ext cx="4587081" cy="53133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246889" y="1676400"/>
            <a:ext cx="4782312" cy="530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4163" indent="-284163">
              <a:buClr>
                <a:srgbClr val="D4145A"/>
              </a:buClr>
              <a:defRPr/>
            </a:lvl1pPr>
            <a:lvl2pPr marL="685800" indent="-228600">
              <a:defRPr/>
            </a:lvl2pPr>
            <a:lvl3pPr marL="1143000" indent="-22860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4350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81000" y="1676401"/>
            <a:ext cx="4164031" cy="53127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solidFill>
                  <a:schemeClr val="tx1"/>
                </a:solidFill>
              </a:defRPr>
            </a:lvl1pPr>
            <a:lvl2pPr marL="171450" indent="0">
              <a:buClr>
                <a:schemeClr val="tx1"/>
              </a:buClr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</a:defRPr>
            </a:lvl2pPr>
            <a:lvl3pPr marL="685800" indent="0"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</a:defRPr>
            </a:lvl3pPr>
            <a:lvl4pPr marL="1085850" indent="0">
              <a:buNone/>
              <a:defRPr sz="2400" b="0">
                <a:solidFill>
                  <a:schemeClr val="tx1"/>
                </a:solidFill>
              </a:defRPr>
            </a:lvl4pPr>
            <a:lvl5pPr marL="1371600" indent="0">
              <a:buNone/>
              <a:defRPr sz="2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09744" y="1676401"/>
            <a:ext cx="2451100" cy="1700469"/>
          </a:xfrm>
          <a:ln w="28575">
            <a:solidFill>
              <a:srgbClr val="D4145A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379208" y="1676401"/>
            <a:ext cx="2510133" cy="300094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latin typeface="Arial Rounded MT Bold" panose="020F0704030504030204" pitchFamily="34" charset="0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Picture heading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379208" y="2012441"/>
            <a:ext cx="2510133" cy="133838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Picture description</a:t>
            </a:r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4809744" y="3505856"/>
            <a:ext cx="2451100" cy="1677162"/>
          </a:xfrm>
          <a:ln w="28575">
            <a:solidFill>
              <a:srgbClr val="05A895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05A89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7379208" y="3508590"/>
            <a:ext cx="2510133" cy="300094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05A895"/>
                </a:solidFill>
                <a:latin typeface="Arial Rounded MT Bold" panose="020F0704030504030204" pitchFamily="34" charset="0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Picture heading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7379208" y="3844630"/>
            <a:ext cx="2510133" cy="133838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Picture description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809744" y="5312004"/>
            <a:ext cx="2451100" cy="1677162"/>
          </a:xfrm>
          <a:ln w="28575">
            <a:solidFill>
              <a:srgbClr val="FBB03B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FBB03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7379208" y="5314738"/>
            <a:ext cx="2510133" cy="300094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FBB03B"/>
                </a:solidFill>
                <a:latin typeface="Arial Rounded MT Bold" panose="020F0704030504030204" pitchFamily="34" charset="0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Picture heading</a:t>
            </a: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7379208" y="5650778"/>
            <a:ext cx="2510133" cy="133838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8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Picture description</a:t>
            </a: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3339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058400" cy="5067300"/>
          </a:xfrm>
          <a:prstGeom prst="rect">
            <a:avLst/>
          </a:prstGeom>
          <a:solidFill>
            <a:srgbClr val="05A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066852"/>
            <a:ext cx="10058400" cy="2705548"/>
          </a:xfrm>
          <a:prstGeom prst="rect">
            <a:avLst/>
          </a:prstGeom>
          <a:solidFill>
            <a:srgbClr val="433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4" y="5389000"/>
            <a:ext cx="3106131" cy="1977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61" y="5789595"/>
            <a:ext cx="1194427" cy="117609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936377" y="3224608"/>
            <a:ext cx="6185647" cy="45719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145A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 userDrawn="1"/>
        </p:nvSpPr>
        <p:spPr>
          <a:xfrm>
            <a:off x="1" y="0"/>
            <a:ext cx="10058399" cy="1271016"/>
          </a:xfrm>
          <a:prstGeom prst="rect">
            <a:avLst/>
          </a:prstGeom>
          <a:solidFill>
            <a:srgbClr val="05AF9A"/>
          </a:solidFill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11783"/>
            <a:ext cx="8803464" cy="79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25814" y="7267872"/>
            <a:ext cx="386250" cy="386250"/>
          </a:xfrm>
          <a:prstGeom prst="ellipse">
            <a:avLst/>
          </a:prstGeom>
          <a:solidFill>
            <a:srgbClr val="D41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" y="1676400"/>
            <a:ext cx="9642453" cy="530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33EE0-C0FC-49EF-942D-21E0DC94156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27815" y="7255967"/>
            <a:ext cx="38625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19A5B0-5630-4C08-8461-097A3BE79675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64" y="311783"/>
            <a:ext cx="704877" cy="69405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1" y="1252727"/>
            <a:ext cx="10058399" cy="122112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6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01" r:id="rId2"/>
    <p:sldLayoutId id="2147483688" r:id="rId3"/>
    <p:sldLayoutId id="2147483665" r:id="rId4"/>
    <p:sldLayoutId id="2147483702" r:id="rId5"/>
    <p:sldLayoutId id="2147483670" r:id="rId6"/>
    <p:sldLayoutId id="2147483666" r:id="rId7"/>
    <p:sldLayoutId id="2147483667" r:id="rId8"/>
    <p:sldLayoutId id="2147483700" r:id="rId9"/>
    <p:sldLayoutId id="2147483696" r:id="rId10"/>
    <p:sldLayoutId id="2147483697" r:id="rId11"/>
    <p:sldLayoutId id="2147483698" r:id="rId12"/>
    <p:sldLayoutId id="2147483699" r:id="rId13"/>
    <p:sldLayoutId id="2147483693" r:id="rId14"/>
    <p:sldLayoutId id="2147483694" r:id="rId15"/>
    <p:sldLayoutId id="2147483695" r:id="rId16"/>
    <p:sldLayoutId id="2147483687" r:id="rId17"/>
    <p:sldLayoutId id="2147483703" r:id="rId18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800" kern="1200">
          <a:solidFill>
            <a:schemeClr val="bg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173038" marR="0" indent="-173038" algn="l" defTabSz="914400" rtl="0" eaLnBrk="1" fontAlgn="auto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bg1"/>
        </a:buClr>
        <a:buSzTx/>
        <a:buFont typeface="Arial" panose="020B0604020202020204" pitchFamily="34" charset="0"/>
        <a:buChar char="•"/>
        <a:tabLst/>
        <a:defRPr sz="2600" b="1" kern="1200">
          <a:solidFill>
            <a:srgbClr val="D4145A"/>
          </a:solidFill>
          <a:latin typeface="+mn-lt"/>
          <a:ea typeface="+mn-ea"/>
          <a:cs typeface="+mn-cs"/>
        </a:defRPr>
      </a:lvl1pPr>
      <a:lvl2pPr marL="576263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D4145A"/>
        </a:buClr>
        <a:buSzTx/>
        <a:buFont typeface="Arial" panose="020B0604020202020204" pitchFamily="34" charset="0"/>
        <a:buChar char="‒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33463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56">
          <p15:clr>
            <a:srgbClr val="F26B43"/>
          </p15:clr>
        </p15:guide>
        <p15:guide id="2" pos="3168">
          <p15:clr>
            <a:srgbClr val="F26B43"/>
          </p15:clr>
        </p15:guide>
        <p15:guide id="3" pos="240">
          <p15:clr>
            <a:srgbClr val="F26B43"/>
          </p15:clr>
        </p15:guide>
        <p15:guide id="4" pos="6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33EE0-C0FC-49EF-942D-21E0DC94156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b="1" kern="1200">
          <a:solidFill>
            <a:srgbClr val="D4145A"/>
          </a:solidFill>
          <a:latin typeface="+mn-lt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D4145A"/>
        </a:buClr>
        <a:buSzTx/>
        <a:buFont typeface="Arial" panose="020B0604020202020204" pitchFamily="34" charset="0"/>
        <a:buChar char="‒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10935" y="5864982"/>
            <a:ext cx="2987868" cy="665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Seattle Planning Commission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10935" y="6534156"/>
            <a:ext cx="2987868" cy="393191"/>
          </a:xfrm>
        </p:spPr>
        <p:txBody>
          <a:bodyPr anchor="b"/>
          <a:lstStyle/>
          <a:p>
            <a:r>
              <a:rPr lang="en-US" sz="2100" dirty="0"/>
              <a:t>October 12, 2016</a:t>
            </a:r>
          </a:p>
        </p:txBody>
      </p:sp>
    </p:spTree>
    <p:extLst>
      <p:ext uri="{BB962C8B-B14F-4D97-AF65-F5344CB8AC3E}">
        <p14:creationId xmlns:p14="http://schemas.microsoft.com/office/powerpoint/2010/main" val="237834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Transitions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9920" y="1576138"/>
            <a:ext cx="9838480" cy="2117556"/>
          </a:xfrm>
          <a:prstGeom prst="rect">
            <a:avLst/>
          </a:prstGeom>
        </p:spPr>
        <p:txBody>
          <a:bodyPr>
            <a:normAutofit/>
          </a:bodyPr>
          <a:lstStyle>
            <a:lvl1pPr marL="173038" marR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6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576263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D4145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 for transitions between higher- and lower-scale zones as additional development capacity is accommodated.</a:t>
            </a:r>
          </a:p>
          <a:p>
            <a:pPr lvl="1">
              <a:defRPr/>
            </a:pPr>
            <a:r>
              <a:rPr lang="en-US" sz="1800" dirty="0"/>
              <a:t>Zone full blocks instead of partial blocks to soften transition.</a:t>
            </a:r>
          </a:p>
          <a:p>
            <a:pPr lvl="1">
              <a:defRPr/>
            </a:pPr>
            <a:r>
              <a:rPr lang="en-US" sz="1800" dirty="0"/>
              <a:t>Consider using low-rise zones to transition between higher- and lower-scale areas</a:t>
            </a:r>
          </a:p>
          <a:p>
            <a:pPr lvl="1">
              <a:defRPr/>
            </a:pPr>
            <a:r>
              <a:rPr lang="en-US" sz="1800" dirty="0"/>
              <a:t>Use building setback requirements to create step-downs</a:t>
            </a:r>
          </a:p>
          <a:p>
            <a:pPr lvl="1"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D4145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040" t="43210" r="7732" b="26880"/>
          <a:stretch/>
        </p:blipFill>
        <p:spPr>
          <a:xfrm>
            <a:off x="108284" y="3807992"/>
            <a:ext cx="9809196" cy="3080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7002375"/>
            <a:ext cx="8392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i="1" dirty="0"/>
              <a:t>Draft zoning maps reflect the use of different types of transitions that respond to local conditions.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4464" y="3693694"/>
            <a:ext cx="873936" cy="3043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4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11783"/>
            <a:ext cx="9237562" cy="797879"/>
          </a:xfrm>
        </p:spPr>
        <p:txBody>
          <a:bodyPr>
            <a:noAutofit/>
          </a:bodyPr>
          <a:lstStyle/>
          <a:p>
            <a:r>
              <a:rPr lang="en-US" sz="3900" dirty="0"/>
              <a:t>Example: Assets and Infrastructure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5630" y="1576137"/>
            <a:ext cx="9842769" cy="1840831"/>
          </a:xfrm>
          <a:prstGeom prst="rect">
            <a:avLst/>
          </a:prstGeom>
        </p:spPr>
        <p:txBody>
          <a:bodyPr>
            <a:normAutofit/>
          </a:bodyPr>
          <a:lstStyle>
            <a:lvl1pPr marL="173038" marR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6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576263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4145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Assets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D4145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infrastructure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D4145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sz="1800" dirty="0"/>
              <a:t>Consider locating more housing near neighborhood assets and infrastructure such as parks, schools, and transit.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1" y="3185468"/>
            <a:ext cx="4579133" cy="3038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4"/>
          <a:stretch/>
        </p:blipFill>
        <p:spPr>
          <a:xfrm>
            <a:off x="5095374" y="3185468"/>
            <a:ext cx="4644188" cy="30380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284" y="6365456"/>
            <a:ext cx="9644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i="1" dirty="0"/>
              <a:t>Draft maps show zoning that allows more housing in locations near parks, transit, and other key neighborhood assets.</a:t>
            </a:r>
          </a:p>
        </p:txBody>
      </p:sp>
    </p:spTree>
    <p:extLst>
      <p:ext uri="{BB962C8B-B14F-4D97-AF65-F5344CB8AC3E}">
        <p14:creationId xmlns:p14="http://schemas.microsoft.com/office/powerpoint/2010/main" val="291937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Expansion Areas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4642" y="1576137"/>
            <a:ext cx="4791919" cy="4922199"/>
          </a:xfrm>
          <a:prstGeom prst="rect">
            <a:avLst/>
          </a:prstGeom>
        </p:spPr>
        <p:txBody>
          <a:bodyPr>
            <a:normAutofit/>
          </a:bodyPr>
          <a:lstStyle>
            <a:lvl1pPr marL="173038" marR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6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576263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4145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Urban Village Expansion Areas</a:t>
            </a:r>
          </a:p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sz="2000" noProof="0" dirty="0"/>
              <a:t>Implement urban village expansions using 10-minute walksheds similar to those shown in the draft Seattle 2035 Plan update.</a:t>
            </a:r>
          </a:p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sz="2000" dirty="0"/>
              <a:t>Implement urban village expansions, but with modifications informed by local community members. Consider topography, “natural” boundaries, and varying ranges of mobility.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9471" t="28861" r="38329" b="12862"/>
          <a:stretch/>
        </p:blipFill>
        <p:spPr>
          <a:xfrm>
            <a:off x="5815584" y="1576137"/>
            <a:ext cx="3925824" cy="54620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15292" y="6142576"/>
            <a:ext cx="4390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i="1" dirty="0"/>
              <a:t>Draft maps show a specific proposed urban village boundary expansion instead of the approximate line.</a:t>
            </a:r>
          </a:p>
        </p:txBody>
      </p:sp>
    </p:spTree>
    <p:extLst>
      <p:ext uri="{BB962C8B-B14F-4D97-AF65-F5344CB8AC3E}">
        <p14:creationId xmlns:p14="http://schemas.microsoft.com/office/powerpoint/2010/main" val="2964982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Neighborhood Urban Design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9" t="3426" r="22739" b="5794"/>
          <a:stretch/>
        </p:blipFill>
        <p:spPr>
          <a:xfrm rot="5400000">
            <a:off x="2670328" y="536112"/>
            <a:ext cx="3715110" cy="800501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1494" y="1576137"/>
            <a:ext cx="9826906" cy="1840831"/>
          </a:xfrm>
          <a:prstGeom prst="rect">
            <a:avLst/>
          </a:prstGeom>
        </p:spPr>
        <p:txBody>
          <a:bodyPr>
            <a:normAutofit/>
          </a:bodyPr>
          <a:lstStyle>
            <a:lvl1pPr marL="173038" marR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6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576263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4145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Neighborhood Urban Design</a:t>
            </a:r>
          </a:p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sz="1800" noProof="0" dirty="0"/>
              <a:t>Consider local urban design priorities when zoning changes are made.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96173"/>
            <a:ext cx="8795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i="1" dirty="0"/>
              <a:t>Draft maps include examples where local design and </a:t>
            </a:r>
            <a:r>
              <a:rPr lang="en-US" i="1" dirty="0" err="1"/>
              <a:t>placemaking</a:t>
            </a:r>
            <a:r>
              <a:rPr lang="en-US" i="1" dirty="0"/>
              <a:t> preferences inform the placement of draft zone designations.</a:t>
            </a:r>
          </a:p>
        </p:txBody>
      </p:sp>
    </p:spTree>
    <p:extLst>
      <p:ext uri="{BB962C8B-B14F-4D97-AF65-F5344CB8AC3E}">
        <p14:creationId xmlns:p14="http://schemas.microsoft.com/office/powerpoint/2010/main" val="3174733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features of the draft zoning maps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Zoning changes to implement Mandatory Housing Affordability (MHA)</a:t>
            </a:r>
          </a:p>
        </p:txBody>
      </p:sp>
    </p:spTree>
    <p:extLst>
      <p:ext uri="{BB962C8B-B14F-4D97-AF65-F5344CB8AC3E}">
        <p14:creationId xmlns:p14="http://schemas.microsoft.com/office/powerpoint/2010/main" val="4130531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Shaded areas have MHA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0187"/>
          <a:stretch/>
        </p:blipFill>
        <p:spPr>
          <a:xfrm>
            <a:off x="-1" y="1363763"/>
            <a:ext cx="10058400" cy="55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57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Shaded areas have MHA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0187"/>
          <a:stretch/>
        </p:blipFill>
        <p:spPr>
          <a:xfrm>
            <a:off x="-1" y="1363763"/>
            <a:ext cx="10058400" cy="5557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5994" y="3995382"/>
            <a:ext cx="3009418" cy="147732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No zoning changes and no MHA requirements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(single-family zones outside urban village)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4790" y="2425722"/>
            <a:ext cx="3046071" cy="230832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Zoning changes to put affordable housing requirements into effect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(multifamily, commercial, and single-family zones inside urban village and expansion areas)</a:t>
            </a:r>
          </a:p>
        </p:txBody>
      </p:sp>
    </p:spTree>
    <p:extLst>
      <p:ext uri="{BB962C8B-B14F-4D97-AF65-F5344CB8AC3E}">
        <p14:creationId xmlns:p14="http://schemas.microsoft.com/office/powerpoint/2010/main" val="895932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9855"/>
          <a:stretch/>
        </p:blipFill>
        <p:spPr>
          <a:xfrm>
            <a:off x="0" y="1363700"/>
            <a:ext cx="10058400" cy="53496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categories</a:t>
            </a:r>
          </a:p>
        </p:txBody>
      </p:sp>
    </p:spTree>
    <p:extLst>
      <p:ext uri="{BB962C8B-B14F-4D97-AF65-F5344CB8AC3E}">
        <p14:creationId xmlns:p14="http://schemas.microsoft.com/office/powerpoint/2010/main" val="1126090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9855"/>
          <a:stretch/>
        </p:blipFill>
        <p:spPr>
          <a:xfrm>
            <a:off x="0" y="1363700"/>
            <a:ext cx="10058400" cy="53496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363701"/>
            <a:ext cx="10058400" cy="534961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categories</a:t>
            </a:r>
          </a:p>
        </p:txBody>
      </p:sp>
      <p:cxnSp>
        <p:nvCxnSpPr>
          <p:cNvPr id="8" name="Connector: Elbow 7"/>
          <p:cNvCxnSpPr/>
          <p:nvPr/>
        </p:nvCxnSpPr>
        <p:spPr>
          <a:xfrm rot="16200000" flipH="1">
            <a:off x="2748625" y="2656752"/>
            <a:ext cx="1297089" cy="891251"/>
          </a:xfrm>
          <a:prstGeom prst="bentConnector3">
            <a:avLst/>
          </a:prstGeom>
          <a:ln w="5715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/>
          <p:cNvCxnSpPr/>
          <p:nvPr/>
        </p:nvCxnSpPr>
        <p:spPr>
          <a:xfrm rot="5400000">
            <a:off x="6493759" y="2926976"/>
            <a:ext cx="913676" cy="706055"/>
          </a:xfrm>
          <a:prstGeom prst="bentConnector3">
            <a:avLst>
              <a:gd name="adj1" fmla="val 50000"/>
            </a:avLst>
          </a:prstGeom>
          <a:ln w="5715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08" y="2062070"/>
            <a:ext cx="6219825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28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| draft proposal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155"/>
            <a:ext cx="10058400" cy="55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54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with affordability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88" y="1676400"/>
            <a:ext cx="9642453" cy="59513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Mandatory Housing Affordability?</a:t>
            </a:r>
          </a:p>
          <a:p>
            <a:pPr lvl="1"/>
            <a:r>
              <a:rPr lang="en-US" b="0" dirty="0">
                <a:solidFill>
                  <a:schemeClr val="tx1"/>
                </a:solidFill>
              </a:rPr>
              <a:t>One of the </a:t>
            </a:r>
            <a:r>
              <a:rPr lang="en-US" b="1" dirty="0">
                <a:solidFill>
                  <a:schemeClr val="tx1"/>
                </a:solidFill>
              </a:rPr>
              <a:t>60+ recommendations </a:t>
            </a:r>
            <a:r>
              <a:rPr lang="en-US" b="0" dirty="0">
                <a:solidFill>
                  <a:schemeClr val="tx1"/>
                </a:solidFill>
              </a:rPr>
              <a:t>of the HALA Advisory Committee</a:t>
            </a:r>
          </a:p>
          <a:p>
            <a:pPr lvl="1"/>
            <a:r>
              <a:rPr lang="en-US" b="0" dirty="0">
                <a:solidFill>
                  <a:schemeClr val="tx1"/>
                </a:solidFill>
              </a:rPr>
              <a:t>Requires multifamily and commercial development to contribute to affordable housing</a:t>
            </a:r>
          </a:p>
          <a:p>
            <a:pPr lvl="1"/>
            <a:r>
              <a:rPr lang="en-US" b="0" dirty="0">
                <a:solidFill>
                  <a:schemeClr val="tx1"/>
                </a:solidFill>
              </a:rPr>
              <a:t>Zoning changes required to put MHA into effect</a:t>
            </a:r>
          </a:p>
          <a:p>
            <a:r>
              <a:rPr lang="en-US" dirty="0">
                <a:solidFill>
                  <a:schemeClr val="accent2"/>
                </a:solidFill>
              </a:rPr>
              <a:t>Two-step implementation</a:t>
            </a:r>
          </a:p>
          <a:p>
            <a:pPr lvl="1"/>
            <a:r>
              <a:rPr lang="en-US" dirty="0"/>
              <a:t>Framework legislation for MHA-Commercial (November 2015) and MHA-Residential (August 2016)</a:t>
            </a:r>
          </a:p>
          <a:p>
            <a:pPr lvl="1"/>
            <a:r>
              <a:rPr lang="en-US" dirty="0"/>
              <a:t>Zoning changes everywhere MHA will apply</a:t>
            </a:r>
          </a:p>
          <a:p>
            <a:pPr lvl="2"/>
            <a:r>
              <a:rPr lang="en-US" dirty="0"/>
              <a:t>Existing multifamily and commercial zones</a:t>
            </a:r>
          </a:p>
          <a:p>
            <a:pPr lvl="2"/>
            <a:r>
              <a:rPr lang="en-US" dirty="0"/>
              <a:t>Single-family zones in urban villages</a:t>
            </a:r>
          </a:p>
          <a:p>
            <a:pPr lvl="2"/>
            <a:r>
              <a:rPr lang="en-US" dirty="0"/>
              <a:t>Urban village expansion areas</a:t>
            </a:r>
          </a:p>
          <a:p>
            <a:pPr lvl="1"/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78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| draft proposal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155"/>
            <a:ext cx="10058400" cy="5533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285" y="1715169"/>
            <a:ext cx="3009418" cy="73866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Current zoning: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Single Family 5000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Connector: Elbow 7"/>
          <p:cNvCxnSpPr/>
          <p:nvPr/>
        </p:nvCxnSpPr>
        <p:spPr>
          <a:xfrm rot="16200000" flipH="1">
            <a:off x="2748625" y="2656752"/>
            <a:ext cx="1297089" cy="891251"/>
          </a:xfrm>
          <a:prstGeom prst="bentConnector3">
            <a:avLst/>
          </a:prstGeom>
          <a:ln w="5715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44273" y="1715169"/>
            <a:ext cx="3009418" cy="110799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Draft proposal: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Residential Small Lot (RSL)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Connector: Elbow 9"/>
          <p:cNvCxnSpPr/>
          <p:nvPr/>
        </p:nvCxnSpPr>
        <p:spPr>
          <a:xfrm rot="5400000">
            <a:off x="6493759" y="2926976"/>
            <a:ext cx="913676" cy="706055"/>
          </a:xfrm>
          <a:prstGeom prst="bentConnector3">
            <a:avLst>
              <a:gd name="adj1" fmla="val 50000"/>
            </a:avLst>
          </a:prstGeom>
          <a:ln w="5715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013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vs. hatched areas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9039"/>
          <a:stretch/>
        </p:blipFill>
        <p:spPr>
          <a:xfrm>
            <a:off x="0" y="1373433"/>
            <a:ext cx="10058400" cy="54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03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vs. hatched areas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9039"/>
          <a:stretch/>
        </p:blipFill>
        <p:spPr>
          <a:xfrm>
            <a:off x="0" y="1373433"/>
            <a:ext cx="10058400" cy="5455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63700"/>
            <a:ext cx="10058400" cy="54653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698042"/>
            <a:ext cx="82164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Hatching identifies where the draft map suggests a change from one zoning type to another</a:t>
            </a:r>
          </a:p>
          <a:p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(e.g., Commercial to Neighborhood Commercial)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85" y="3715422"/>
            <a:ext cx="4972050" cy="2486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33491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vs. hatched areas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9039"/>
          <a:stretch/>
        </p:blipFill>
        <p:spPr>
          <a:xfrm>
            <a:off x="0" y="1373433"/>
            <a:ext cx="10058400" cy="5455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63700"/>
            <a:ext cx="10058400" cy="54653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39719" y="1020561"/>
            <a:ext cx="2486025" cy="76295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1000" y="1698042"/>
            <a:ext cx="82164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Hatching also indicates a change in zoning </a:t>
            </a:r>
            <a:r>
              <a:rPr lang="en-US" sz="2800" u="sng" dirty="0">
                <a:solidFill>
                  <a:schemeClr val="bg1"/>
                </a:solidFill>
              </a:rPr>
              <a:t>beyond</a:t>
            </a:r>
            <a:r>
              <a:rPr lang="en-US" sz="2800" dirty="0">
                <a:solidFill>
                  <a:schemeClr val="bg1"/>
                </a:solidFill>
              </a:rPr>
              <a:t> the typical development capacity increase</a:t>
            </a:r>
          </a:p>
          <a:p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(e.g., Single Family changing to </a:t>
            </a:r>
            <a:r>
              <a:rPr lang="en-US" sz="2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Lowrise</a:t>
            </a: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9839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MHA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848"/>
          <a:stretch/>
        </p:blipFill>
        <p:spPr>
          <a:xfrm rot="5400000">
            <a:off x="2319577" y="-956055"/>
            <a:ext cx="5419247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MHA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848"/>
          <a:stretch/>
        </p:blipFill>
        <p:spPr>
          <a:xfrm rot="5400000">
            <a:off x="2319577" y="-956055"/>
            <a:ext cx="5419247" cy="1005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33641" y="1782501"/>
            <a:ext cx="567159" cy="671331"/>
          </a:xfrm>
          <a:prstGeom prst="rect">
            <a:avLst/>
          </a:prstGeom>
          <a:noFill/>
          <a:ln w="57150">
            <a:solidFill>
              <a:srgbClr val="05AF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93803" y="3946969"/>
            <a:ext cx="648182" cy="671331"/>
          </a:xfrm>
          <a:prstGeom prst="rect">
            <a:avLst/>
          </a:prstGeom>
          <a:noFill/>
          <a:ln w="57150">
            <a:solidFill>
              <a:srgbClr val="05AF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08606" y="5245263"/>
            <a:ext cx="717631" cy="646252"/>
          </a:xfrm>
          <a:prstGeom prst="rect">
            <a:avLst/>
          </a:prstGeom>
          <a:noFill/>
          <a:ln w="57150">
            <a:solidFill>
              <a:srgbClr val="05AF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15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848"/>
          <a:stretch/>
        </p:blipFill>
        <p:spPr>
          <a:xfrm rot="5400000">
            <a:off x="2319577" y="-956055"/>
            <a:ext cx="5419247" cy="1005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363701"/>
            <a:ext cx="10058400" cy="54190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MHA requirements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7893" y="1782501"/>
            <a:ext cx="775504" cy="671331"/>
          </a:xfrm>
          <a:prstGeom prst="rect">
            <a:avLst/>
          </a:prstGeom>
          <a:noFill/>
          <a:ln w="57150">
            <a:solidFill>
              <a:srgbClr val="05AF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0141" y="3946969"/>
            <a:ext cx="775504" cy="671331"/>
          </a:xfrm>
          <a:prstGeom prst="rect">
            <a:avLst/>
          </a:prstGeom>
          <a:noFill/>
          <a:ln w="57150">
            <a:solidFill>
              <a:srgbClr val="05AF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52662" y="5245262"/>
            <a:ext cx="775504" cy="671331"/>
          </a:xfrm>
          <a:prstGeom prst="rect">
            <a:avLst/>
          </a:prstGeom>
          <a:noFill/>
          <a:ln w="57150">
            <a:solidFill>
              <a:srgbClr val="05AF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85" y="1736201"/>
            <a:ext cx="8640829" cy="46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40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Village Expansion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6888" y="1676400"/>
            <a:ext cx="9642453" cy="6096000"/>
          </a:xfrm>
        </p:spPr>
        <p:txBody>
          <a:bodyPr/>
          <a:lstStyle/>
          <a:p>
            <a:r>
              <a:rPr lang="en-US" dirty="0"/>
              <a:t>Seattle 2035: </a:t>
            </a:r>
            <a:r>
              <a:rPr lang="en-US" b="0" dirty="0">
                <a:solidFill>
                  <a:schemeClr val="tx1"/>
                </a:solidFill>
              </a:rPr>
              <a:t>introduced potential expansions for urban villages with very good transit</a:t>
            </a:r>
          </a:p>
          <a:p>
            <a:pPr lvl="1"/>
            <a:r>
              <a:rPr lang="en-US" sz="2300" dirty="0"/>
              <a:t>Current and future light rail stations</a:t>
            </a:r>
          </a:p>
          <a:p>
            <a:pPr lvl="1"/>
            <a:r>
              <a:rPr lang="en-US" sz="2300" dirty="0"/>
              <a:t>Intersection of 2 frequent bus lines serving urban centers</a:t>
            </a:r>
          </a:p>
          <a:p>
            <a:r>
              <a:rPr lang="en-US" dirty="0">
                <a:solidFill>
                  <a:schemeClr val="accent2"/>
                </a:solidFill>
              </a:rPr>
              <a:t>Proposed expansion areas</a:t>
            </a:r>
          </a:p>
          <a:p>
            <a:pPr lvl="1"/>
            <a:r>
              <a:rPr lang="en-US" sz="2300" i="1" dirty="0">
                <a:solidFill>
                  <a:schemeClr val="tx2"/>
                </a:solidFill>
              </a:rPr>
              <a:t>Light rail </a:t>
            </a:r>
            <a:r>
              <a:rPr lang="en-US" sz="2300" dirty="0"/>
              <a:t>Rainier Beach, Othello, Columbia City, North Rainier, North Beacon Hill, 23rd &amp; Union–Jackson, Roosevelt, </a:t>
            </a:r>
            <a:r>
              <a:rPr lang="en-US" sz="2300" dirty="0">
                <a:solidFill>
                  <a:schemeClr val="bg2"/>
                </a:solidFill>
              </a:rPr>
              <a:t>NE 130th St</a:t>
            </a:r>
          </a:p>
          <a:p>
            <a:pPr lvl="1"/>
            <a:r>
              <a:rPr lang="en-US" sz="2300" b="0" i="1" dirty="0">
                <a:solidFill>
                  <a:schemeClr val="tx2"/>
                </a:solidFill>
              </a:rPr>
              <a:t>Frequent bus</a:t>
            </a:r>
            <a:r>
              <a:rPr lang="en-US" sz="2300" b="0" dirty="0">
                <a:solidFill>
                  <a:schemeClr val="tx2"/>
                </a:solidFill>
              </a:rPr>
              <a:t> </a:t>
            </a:r>
            <a:r>
              <a:rPr lang="en-US" sz="2300" b="0" dirty="0">
                <a:solidFill>
                  <a:schemeClr val="tx1"/>
                </a:solidFill>
              </a:rPr>
              <a:t>Crown Hill, Ballard, West Seattle Junction</a:t>
            </a:r>
          </a:p>
          <a:p>
            <a:r>
              <a:rPr lang="en-US" dirty="0">
                <a:solidFill>
                  <a:schemeClr val="accent2"/>
                </a:solidFill>
              </a:rPr>
              <a:t>MHA: </a:t>
            </a:r>
            <a:r>
              <a:rPr lang="en-US" b="0" dirty="0">
                <a:solidFill>
                  <a:schemeClr val="tx1"/>
                </a:solidFill>
              </a:rPr>
              <a:t>zoning changes for single-family areas in urban villages and expansion areas</a:t>
            </a:r>
          </a:p>
        </p:txBody>
      </p:sp>
    </p:spTree>
    <p:extLst>
      <p:ext uri="{BB962C8B-B14F-4D97-AF65-F5344CB8AC3E}">
        <p14:creationId xmlns:p14="http://schemas.microsoft.com/office/powerpoint/2010/main" val="1488151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Village Expansion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413" b="6461"/>
          <a:stretch/>
        </p:blipFill>
        <p:spPr>
          <a:xfrm>
            <a:off x="0" y="1377387"/>
            <a:ext cx="10058400" cy="6395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5083" y="4295132"/>
            <a:ext cx="3009418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38100">
            <a:solidFill>
              <a:srgbClr val="FBFBF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Current urban village boundary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54501" y="4618298"/>
            <a:ext cx="960699" cy="0"/>
          </a:xfrm>
          <a:prstGeom prst="straightConnector1">
            <a:avLst/>
          </a:prstGeom>
          <a:ln w="3810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534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Village Expansion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413" b="6461"/>
          <a:stretch/>
        </p:blipFill>
        <p:spPr>
          <a:xfrm>
            <a:off x="0" y="1377387"/>
            <a:ext cx="10058400" cy="6395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5083" y="4295132"/>
            <a:ext cx="3009418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38100">
            <a:solidFill>
              <a:srgbClr val="FBFBF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Current urban village boundary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54501" y="4618298"/>
            <a:ext cx="960699" cy="0"/>
          </a:xfrm>
          <a:prstGeom prst="straightConnector1">
            <a:avLst/>
          </a:prstGeom>
          <a:ln w="3810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28035" y="6843492"/>
            <a:ext cx="3009418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38100">
            <a:solidFill>
              <a:schemeClr val="bg1">
                <a:lumMod val="8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Seattle 2035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10-minute walkshed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437453" y="7166658"/>
            <a:ext cx="960699" cy="0"/>
          </a:xfrm>
          <a:prstGeom prst="straightConnector1">
            <a:avLst/>
          </a:prstGeom>
          <a:ln w="3810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13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we’ve been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093" b="6805"/>
          <a:stretch/>
        </p:blipFill>
        <p:spPr>
          <a:xfrm>
            <a:off x="0" y="1729103"/>
            <a:ext cx="10058400" cy="60432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0263" y="5065295"/>
            <a:ext cx="1010653" cy="721894"/>
          </a:xfrm>
          <a:prstGeom prst="rect">
            <a:avLst/>
          </a:prstGeom>
          <a:solidFill>
            <a:srgbClr val="D41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val 4"/>
          <p:cNvSpPr/>
          <p:nvPr/>
        </p:nvSpPr>
        <p:spPr>
          <a:xfrm>
            <a:off x="6515101" y="5065295"/>
            <a:ext cx="721894" cy="721894"/>
          </a:xfrm>
          <a:prstGeom prst="ellipse">
            <a:avLst/>
          </a:prstGeom>
          <a:solidFill>
            <a:srgbClr val="FBB03B"/>
          </a:solidFill>
          <a:ln w="19050"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3526" y="5253151"/>
            <a:ext cx="84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NOW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359568"/>
            <a:ext cx="10058400" cy="369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758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Village Expansion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413" b="6461"/>
          <a:stretch/>
        </p:blipFill>
        <p:spPr>
          <a:xfrm>
            <a:off x="0" y="1377387"/>
            <a:ext cx="10058400" cy="6395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5083" y="4295132"/>
            <a:ext cx="3009418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38100">
            <a:solidFill>
              <a:srgbClr val="FBFBF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Current urban village boundary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54501" y="4618298"/>
            <a:ext cx="960699" cy="0"/>
          </a:xfrm>
          <a:prstGeom prst="straightConnector1">
            <a:avLst/>
          </a:prstGeom>
          <a:ln w="3810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28035" y="6843492"/>
            <a:ext cx="3009418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38100">
            <a:solidFill>
              <a:schemeClr val="bg1">
                <a:lumMod val="8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Seattle 2035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10-minute walkshed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437453" y="7166658"/>
            <a:ext cx="960699" cy="0"/>
          </a:xfrm>
          <a:prstGeom prst="straightConnector1">
            <a:avLst/>
          </a:prstGeom>
          <a:ln w="3810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50825" y="5480460"/>
            <a:ext cx="3009418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38100">
            <a:solidFill>
              <a:srgbClr val="FBB03B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Proposed urban village expansion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60243" y="5835572"/>
            <a:ext cx="960699" cy="0"/>
          </a:xfrm>
          <a:prstGeom prst="straightConnector1">
            <a:avLst/>
          </a:prstGeom>
          <a:ln w="3810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3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Village Expansion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413" b="6461"/>
          <a:stretch/>
        </p:blipFill>
        <p:spPr>
          <a:xfrm>
            <a:off x="0" y="1377387"/>
            <a:ext cx="10058400" cy="63950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377386"/>
            <a:ext cx="10058400" cy="63950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246888" y="1676400"/>
            <a:ext cx="9642453" cy="6096000"/>
          </a:xfrm>
          <a:prstGeom prst="rect">
            <a:avLst/>
          </a:prstGeo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6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576263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spcAft>
                <a:spcPts val="900"/>
              </a:spcAft>
            </a:pPr>
            <a:r>
              <a:rPr lang="en-US" dirty="0">
                <a:solidFill>
                  <a:schemeClr val="bg1"/>
                </a:solidFill>
              </a:rPr>
              <a:t>Expansion areas mostly single-family zoning</a:t>
            </a:r>
          </a:p>
          <a:p>
            <a:pPr marL="692150" lvl="1" indent="-288925">
              <a:spcAft>
                <a:spcPts val="900"/>
              </a:spcAft>
            </a:pPr>
            <a:r>
              <a:rPr lang="en-US" dirty="0">
                <a:solidFill>
                  <a:schemeClr val="bg1"/>
                </a:solidFill>
              </a:rPr>
              <a:t>Zoning could change to RSL, </a:t>
            </a:r>
            <a:r>
              <a:rPr lang="en-US" dirty="0" err="1">
                <a:solidFill>
                  <a:schemeClr val="bg1"/>
                </a:solidFill>
              </a:rPr>
              <a:t>Lowrise</a:t>
            </a:r>
            <a:r>
              <a:rPr lang="en-US" dirty="0">
                <a:solidFill>
                  <a:schemeClr val="bg1"/>
                </a:solidFill>
              </a:rPr>
              <a:t>, or in limited cases Neighborhood Commercial</a:t>
            </a:r>
          </a:p>
          <a:p>
            <a:pPr marL="288925" indent="-288925">
              <a:spcAft>
                <a:spcPts val="900"/>
              </a:spcAft>
            </a:pPr>
            <a:r>
              <a:rPr lang="en-US" dirty="0">
                <a:solidFill>
                  <a:schemeClr val="bg1"/>
                </a:solidFill>
              </a:rPr>
              <a:t>Refining “approximate” 10-minute walkshed into proposed boundaries</a:t>
            </a:r>
          </a:p>
          <a:p>
            <a:pPr lvl="1">
              <a:spcAft>
                <a:spcPts val="900"/>
              </a:spcAft>
            </a:pPr>
            <a:r>
              <a:rPr lang="en-US" dirty="0">
                <a:solidFill>
                  <a:schemeClr val="bg1"/>
                </a:solidFill>
              </a:rPr>
              <a:t>Guided by MHA Principles</a:t>
            </a:r>
          </a:p>
          <a:p>
            <a:pPr lvl="1">
              <a:spcAft>
                <a:spcPts val="900"/>
              </a:spcAft>
            </a:pPr>
            <a:r>
              <a:rPr lang="en-US" dirty="0">
                <a:solidFill>
                  <a:schemeClr val="bg1"/>
                </a:solidFill>
              </a:rPr>
              <a:t>Follow logical street lines, not cutting through parcels or splitting blocks at alleys</a:t>
            </a:r>
          </a:p>
          <a:p>
            <a:pPr lvl="1">
              <a:spcAft>
                <a:spcPts val="900"/>
              </a:spcAft>
            </a:pPr>
            <a:r>
              <a:rPr lang="en-US" dirty="0">
                <a:solidFill>
                  <a:schemeClr val="bg1"/>
                </a:solidFill>
              </a:rPr>
              <a:t>Consider local conditions (e.g., neighborhood business district, amenities, topography, street network)</a:t>
            </a:r>
          </a:p>
          <a:p>
            <a:pPr lvl="1">
              <a:spcAft>
                <a:spcPts val="900"/>
              </a:spcAft>
            </a:pPr>
            <a:r>
              <a:rPr lang="en-US" dirty="0">
                <a:solidFill>
                  <a:schemeClr val="bg1"/>
                </a:solidFill>
              </a:rPr>
              <a:t>Consider larger expansions in high-opportunity areas, smaller expansions where displacement risk is high</a:t>
            </a:r>
          </a:p>
          <a:p>
            <a:pPr lvl="1">
              <a:spcAft>
                <a:spcPts val="900"/>
              </a:spcAft>
            </a:pP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44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feedback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1001" y="1676400"/>
            <a:ext cx="9133390" cy="548833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Arial (Body)"/>
              </a:rPr>
              <a:t>Does the draft zoning map match the principles?  </a:t>
            </a:r>
            <a:endParaRPr lang="en-US" sz="2000" dirty="0">
              <a:latin typeface="Arial (Body)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800" b="0" dirty="0">
              <a:solidFill>
                <a:schemeClr val="tx1"/>
              </a:solidFill>
              <a:latin typeface="Arial (Body)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Arial (Body)"/>
              </a:rPr>
              <a:t>Commercial and Multifamily areas</a:t>
            </a:r>
          </a:p>
          <a:p>
            <a:pPr marL="231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dirty="0">
                <a:solidFill>
                  <a:schemeClr val="tx1"/>
                </a:solidFill>
                <a:latin typeface="Arial (Body)"/>
              </a:rPr>
              <a:t>Are the </a:t>
            </a:r>
            <a:r>
              <a:rPr lang="en-US" sz="2000" dirty="0">
                <a:solidFill>
                  <a:schemeClr val="tx1"/>
                </a:solidFill>
                <a:latin typeface="Arial (Body)"/>
              </a:rPr>
              <a:t>location and placement </a:t>
            </a:r>
            <a:r>
              <a:rPr lang="en-US" sz="2000" b="0" dirty="0">
                <a:solidFill>
                  <a:schemeClr val="tx1"/>
                </a:solidFill>
                <a:latin typeface="Arial (Body)"/>
              </a:rPr>
              <a:t>and </a:t>
            </a:r>
            <a:r>
              <a:rPr lang="en-US" sz="2000" dirty="0">
                <a:solidFill>
                  <a:schemeClr val="tx1"/>
                </a:solidFill>
                <a:latin typeface="Arial (Body)"/>
              </a:rPr>
              <a:t>height and scale </a:t>
            </a:r>
            <a:r>
              <a:rPr lang="en-US" sz="2000" b="0" dirty="0">
                <a:solidFill>
                  <a:schemeClr val="tx1"/>
                </a:solidFill>
                <a:latin typeface="Arial (Body)"/>
              </a:rPr>
              <a:t>reasonable and appropriate to implement MHA in this neighborhood?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800" b="0" dirty="0">
              <a:solidFill>
                <a:schemeClr val="tx1"/>
              </a:solidFill>
              <a:latin typeface="Arial (Body)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Arial (Body)"/>
              </a:rPr>
              <a:t>Single Family rezone areas</a:t>
            </a:r>
          </a:p>
          <a:p>
            <a:pPr marL="231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dirty="0">
                <a:solidFill>
                  <a:schemeClr val="tx1"/>
                </a:solidFill>
                <a:latin typeface="Arial (Body)"/>
              </a:rPr>
              <a:t>Is the </a:t>
            </a:r>
            <a:r>
              <a:rPr lang="en-US" sz="2000" dirty="0">
                <a:solidFill>
                  <a:schemeClr val="tx1"/>
                </a:solidFill>
                <a:latin typeface="Arial (Body)"/>
              </a:rPr>
              <a:t>Residential Small Lot (RSL) zone </a:t>
            </a:r>
            <a:r>
              <a:rPr lang="en-US" sz="2000" b="0" dirty="0">
                <a:solidFill>
                  <a:schemeClr val="tx1"/>
                </a:solidFill>
                <a:latin typeface="Arial (Body)"/>
              </a:rPr>
              <a:t>proposed in appropriate places?</a:t>
            </a:r>
          </a:p>
          <a:p>
            <a:pPr marL="231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dirty="0">
                <a:solidFill>
                  <a:schemeClr val="tx1"/>
                </a:solidFill>
                <a:latin typeface="Arial (Body)"/>
              </a:rPr>
              <a:t>Are the places where </a:t>
            </a:r>
            <a:r>
              <a:rPr lang="en-US" sz="2000" dirty="0">
                <a:solidFill>
                  <a:schemeClr val="tx1"/>
                </a:solidFill>
                <a:latin typeface="Arial (Body)"/>
              </a:rPr>
              <a:t>Single Family is changed to </a:t>
            </a:r>
            <a:r>
              <a:rPr lang="en-US" sz="2000" dirty="0" err="1">
                <a:solidFill>
                  <a:schemeClr val="tx1"/>
                </a:solidFill>
                <a:latin typeface="Arial (Body)"/>
              </a:rPr>
              <a:t>Lowrise</a:t>
            </a:r>
            <a:r>
              <a:rPr lang="en-US" sz="2000" dirty="0">
                <a:solidFill>
                  <a:schemeClr val="tx1"/>
                </a:solidFill>
                <a:latin typeface="Arial (Body)"/>
              </a:rPr>
              <a:t> (LR) </a:t>
            </a:r>
            <a:r>
              <a:rPr lang="en-US" sz="2000" b="0" dirty="0">
                <a:solidFill>
                  <a:schemeClr val="tx1"/>
                </a:solidFill>
                <a:latin typeface="Arial (Body)"/>
              </a:rPr>
              <a:t>appropriate to allow multifamily housing options?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800" b="0" dirty="0">
              <a:solidFill>
                <a:schemeClr val="tx1"/>
              </a:solidFill>
              <a:latin typeface="Arial (Body)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Arial (Body)"/>
              </a:rPr>
              <a:t>Urban Village expansion areas</a:t>
            </a:r>
          </a:p>
          <a:p>
            <a:pPr marL="231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dirty="0">
                <a:solidFill>
                  <a:schemeClr val="tx1"/>
                </a:solidFill>
                <a:latin typeface="Arial (Body)"/>
              </a:rPr>
              <a:t>Does the draft boundary expansion match an approximate </a:t>
            </a:r>
            <a:r>
              <a:rPr lang="en-US" sz="2000" dirty="0">
                <a:solidFill>
                  <a:schemeClr val="tx1"/>
                </a:solidFill>
                <a:latin typeface="Arial (Body)"/>
              </a:rPr>
              <a:t>10-minute walk </a:t>
            </a:r>
            <a:r>
              <a:rPr lang="en-US" sz="2000" b="0" dirty="0">
                <a:solidFill>
                  <a:schemeClr val="tx1"/>
                </a:solidFill>
                <a:latin typeface="Arial (Body)"/>
              </a:rPr>
              <a:t>to the transit hub?  </a:t>
            </a:r>
          </a:p>
          <a:p>
            <a:pPr marL="231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dirty="0">
                <a:solidFill>
                  <a:schemeClr val="tx1"/>
                </a:solidFill>
                <a:latin typeface="Arial (Body)"/>
              </a:rPr>
              <a:t>Does the draft urban village boundary reflect </a:t>
            </a:r>
            <a:r>
              <a:rPr lang="en-US" sz="2000" dirty="0">
                <a:solidFill>
                  <a:schemeClr val="tx1"/>
                </a:solidFill>
                <a:latin typeface="Arial (Body)"/>
              </a:rPr>
              <a:t>local factors and features</a:t>
            </a:r>
            <a:r>
              <a:rPr lang="en-US" sz="2000" b="0" dirty="0">
                <a:solidFill>
                  <a:schemeClr val="tx1"/>
                </a:solidFill>
                <a:latin typeface="Arial (Body)"/>
              </a:rPr>
              <a:t>?</a:t>
            </a:r>
            <a:endParaRPr lang="en-US" sz="20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036855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579261" y="2108360"/>
            <a:ext cx="3206187" cy="2693683"/>
          </a:xfrm>
          <a:prstGeom prst="rect">
            <a:avLst/>
          </a:prstGeom>
          <a:solidFill>
            <a:srgbClr val="05AF9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579260" y="2108360"/>
            <a:ext cx="3206187" cy="600115"/>
          </a:xfrm>
          <a:prstGeom prst="rect">
            <a:avLst/>
          </a:prstGeom>
          <a:solidFill>
            <a:srgbClr val="05AF9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 for review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31835" y="2215182"/>
            <a:ext cx="2847373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>
                <a:latin typeface="Arial Rounded MT Bold" panose="020F0704030504030204" pitchFamily="34" charset="0"/>
              </a:rPr>
              <a:t>October</a:t>
            </a:r>
          </a:p>
          <a:p>
            <a:pPr marL="285750" indent="-285750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All urban village draft zoning maps online</a:t>
            </a:r>
          </a:p>
          <a:p>
            <a:pPr marL="285750" indent="-285750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Online dialogue at </a:t>
            </a:r>
            <a:r>
              <a:rPr lang="en-US" dirty="0" err="1"/>
              <a:t>HALA.Consider.It</a:t>
            </a:r>
            <a:endParaRPr lang="en-US" dirty="0"/>
          </a:p>
          <a:p>
            <a:pPr marL="285750" indent="-285750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EIS Scoping Report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042021" y="2108361"/>
            <a:ext cx="3206187" cy="2693682"/>
          </a:xfrm>
          <a:prstGeom prst="rect">
            <a:avLst/>
          </a:prstGeom>
          <a:solidFill>
            <a:srgbClr val="05AF9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042020" y="2108360"/>
            <a:ext cx="3206187" cy="600115"/>
          </a:xfrm>
          <a:prstGeom prst="rect">
            <a:avLst/>
          </a:prstGeom>
          <a:solidFill>
            <a:srgbClr val="05AF9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194595" y="2215182"/>
            <a:ext cx="2847373" cy="258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>
                <a:latin typeface="Arial Rounded MT Bold" panose="020F0704030504030204" pitchFamily="34" charset="0"/>
              </a:rPr>
              <a:t>November</a:t>
            </a:r>
          </a:p>
          <a:p>
            <a:pPr marL="285750" indent="-285750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EIS alternatives with maps</a:t>
            </a:r>
          </a:p>
          <a:p>
            <a:pPr marL="285750" indent="-285750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Nov.-Jan.: 5 community meetings</a:t>
            </a:r>
          </a:p>
          <a:p>
            <a:pPr marL="285750" indent="-285750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Ongoing public feedback on draft zoning maps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569024" y="6245978"/>
            <a:ext cx="284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dirty="0">
                <a:latin typeface="Arial Rounded MT Bold" panose="020F0704030504030204" pitchFamily="34" charset="0"/>
              </a:rPr>
              <a:t>October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117" y="6245978"/>
            <a:ext cx="284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dirty="0">
                <a:latin typeface="Arial Rounded MT Bold" panose="020F0704030504030204" pitchFamily="34" charset="0"/>
              </a:rPr>
              <a:t>November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7831" y="6245978"/>
            <a:ext cx="284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dirty="0">
                <a:latin typeface="Arial Rounded MT Bold" panose="020F0704030504030204" pitchFamily="34" charset="0"/>
              </a:rPr>
              <a:t>December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4944" y="6245978"/>
            <a:ext cx="284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dirty="0">
                <a:latin typeface="Arial Rounded MT Bold" panose="020F0704030504030204" pitchFamily="34" charset="0"/>
              </a:rPr>
              <a:t>January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1028" y="6245978"/>
            <a:ext cx="284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dirty="0">
                <a:latin typeface="Arial Rounded MT Bold" panose="020F0704030504030204" pitchFamily="34" charset="0"/>
              </a:rPr>
              <a:t>February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6687" y="6245978"/>
            <a:ext cx="284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dirty="0">
                <a:latin typeface="Arial Rounded MT Bold" panose="020F0704030504030204" pitchFamily="34" charset="0"/>
              </a:rPr>
              <a:t>March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62771" y="6245978"/>
            <a:ext cx="284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dirty="0">
                <a:latin typeface="Arial Rounded MT Bold" panose="020F0704030504030204" pitchFamily="34" charset="0"/>
              </a:rPr>
              <a:t>April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2453" y="2102007"/>
            <a:ext cx="3654534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dirty="0"/>
              <a:t>All urban village draft zoning maps online</a:t>
            </a:r>
          </a:p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dirty="0"/>
              <a:t>Online dialogue at </a:t>
            </a:r>
            <a:r>
              <a:rPr lang="en-US" b="1" dirty="0" err="1">
                <a:solidFill>
                  <a:srgbClr val="05AF9A"/>
                </a:solidFill>
              </a:rPr>
              <a:t>HALA.Consider.It</a:t>
            </a:r>
            <a:endParaRPr lang="en-US" b="1" dirty="0">
              <a:solidFill>
                <a:srgbClr val="05AF9A"/>
              </a:solidFill>
            </a:endParaRPr>
          </a:p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dirty="0"/>
              <a:t>EIS Scoping Report</a:t>
            </a:r>
          </a:p>
        </p:txBody>
      </p:sp>
      <p:sp>
        <p:nvSpPr>
          <p:cNvPr id="27" name="Arrow: Right 26"/>
          <p:cNvSpPr/>
          <p:nvPr/>
        </p:nvSpPr>
        <p:spPr>
          <a:xfrm>
            <a:off x="381000" y="5980198"/>
            <a:ext cx="9202387" cy="265780"/>
          </a:xfrm>
          <a:prstGeom prst="rightArrow">
            <a:avLst/>
          </a:prstGeom>
          <a:solidFill>
            <a:srgbClr val="FB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74005" y="4175109"/>
            <a:ext cx="3807397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b="1" dirty="0">
                <a:solidFill>
                  <a:srgbClr val="D4145A"/>
                </a:solidFill>
              </a:rPr>
              <a:t>November-January</a:t>
            </a:r>
          </a:p>
          <a:p>
            <a:pPr marL="119063">
              <a:lnSpc>
                <a:spcPct val="85000"/>
              </a:lnSpc>
              <a:spcAft>
                <a:spcPts val="1200"/>
              </a:spcAft>
            </a:pPr>
            <a:r>
              <a:rPr lang="en-US" dirty="0"/>
              <a:t>5 community meetings around Seattle</a:t>
            </a:r>
          </a:p>
          <a:p>
            <a:pPr marL="119063">
              <a:lnSpc>
                <a:spcPct val="85000"/>
              </a:lnSpc>
              <a:spcAft>
                <a:spcPts val="1200"/>
              </a:spcAft>
            </a:pPr>
            <a:r>
              <a:rPr lang="en-US" dirty="0"/>
              <a:t>Ongoing public feedback on draft MHA zoning maps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81381" y="3072177"/>
            <a:ext cx="1810853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dirty="0"/>
              <a:t>Draft EIS released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69125" y="2113845"/>
            <a:ext cx="0" cy="4070494"/>
          </a:xfrm>
          <a:prstGeom prst="line">
            <a:avLst/>
          </a:prstGeom>
          <a:ln w="28575">
            <a:solidFill>
              <a:srgbClr val="FBB0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724534" y="4149092"/>
            <a:ext cx="989" cy="2035247"/>
          </a:xfrm>
          <a:prstGeom prst="line">
            <a:avLst/>
          </a:prstGeom>
          <a:ln w="28575">
            <a:solidFill>
              <a:srgbClr val="FBB0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944610" y="3072177"/>
            <a:ext cx="0" cy="2996872"/>
          </a:xfrm>
          <a:prstGeom prst="line">
            <a:avLst/>
          </a:prstGeom>
          <a:ln w="28575">
            <a:solidFill>
              <a:srgbClr val="FBB0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560085" y="4462235"/>
            <a:ext cx="1362309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dirty="0"/>
              <a:t>Final EIS released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529455" y="4476998"/>
            <a:ext cx="0" cy="1592051"/>
          </a:xfrm>
          <a:prstGeom prst="line">
            <a:avLst/>
          </a:prstGeom>
          <a:ln w="28575">
            <a:solidFill>
              <a:srgbClr val="FBB0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098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64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MHA Principles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8284" y="1576137"/>
            <a:ext cx="9950116" cy="2815389"/>
          </a:xfrm>
          <a:prstGeom prst="rect">
            <a:avLst/>
          </a:prstGeom>
        </p:spPr>
        <p:txBody>
          <a:bodyPr>
            <a:normAutofit/>
          </a:bodyPr>
          <a:lstStyle>
            <a:lvl1pPr marL="173038" marR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6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576263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4145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Principles that form the foundation of MHA</a:t>
            </a:r>
          </a:p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MHA will produce 6,000 affordable homes</a:t>
            </a:r>
          </a:p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Allow a variety of housing types in existing single-family zones in urban villages</a:t>
            </a:r>
          </a:p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4145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 Community-based principles that will guide MHA implementation</a:t>
            </a:r>
          </a:p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e.g.,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 for transitions between higher- and lower-scale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zones</a:t>
            </a:r>
          </a:p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sz="1800" dirty="0"/>
              <a:t>e.g.,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Encourage a wide variety of housing options, including family-sized units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32177" b="10723"/>
          <a:stretch/>
        </p:blipFill>
        <p:spPr>
          <a:xfrm>
            <a:off x="0" y="4391526"/>
            <a:ext cx="8788400" cy="3380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775" t="4780" r="33732" b="69426"/>
          <a:stretch/>
        </p:blipFill>
        <p:spPr>
          <a:xfrm>
            <a:off x="6438899" y="4488669"/>
            <a:ext cx="3515359" cy="1641895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/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482346" y="4488669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Consider.it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4800" y="7206915"/>
            <a:ext cx="180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Focus Group</a:t>
            </a:r>
          </a:p>
        </p:txBody>
      </p:sp>
    </p:spTree>
    <p:extLst>
      <p:ext uri="{BB962C8B-B14F-4D97-AF65-F5344CB8AC3E}">
        <p14:creationId xmlns:p14="http://schemas.microsoft.com/office/powerpoint/2010/main" val="71049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MHA zone changes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41" t="20261" r="21531" b="581"/>
          <a:stretch/>
        </p:blipFill>
        <p:spPr>
          <a:xfrm>
            <a:off x="968722" y="1780672"/>
            <a:ext cx="7537605" cy="59315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344904" y="1937088"/>
            <a:ext cx="563658" cy="0"/>
          </a:xfrm>
          <a:prstGeom prst="line">
            <a:avLst/>
          </a:prstGeom>
          <a:ln w="57150">
            <a:solidFill>
              <a:srgbClr val="D41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68968" y="1937088"/>
            <a:ext cx="0" cy="3007895"/>
          </a:xfrm>
          <a:prstGeom prst="line">
            <a:avLst/>
          </a:prstGeom>
          <a:ln w="57150">
            <a:solidFill>
              <a:srgbClr val="D41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4904" y="4944983"/>
            <a:ext cx="563658" cy="0"/>
          </a:xfrm>
          <a:prstGeom prst="straightConnector1">
            <a:avLst/>
          </a:prstGeom>
          <a:ln w="57150">
            <a:solidFill>
              <a:srgbClr val="D41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94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MHA zone changes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Rezones of single-family areas in urban villages</a:t>
            </a:r>
          </a:p>
          <a:p>
            <a:pPr lvl="1"/>
            <a:r>
              <a:rPr lang="en-US" dirty="0"/>
              <a:t>Changes from Single Family to RSL, </a:t>
            </a:r>
            <a:r>
              <a:rPr lang="en-US" dirty="0" err="1"/>
              <a:t>Lowrise</a:t>
            </a:r>
            <a:r>
              <a:rPr lang="en-US" dirty="0"/>
              <a:t>, or in limited cases Neighborhood Commercial </a:t>
            </a:r>
          </a:p>
          <a:p>
            <a:r>
              <a:rPr lang="en-US" dirty="0"/>
              <a:t>Boundaries for expanded urban villages</a:t>
            </a:r>
          </a:p>
          <a:p>
            <a:pPr lvl="1"/>
            <a:r>
              <a:rPr lang="en-US" dirty="0"/>
              <a:t>Specific urban village expansions based on Seattle 2035. </a:t>
            </a:r>
          </a:p>
          <a:p>
            <a:r>
              <a:rPr lang="en-US" dirty="0"/>
              <a:t>Points of local input and community preference</a:t>
            </a:r>
          </a:p>
          <a:p>
            <a:pPr lvl="1"/>
            <a:r>
              <a:rPr lang="en-US" dirty="0"/>
              <a:t>e.g., Focus more investment along a mixed-use corridor</a:t>
            </a:r>
          </a:p>
          <a:p>
            <a:pPr lvl="1"/>
            <a:r>
              <a:rPr lang="en-US" dirty="0"/>
              <a:t>e.g., Encourage development in a neighborhood “heart”</a:t>
            </a:r>
          </a:p>
          <a:p>
            <a:pPr lvl="1"/>
            <a:r>
              <a:rPr lang="en-US" dirty="0"/>
              <a:t>e.g., Replace auto-oriented Commercial zoning with Neighborhood Commercial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78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to Guide MHA Implementation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the MHA Principles informed the draft zoning maps</a:t>
            </a:r>
          </a:p>
        </p:txBody>
      </p:sp>
    </p:spTree>
    <p:extLst>
      <p:ext uri="{BB962C8B-B14F-4D97-AF65-F5344CB8AC3E}">
        <p14:creationId xmlns:p14="http://schemas.microsoft.com/office/powerpoint/2010/main" val="1985977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Housing Options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8284" y="1576137"/>
            <a:ext cx="9644682" cy="2815389"/>
          </a:xfrm>
          <a:prstGeom prst="rect">
            <a:avLst/>
          </a:prstGeom>
        </p:spPr>
        <p:txBody>
          <a:bodyPr>
            <a:normAutofit/>
          </a:bodyPr>
          <a:lstStyle>
            <a:lvl1pPr marL="173038" marR="0" indent="-1730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6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576263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sz="2200" dirty="0"/>
              <a:t>Encourage or incentivize a wide variety of housing sizes, including family-sized units and not just one-bedroom and studio units.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576263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D4145A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Encourage more small-scale multi-unit housing that is family friendly,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such as cottages, duplexes,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rowhouses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or townhouses.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613" y="3549312"/>
            <a:ext cx="5437334" cy="3224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048" t="39891" r="3326" b="10179"/>
          <a:stretch/>
        </p:blipFill>
        <p:spPr>
          <a:xfrm>
            <a:off x="207264" y="3549312"/>
            <a:ext cx="4000896" cy="32244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284" y="6773775"/>
            <a:ext cx="9644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i="1" dirty="0"/>
              <a:t>Applying the Residential Small Lot (RSL) zone and adding a new housing variety standard to the </a:t>
            </a:r>
            <a:r>
              <a:rPr lang="en-US" i="1" dirty="0" err="1"/>
              <a:t>Lowrise</a:t>
            </a:r>
            <a:r>
              <a:rPr lang="en-US" i="1" dirty="0"/>
              <a:t> 1 zone will provide a range of housing options.</a:t>
            </a:r>
          </a:p>
        </p:txBody>
      </p:sp>
    </p:spTree>
    <p:extLst>
      <p:ext uri="{BB962C8B-B14F-4D97-AF65-F5344CB8AC3E}">
        <p14:creationId xmlns:p14="http://schemas.microsoft.com/office/powerpoint/2010/main" val="202559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MHA Principles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72208"/>
            <a:ext cx="5486400" cy="355976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233" y="2468621"/>
            <a:ext cx="5486400" cy="355356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466" y="3358835"/>
            <a:ext cx="5486400" cy="354627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20711551"/>
      </p:ext>
    </p:extLst>
  </p:cSld>
  <p:clrMapOvr>
    <a:masterClrMapping/>
  </p:clrMapOvr>
</p:sld>
</file>

<file path=ppt/theme/theme1.xml><?xml version="1.0" encoding="utf-8"?>
<a:theme xmlns:a="http://schemas.openxmlformats.org/drawingml/2006/main" name="HALA Title Slides">
  <a:themeElements>
    <a:clrScheme name="Custom 2">
      <a:dk1>
        <a:sysClr val="windowText" lastClr="000000"/>
      </a:dk1>
      <a:lt1>
        <a:sysClr val="window" lastClr="FFFFFF"/>
      </a:lt1>
      <a:dk2>
        <a:srgbClr val="05AF9A"/>
      </a:dk2>
      <a:lt2>
        <a:srgbClr val="FBB03B"/>
      </a:lt2>
      <a:accent1>
        <a:srgbClr val="A67C52"/>
      </a:accent1>
      <a:accent2>
        <a:srgbClr val="D4145A"/>
      </a:accent2>
      <a:accent3>
        <a:srgbClr val="C93E95"/>
      </a:accent3>
      <a:accent4>
        <a:srgbClr val="64003F"/>
      </a:accent4>
      <a:accent5>
        <a:srgbClr val="F31A2A"/>
      </a:accent5>
      <a:accent6>
        <a:srgbClr val="F9F51B"/>
      </a:accent6>
      <a:hlink>
        <a:srgbClr val="00B5E2"/>
      </a:hlink>
      <a:folHlink>
        <a:srgbClr val="124163"/>
      </a:folHlink>
    </a:clrScheme>
    <a:fontScheme name="HA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LA presentation template.potx" id="{73CBFABA-165A-4155-A18A-AE6ED577B02D}" vid="{50BC2B1C-C881-439E-A08D-669A3819758A}"/>
    </a:ext>
  </a:extLst>
</a:theme>
</file>

<file path=ppt/theme/theme2.xml><?xml version="1.0" encoding="utf-8"?>
<a:theme xmlns:a="http://schemas.openxmlformats.org/drawingml/2006/main" name="Content slides">
  <a:themeElements>
    <a:clrScheme name="HALA">
      <a:dk1>
        <a:sysClr val="windowText" lastClr="000000"/>
      </a:dk1>
      <a:lt1>
        <a:sysClr val="window" lastClr="FFFFFF"/>
      </a:lt1>
      <a:dk2>
        <a:srgbClr val="05AF9A"/>
      </a:dk2>
      <a:lt2>
        <a:srgbClr val="FBB03B"/>
      </a:lt2>
      <a:accent1>
        <a:srgbClr val="A67C52"/>
      </a:accent1>
      <a:accent2>
        <a:srgbClr val="D4145A"/>
      </a:accent2>
      <a:accent3>
        <a:srgbClr val="05AF9A"/>
      </a:accent3>
      <a:accent4>
        <a:srgbClr val="FBB03B"/>
      </a:accent4>
      <a:accent5>
        <a:srgbClr val="A67C52"/>
      </a:accent5>
      <a:accent6>
        <a:srgbClr val="D4145A"/>
      </a:accent6>
      <a:hlink>
        <a:srgbClr val="05AF9A"/>
      </a:hlink>
      <a:folHlink>
        <a:srgbClr val="7EFBEB"/>
      </a:folHlink>
    </a:clrScheme>
    <a:fontScheme name="HA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LA presentation template.potx" id="{73CBFABA-165A-4155-A18A-AE6ED577B02D}" vid="{96ECBEB0-A2F9-4F52-8ECB-70B824C17688}"/>
    </a:ext>
  </a:extLst>
</a:theme>
</file>

<file path=ppt/theme/theme3.xml><?xml version="1.0" encoding="utf-8"?>
<a:theme xmlns:a="http://schemas.openxmlformats.org/drawingml/2006/main" name="Section slides">
  <a:themeElements>
    <a:clrScheme name="Custom 6">
      <a:dk1>
        <a:sysClr val="windowText" lastClr="000000"/>
      </a:dk1>
      <a:lt1>
        <a:sysClr val="window" lastClr="FFFFFF"/>
      </a:lt1>
      <a:dk2>
        <a:srgbClr val="05AF9A"/>
      </a:dk2>
      <a:lt2>
        <a:srgbClr val="FBB03B"/>
      </a:lt2>
      <a:accent1>
        <a:srgbClr val="A67C52"/>
      </a:accent1>
      <a:accent2>
        <a:srgbClr val="D4145A"/>
      </a:accent2>
      <a:accent3>
        <a:srgbClr val="05AF9A"/>
      </a:accent3>
      <a:accent4>
        <a:srgbClr val="FBB03B"/>
      </a:accent4>
      <a:accent5>
        <a:srgbClr val="F31A2A"/>
      </a:accent5>
      <a:accent6>
        <a:srgbClr val="F9F51B"/>
      </a:accent6>
      <a:hlink>
        <a:srgbClr val="00B5E2"/>
      </a:hlink>
      <a:folHlink>
        <a:srgbClr val="124163"/>
      </a:folHlink>
    </a:clrScheme>
    <a:fontScheme name="HA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LA presentation template.potx" id="{73CBFABA-165A-4155-A18A-AE6ED577B02D}" vid="{9AECFB84-0155-467B-91D6-7BE1883A541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HALA presentation template</Template>
  <TotalTime>1325</TotalTime>
  <Words>1074</Words>
  <Application>Microsoft Office PowerPoint</Application>
  <PresentationFormat>Custom</PresentationFormat>
  <Paragraphs>157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(Body)</vt:lpstr>
      <vt:lpstr>Arial Rounded MT Bold</vt:lpstr>
      <vt:lpstr>Calibri</vt:lpstr>
      <vt:lpstr>HALA Title Slides</vt:lpstr>
      <vt:lpstr>Content slides</vt:lpstr>
      <vt:lpstr>Section slides</vt:lpstr>
      <vt:lpstr>PowerPoint Presentation</vt:lpstr>
      <vt:lpstr>Growth with affordability</vt:lpstr>
      <vt:lpstr>Where we’ve been</vt:lpstr>
      <vt:lpstr>MHA Principles</vt:lpstr>
      <vt:lpstr>Typical MHA zone changes</vt:lpstr>
      <vt:lpstr>Selective MHA zone changes</vt:lpstr>
      <vt:lpstr>Principles to Guide MHA Implementation</vt:lpstr>
      <vt:lpstr>Example: Housing Options</vt:lpstr>
      <vt:lpstr>MHA Principles</vt:lpstr>
      <vt:lpstr>Example: Transitions</vt:lpstr>
      <vt:lpstr>Example: Assets and Infrastructure</vt:lpstr>
      <vt:lpstr>Example: Expansion Areas</vt:lpstr>
      <vt:lpstr>Example: Neighborhood Urban Design </vt:lpstr>
      <vt:lpstr>Key features of the draft zoning maps</vt:lpstr>
      <vt:lpstr>Shaded areas have MHA</vt:lpstr>
      <vt:lpstr>Shaded areas have MHA</vt:lpstr>
      <vt:lpstr>Zone categories</vt:lpstr>
      <vt:lpstr>Zone categories</vt:lpstr>
      <vt:lpstr>existing | draft proposal</vt:lpstr>
      <vt:lpstr>existing | draft proposal</vt:lpstr>
      <vt:lpstr>Solid vs. hatched areas</vt:lpstr>
      <vt:lpstr>Solid vs. hatched areas</vt:lpstr>
      <vt:lpstr>Solid vs. hatched areas</vt:lpstr>
      <vt:lpstr>MHA requirements</vt:lpstr>
      <vt:lpstr>MHA requirements</vt:lpstr>
      <vt:lpstr>MHA requirements</vt:lpstr>
      <vt:lpstr>Urban Village Expansion</vt:lpstr>
      <vt:lpstr>Urban Village Expansion</vt:lpstr>
      <vt:lpstr>Urban Village Expansion</vt:lpstr>
      <vt:lpstr>Urban Village Expansion</vt:lpstr>
      <vt:lpstr>Urban Village Expansion</vt:lpstr>
      <vt:lpstr>Your feedback</vt:lpstr>
      <vt:lpstr>Timeline for 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Goyal, Vinita</dc:creator>
  <cp:lastModifiedBy>Hoey, John</cp:lastModifiedBy>
  <cp:revision>111</cp:revision>
  <cp:lastPrinted>2016-09-23T16:50:09Z</cp:lastPrinted>
  <dcterms:created xsi:type="dcterms:W3CDTF">2016-08-11T15:55:03Z</dcterms:created>
  <dcterms:modified xsi:type="dcterms:W3CDTF">2016-10-13T21:02:42Z</dcterms:modified>
</cp:coreProperties>
</file>