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5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4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1FB2-F796-4668-AC2C-B4E2836BE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AB8C-C3B5-4EEB-8525-187472AF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8400" y="343119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spc="8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SEATTLE PLANNING COMMISSION</a:t>
            </a:r>
            <a:endParaRPr lang="en-US" b="1" cap="all" spc="80" dirty="0" smtClean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March 12, 2015</a:t>
            </a:r>
            <a:endParaRPr lang="en-US" b="1" dirty="0" smtClean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3:00  – 5:30 PM</a:t>
            </a:r>
            <a:endParaRPr lang="en-US" b="1" dirty="0" smtClean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Hall, Room L280</a:t>
            </a:r>
            <a:endParaRPr lang="en-US" b="1" dirty="0" smtClean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cap="all" spc="8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 </a:t>
            </a:r>
            <a:r>
              <a:rPr lang="en-US" b="1" cap="all" spc="8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</a:t>
            </a:r>
            <a:endParaRPr lang="en-US" b="1" cap="all" spc="80" dirty="0" smtClean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Chair’s Report &amp; Minutes Approval                                                                                       3:00 – 3:10 PM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Briefing: Proposed University District Comp Plan Annual Amendment                3:10 – 3:25 PM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 Staff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Briefing:  Equity Appendix                                                                                                        3:25 – 4:35 PM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Nick Welch, DPD and Ryan Curren, OCR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Discussion:  </a:t>
            </a: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Affordability &amp; Livability Advisory Committee progress	                      </a:t>
            </a:r>
            <a:r>
              <a:rPr lang="en-US" b="1" dirty="0">
                <a:solidFill>
                  <a:srgbClr val="40404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4:35 – 5:25 PM</a:t>
            </a:r>
          </a:p>
          <a:p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Comment                                                                                                                           5:25 – 5:30 PM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0404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ADJOURN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5:30 PM</a:t>
            </a:r>
            <a:endParaRPr lang="en-US" dirty="0">
              <a:solidFill>
                <a:srgbClr val="40404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1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HALA Advisory Committee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numCol="2">
            <a:normAutofit fontScale="5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Corbel" panose="020B0503020204020204" pitchFamily="34" charset="0"/>
              </a:rPr>
              <a:t>David Wertheimer - </a:t>
            </a:r>
            <a:r>
              <a:rPr lang="en-US" dirty="0" smtClean="0">
                <a:latin typeface="Corbel" panose="020B0503020204020204" pitchFamily="34" charset="0"/>
              </a:rPr>
              <a:t>Co-Chair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Faith Li Pettis - Co-Chair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Alan </a:t>
            </a:r>
            <a:r>
              <a:rPr lang="en-US" dirty="0" err="1" smtClean="0">
                <a:latin typeface="Corbel" panose="020B0503020204020204" pitchFamily="34" charset="0"/>
              </a:rPr>
              <a:t>Durning</a:t>
            </a: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Betsy Braun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Bill </a:t>
            </a:r>
            <a:r>
              <a:rPr lang="en-US" dirty="0" err="1" smtClean="0">
                <a:latin typeface="Corbel" panose="020B0503020204020204" pitchFamily="34" charset="0"/>
              </a:rPr>
              <a:t>Rumpf</a:t>
            </a: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Catherine Benotto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Cindi Barker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David Moseley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David Neiman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Don Mar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Estela Ortega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Gabe Grant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Hal Ferris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Jermaine Smiley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Jon Scholes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Jonathan Grant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Kristin Ryan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Lisa Picard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MA Leonard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Maiko Winkler-Chin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Maria Barrientos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Marty Kooistra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rbel" panose="020B0503020204020204" pitchFamily="34" charset="0"/>
              </a:rPr>
              <a:t>Merf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Ehman</a:t>
            </a: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Mitch Brown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Paul </a:t>
            </a:r>
            <a:r>
              <a:rPr lang="en-US" dirty="0" err="1" smtClean="0">
                <a:latin typeface="Corbel" panose="020B0503020204020204" pitchFamily="34" charset="0"/>
              </a:rPr>
              <a:t>Lambros</a:t>
            </a: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Sean Flynn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rbel" panose="020B0503020204020204" pitchFamily="34" charset="0"/>
              </a:rPr>
              <a:t>Sylvester </a:t>
            </a:r>
            <a:r>
              <a:rPr lang="en-US" dirty="0" err="1" smtClean="0">
                <a:latin typeface="Corbel" panose="020B0503020204020204" pitchFamily="34" charset="0"/>
              </a:rPr>
              <a:t>Cann</a:t>
            </a:r>
            <a:r>
              <a:rPr lang="en-US" dirty="0" smtClean="0">
                <a:latin typeface="Corbel" panose="020B0503020204020204" pitchFamily="34" charset="0"/>
              </a:rPr>
              <a:t> IV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rbel" panose="020B0503020204020204" pitchFamily="34" charset="0"/>
              </a:rPr>
              <a:t>Ubax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Gardheere</a:t>
            </a: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5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itchFamily="34" charset="0"/>
              </a:rPr>
              <a:t>HALA Work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orbel" panose="020B0503020204020204" pitchFamily="34" charset="0"/>
              </a:rPr>
              <a:t>Financing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New Affordable Housing Resources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	</a:t>
            </a:r>
            <a:r>
              <a:rPr lang="en-US" sz="2400" i="1" dirty="0" smtClean="0">
                <a:latin typeface="Corbel" panose="020B0503020204020204" pitchFamily="34" charset="0"/>
              </a:rPr>
              <a:t>Dave Cutler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Zoning and Housing Types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	</a:t>
            </a:r>
            <a:r>
              <a:rPr lang="en-US" sz="2400" i="1" dirty="0" smtClean="0">
                <a:latin typeface="Corbel" panose="020B0503020204020204" pitchFamily="34" charset="0"/>
              </a:rPr>
              <a:t>Catherine Benotto and Brad Khouri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Construction Costs and Timelines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	</a:t>
            </a:r>
            <a:r>
              <a:rPr lang="en-US" sz="2400" i="1" dirty="0" smtClean="0">
                <a:latin typeface="Corbel" panose="020B0503020204020204" pitchFamily="34" charset="0"/>
              </a:rPr>
              <a:t>Grace Kim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Tenant Access/Protections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Preservation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Corbel" panose="020B0503020204020204" pitchFamily="34" charset="0"/>
              </a:rPr>
              <a:t>Sustainable Homeownership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Plan Amendments – U-District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31" y="1462088"/>
            <a:ext cx="4472751" cy="5154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690688"/>
            <a:ext cx="5118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 smtClean="0"/>
              <a:t>Change Single-family Residential to Mixed Use/Commercial and add to Urban Center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Change from Single Family Residential to Multi Family Residential and add to Urban Center – Also, remove from Urban Center but maintain Multi Family on the FLUM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Change from Multi-Family Residential to Mixed Use/Commercial within the Urban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96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123" y="339725"/>
            <a:ext cx="5657077" cy="635747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87600" y="1219200"/>
            <a:ext cx="2451100" cy="4445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300" y="1118284"/>
            <a:ext cx="151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Parcel – include in Urban Center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59400" y="2146300"/>
            <a:ext cx="533400" cy="13721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4953000"/>
            <a:ext cx="2082800" cy="1168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3695700"/>
            <a:ext cx="622300" cy="1257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762" y="3598241"/>
            <a:ext cx="2070100" cy="805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9750" y="3678019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Area from Urban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FLUM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Criteria for removing land from Urban Village or Center should be created and this amendment should hold until this work can be done.</a:t>
            </a:r>
          </a:p>
          <a:p>
            <a:r>
              <a:rPr lang="en-US" dirty="0" smtClean="0"/>
              <a:t>Concern with naturally occurring affordable housing as justification</a:t>
            </a:r>
          </a:p>
          <a:p>
            <a:r>
              <a:rPr lang="en-US" dirty="0" smtClean="0"/>
              <a:t>Concern with green space no longer being encompassed by the Urban Center</a:t>
            </a:r>
          </a:p>
          <a:p>
            <a:endParaRPr lang="en-US" dirty="0"/>
          </a:p>
          <a:p>
            <a:r>
              <a:rPr lang="en-US" dirty="0" smtClean="0"/>
              <a:t>Supportive of flexibility within Urban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0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Policy Comments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with style guide – one goal, set of policies</a:t>
            </a:r>
          </a:p>
          <a:p>
            <a:r>
              <a:rPr lang="en-US" dirty="0" smtClean="0"/>
              <a:t>Several goals are written as policies and are unclear to the reader</a:t>
            </a:r>
          </a:p>
          <a:p>
            <a:r>
              <a:rPr lang="en-US" dirty="0" smtClean="0"/>
              <a:t>Policies are too prescriptive and link back to Comprehensive Plan policies that at the very least will change numbers in the major update</a:t>
            </a:r>
          </a:p>
          <a:p>
            <a:r>
              <a:rPr lang="en-US" dirty="0" smtClean="0"/>
              <a:t>Concern with the use of the word single-family as an aspiration in an Urban Center</a:t>
            </a:r>
          </a:p>
          <a:p>
            <a:r>
              <a:rPr lang="en-US" dirty="0" smtClean="0"/>
              <a:t>Concern with use of the word church in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2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U-District and the Annual Amendments package have been appealed</a:t>
            </a:r>
          </a:p>
          <a:p>
            <a:r>
              <a:rPr lang="en-US" dirty="0" smtClean="0"/>
              <a:t>No longer at PLUS in March, likely early summer</a:t>
            </a:r>
          </a:p>
          <a:p>
            <a:r>
              <a:rPr lang="en-US" dirty="0" smtClean="0"/>
              <a:t>Action on letter will be postponed until we know which amendments will </a:t>
            </a:r>
            <a:r>
              <a:rPr lang="en-US" smtClean="0"/>
              <a:t>go forward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29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orbel" panose="020B0503020204020204" pitchFamily="34" charset="0"/>
              </a:rPr>
              <a:t>Housing Affordability and Livability Agenda (HALA)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Advisory Committee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itchFamily="34" charset="0"/>
              </a:rPr>
              <a:t>HALA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rbel" panose="020B0503020204020204" pitchFamily="34" charset="0"/>
              </a:rPr>
              <a:t>Prioritize </a:t>
            </a:r>
            <a:r>
              <a:rPr lang="en-US" dirty="0">
                <a:latin typeface="Corbel" panose="020B0503020204020204" pitchFamily="34" charset="0"/>
              </a:rPr>
              <a:t>strategies that have the most powerful and lasting impact on solving the affordable housing crisis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rbel" panose="020B0503020204020204" pitchFamily="34" charset="0"/>
              </a:rPr>
              <a:t>Prioritize strategies that create housing opportunities for people least served by the housing market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rbel" panose="020B0503020204020204" pitchFamily="34" charset="0"/>
              </a:rPr>
              <a:t>Prioritize strategic actions that can be implemented within 3  years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rbel" panose="020B0503020204020204" pitchFamily="34" charset="0"/>
              </a:rPr>
              <a:t>Advance the City’s Race and Social Justice Initiative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rbel" panose="020B0503020204020204" pitchFamily="34" charset="0"/>
              </a:rPr>
              <a:t>Ground recommendation in data that is responsive </a:t>
            </a:r>
            <a:r>
              <a:rPr lang="en-US" dirty="0">
                <a:latin typeface="Corbel" panose="020B0503020204020204" pitchFamily="34" charset="0"/>
              </a:rPr>
              <a:t>to targets of estimated housing needs </a:t>
            </a:r>
            <a:endParaRPr lang="en-US" dirty="0" smtClean="0">
              <a:latin typeface="Corbel" panose="020B050302020402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3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rbel" pitchFamily="34" charset="0"/>
              </a:rPr>
              <a:t>HALA charge (</a:t>
            </a:r>
            <a:r>
              <a:rPr lang="en-US" altLang="en-US" sz="2400" i="1" smtClean="0">
                <a:latin typeface="Corbel" pitchFamily="34" charset="0"/>
              </a:rPr>
              <a:t>continued</a:t>
            </a:r>
            <a:r>
              <a:rPr lang="en-US" altLang="en-US" smtClean="0">
                <a:latin typeface="Corbe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Aft>
                <a:spcPts val="400"/>
              </a:spcAft>
              <a:buFont typeface="Arial" charset="0"/>
              <a:buNone/>
              <a:defRPr/>
            </a:pPr>
            <a:r>
              <a:rPr lang="en-US" sz="4300" dirty="0" smtClean="0">
                <a:latin typeface="Corbel" panose="020B0503020204020204" pitchFamily="34" charset="0"/>
              </a:rPr>
              <a:t>Make recommendations that: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300" dirty="0" smtClean="0">
                <a:latin typeface="Corbel" panose="020B0503020204020204" pitchFamily="34" charset="0"/>
              </a:rPr>
              <a:t>Are informed by public input from a diverse range of viewpoints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300" dirty="0" smtClean="0">
                <a:latin typeface="Corbel" panose="020B0503020204020204" pitchFamily="34" charset="0"/>
              </a:rPr>
              <a:t>Reflect a collective approach that shares responsibility for achieving housing affordability across our community including for-profit and nonprofit developers, the public sector, philanthropic institutions, and employers.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300" dirty="0" smtClean="0">
                <a:latin typeface="Corbel" panose="020B0503020204020204" pitchFamily="34" charset="0"/>
              </a:rPr>
              <a:t>Are a deliberate combination of policies and programs for which the individual merits and impacts have been weighed and balanced together in a holistic approach to addressing the City’s housing needs.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1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467</Words>
  <Application>Microsoft Office PowerPoint</Application>
  <PresentationFormat>Custom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Comp Plan Amendments – U-District</vt:lpstr>
      <vt:lpstr>PowerPoint Presentation</vt:lpstr>
      <vt:lpstr>FLUM Comments</vt:lpstr>
      <vt:lpstr>Goals and Policy Comments </vt:lpstr>
      <vt:lpstr>Next Steps </vt:lpstr>
      <vt:lpstr>Housing Affordability and Livability Agenda (HALA)  Advisory Committee</vt:lpstr>
      <vt:lpstr>HALA charge</vt:lpstr>
      <vt:lpstr>HALA charge (continued)</vt:lpstr>
      <vt:lpstr>HALA Advisory Committee members</vt:lpstr>
      <vt:lpstr>HALA Work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Brand, Jesseca</dc:creator>
  <cp:lastModifiedBy>Murdock, Vanessa</cp:lastModifiedBy>
  <cp:revision>6</cp:revision>
  <dcterms:created xsi:type="dcterms:W3CDTF">2015-03-11T18:06:00Z</dcterms:created>
  <dcterms:modified xsi:type="dcterms:W3CDTF">2015-03-11T21:57:42Z</dcterms:modified>
</cp:coreProperties>
</file>