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58" r:id="rId3"/>
    <p:sldId id="553" r:id="rId4"/>
    <p:sldId id="552" r:id="rId5"/>
    <p:sldId id="529" r:id="rId6"/>
    <p:sldId id="569" r:id="rId7"/>
    <p:sldId id="565" r:id="rId8"/>
    <p:sldId id="566" r:id="rId9"/>
    <p:sldId id="277" r:id="rId10"/>
    <p:sldId id="310" r:id="rId11"/>
    <p:sldId id="567" r:id="rId12"/>
    <p:sldId id="568" r:id="rId13"/>
    <p:sldId id="554" r:id="rId14"/>
    <p:sldId id="267" r:id="rId15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in, Steven" initials="SS" lastIdx="10" clrIdx="0">
    <p:extLst>
      <p:ext uri="{19B8F6BF-5375-455C-9EA6-DF929625EA0E}">
        <p15:presenceInfo xmlns:p15="http://schemas.microsoft.com/office/powerpoint/2012/main" userId="S::steven.shain@seattle.gov::4d5ea1b3-1bbc-4d78-b06f-a584ebf429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B80"/>
    <a:srgbClr val="EFEFE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4" autoAdjust="0"/>
    <p:restoredTop sz="95285" autoAdjust="0"/>
  </p:normalViewPr>
  <p:slideViewPr>
    <p:cSldViewPr snapToGrid="0">
      <p:cViewPr varScale="1">
        <p:scale>
          <a:sx n="91" d="100"/>
          <a:sy n="91" d="100"/>
        </p:scale>
        <p:origin x="96" y="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83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79110DC-194B-46D6-A5A5-A2C2C9866E96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9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04182F9-95C5-4D95-8D32-9AF3251D7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7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182F9-95C5-4D95-8D32-9AF3251D76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182F9-95C5-4D95-8D32-9AF3251D76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9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people building ADUs have cash or access to a lot of equity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C0D3B-2197-43D0-8A5E-2706F2D7FA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Excellent transit experience- </a:t>
            </a:r>
            <a:r>
              <a:rPr lang="en-US" dirty="0"/>
              <a:t>Frequent, reliable transit, centered around people with great stations and stops</a:t>
            </a:r>
          </a:p>
          <a:p>
            <a:r>
              <a:rPr lang="en-US" b="1" dirty="0"/>
              <a:t>Greening greater DT- </a:t>
            </a:r>
            <a:r>
              <a:rPr lang="en-US" dirty="0"/>
              <a:t>connect people with nature and restore our natural habitat </a:t>
            </a:r>
          </a:p>
          <a:p>
            <a:r>
              <a:rPr lang="en-US" b="1" dirty="0"/>
              <a:t>Stitch the I-5 Divide- </a:t>
            </a:r>
            <a:r>
              <a:rPr lang="en-US" dirty="0"/>
              <a:t>Lid I-5 feasibility study, open space lid opportunity, light and functions to the spaces under I-5</a:t>
            </a:r>
          </a:p>
          <a:p>
            <a:r>
              <a:rPr lang="en-US" b="1" dirty="0"/>
              <a:t>Great Places for Community Life –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community heart in every neighborhood, authentic, expressive, active and vibrant life, for communities by communities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Streets we love, streets that work –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network of people first streets, zero emissions downtown, and making new mobility work for us.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 us to the water-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accessing and experiencing water, realize full waterfront vision and find ways to connect people to water</a:t>
            </a:r>
          </a:p>
          <a:p>
            <a:r>
              <a:rPr lang="en-US" b="1" dirty="0"/>
              <a:t>Major Hubs, Great Places – </a:t>
            </a:r>
            <a:r>
              <a:rPr lang="en-US" b="0" dirty="0"/>
              <a:t>an interconnected network of hubs, focused on the three hubs highlighted in purple, Jackson Hub, Colman Dock, and Westlake Crossroads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A1BD1-E95F-4200-8AFF-B5635E4846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5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0" dirty="0"/>
              <a:t>Equitable Development Implementation Plan also identified </a:t>
            </a:r>
            <a:r>
              <a:rPr lang="en-US" i="1" baseline="0" dirty="0"/>
              <a:t>monitoring</a:t>
            </a:r>
            <a:r>
              <a:rPr lang="en-US" baseline="0" dirty="0"/>
              <a:t> as one of the key types of change that is needed to advance equitable development and eliminate racial inequities.</a:t>
            </a:r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Seattle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A6455-BE76-4C09-B029-D69E1885FE7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1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0" dirty="0"/>
              <a:t>Equitable Development Implementation Plan also identified </a:t>
            </a:r>
            <a:r>
              <a:rPr lang="en-US" i="1" baseline="0" dirty="0"/>
              <a:t>monitoring</a:t>
            </a:r>
            <a:r>
              <a:rPr lang="en-US" baseline="0" dirty="0"/>
              <a:t> as one of the key types of change that is needed to advance equitable development and eliminate racial inequities.</a:t>
            </a:r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Seattle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A6455-BE76-4C09-B029-D69E1885FE7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5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182F9-95C5-4D95-8D32-9AF3251D76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3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405" y="-152267"/>
            <a:ext cx="9144000" cy="2387600"/>
          </a:xfrm>
        </p:spPr>
        <p:txBody>
          <a:bodyPr anchor="b"/>
          <a:lstStyle>
            <a:lvl1pPr algn="l">
              <a:defRPr sz="60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236" y="2458684"/>
            <a:ext cx="9144000" cy="1655762"/>
          </a:xfrm>
        </p:spPr>
        <p:txBody>
          <a:bodyPr/>
          <a:lstStyle>
            <a:lvl1pPr marL="0" indent="0" algn="l">
              <a:buNone/>
              <a:defRPr sz="2400" b="0" spc="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01576" y="2235333"/>
            <a:ext cx="11202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91" y="5633552"/>
            <a:ext cx="2608677" cy="6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4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838200" y="1941513"/>
            <a:ext cx="10515600" cy="384016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4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838200" y="1941513"/>
            <a:ext cx="5168705" cy="384016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6185095" y="1941513"/>
            <a:ext cx="5168705" cy="384016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15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9788" y="5197964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699223"/>
            <a:ext cx="5157787" cy="34706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6799" y="5197964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6146799" y="1699223"/>
            <a:ext cx="5183188" cy="34706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954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9788" y="5366780"/>
            <a:ext cx="10515600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68039"/>
            <a:ext cx="10515600" cy="34706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722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838201" y="1955801"/>
            <a:ext cx="10515600" cy="382602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45935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838201" y="1955801"/>
            <a:ext cx="10515600" cy="305229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9788" y="5197964"/>
            <a:ext cx="10514012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668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and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838201" y="1955801"/>
            <a:ext cx="5239042" cy="395263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312120" y="1955801"/>
            <a:ext cx="5041680" cy="3952630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983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4EB7D-96E2-47AF-86BB-E7698225D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9" r="2464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0482" y="3320560"/>
            <a:ext cx="6261100" cy="6400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1A8EF5-78DE-4BB5-AEC6-1F2D7BFB083A}"/>
              </a:ext>
            </a:extLst>
          </p:cNvPr>
          <p:cNvSpPr/>
          <p:nvPr userDrawn="1"/>
        </p:nvSpPr>
        <p:spPr>
          <a:xfrm>
            <a:off x="0" y="6589262"/>
            <a:ext cx="12192000" cy="268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CAB3D0-8F3E-4EEB-8615-449D9AAF045C}"/>
              </a:ext>
            </a:extLst>
          </p:cNvPr>
          <p:cNvSpPr txBox="1">
            <a:spLocks/>
          </p:cNvSpPr>
          <p:nvPr userDrawn="1"/>
        </p:nvSpPr>
        <p:spPr>
          <a:xfrm>
            <a:off x="10249593" y="6297188"/>
            <a:ext cx="1734739" cy="33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cs typeface="Trebuchet MS" pitchFamily="2" charset="0"/>
              </a:rPr>
              <a:t>OPCD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BA44A3-E3D2-4F4F-A216-332A02D8D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0482" y="3960640"/>
            <a:ext cx="6261100" cy="640080"/>
          </a:xfrm>
        </p:spPr>
        <p:txBody>
          <a:bodyPr>
            <a:normAutofit/>
          </a:bodyPr>
          <a:lstStyle>
            <a:lvl1pPr marL="0" indent="0">
              <a:buNone/>
              <a:defRPr sz="3400" b="0">
                <a:solidFill>
                  <a:schemeClr val="bg1"/>
                </a:solidFill>
                <a:latin typeface="Trebuchet MS" panose="020B0603020202020204" pitchFamily="34" charset="0"/>
                <a:cs typeface="Trebuchet MS" pitchFamily="2" charset="0"/>
              </a:defRPr>
            </a:lvl1pPr>
          </a:lstStyle>
          <a:p>
            <a:pPr lvl="0"/>
            <a:r>
              <a:rPr lang="en-US" dirty="0"/>
              <a:t>Contact 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918F6F-EF68-4F4B-BE01-66B4887840AC}"/>
              </a:ext>
            </a:extLst>
          </p:cNvPr>
          <p:cNvCxnSpPr>
            <a:cxnSpLocks/>
          </p:cNvCxnSpPr>
          <p:nvPr userDrawn="1"/>
        </p:nvCxnSpPr>
        <p:spPr>
          <a:xfrm>
            <a:off x="1361872" y="3317126"/>
            <a:ext cx="0" cy="192367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342E8FC-2C56-4FD8-A706-00E382C7D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0482" y="4600720"/>
            <a:ext cx="6261100" cy="640080"/>
          </a:xfrm>
        </p:spPr>
        <p:txBody>
          <a:bodyPr>
            <a:normAutofit/>
          </a:bodyPr>
          <a:lstStyle>
            <a:lvl1pPr marL="0" indent="0">
              <a:buNone/>
              <a:defRPr sz="3400" b="0">
                <a:solidFill>
                  <a:schemeClr val="bg1"/>
                </a:solidFill>
                <a:latin typeface="Trebuchet MS" panose="020B0603020202020204" pitchFamily="34" charset="0"/>
                <a:cs typeface="Trebuchet MS" pitchFamily="2" charset="0"/>
              </a:defRPr>
            </a:lvl1pPr>
          </a:lstStyle>
          <a:p>
            <a:pPr lvl="0"/>
            <a:r>
              <a:rPr lang="en-US" dirty="0"/>
              <a:t>Contact 3</a:t>
            </a:r>
          </a:p>
        </p:txBody>
      </p:sp>
    </p:spTree>
    <p:extLst>
      <p:ext uri="{BB962C8B-B14F-4D97-AF65-F5344CB8AC3E}">
        <p14:creationId xmlns:p14="http://schemas.microsoft.com/office/powerpoint/2010/main" val="380121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D35DD3-EC0A-4BE2-885A-4B4E3D093DEC}"/>
              </a:ext>
            </a:extLst>
          </p:cNvPr>
          <p:cNvSpPr/>
          <p:nvPr userDrawn="1"/>
        </p:nvSpPr>
        <p:spPr>
          <a:xfrm>
            <a:off x="1" y="0"/>
            <a:ext cx="12204224" cy="3581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405" y="1194395"/>
            <a:ext cx="9144000" cy="2387600"/>
          </a:xfrm>
        </p:spPr>
        <p:txBody>
          <a:bodyPr anchor="b"/>
          <a:lstStyle>
            <a:lvl1pPr algn="l">
              <a:defRPr sz="60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236" y="3805346"/>
            <a:ext cx="9144000" cy="1655762"/>
          </a:xfrm>
        </p:spPr>
        <p:txBody>
          <a:bodyPr/>
          <a:lstStyle>
            <a:lvl1pPr marL="0" indent="0" algn="l">
              <a:buNone/>
              <a:defRPr sz="2400" b="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1242"/>
          <a:stretch/>
        </p:blipFill>
        <p:spPr>
          <a:xfrm>
            <a:off x="9931941" y="5887545"/>
            <a:ext cx="2048948" cy="6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04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_Slide_w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458" y="260951"/>
            <a:ext cx="11024527" cy="722898"/>
          </a:xfrm>
        </p:spPr>
        <p:txBody>
          <a:bodyPr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58" y="1091358"/>
            <a:ext cx="11024525" cy="449670"/>
          </a:xfr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73638" y="5458691"/>
            <a:ext cx="4918364" cy="651598"/>
          </a:xfrm>
          <a:solidFill>
            <a:schemeClr val="bg1">
              <a:alpha val="67000"/>
            </a:schemeClr>
          </a:solidFill>
        </p:spPr>
        <p:txBody>
          <a:bodyPr lIns="182880" rIns="182880" anchor="ctr" anchorCtr="0">
            <a:normAutofit/>
          </a:bodyPr>
          <a:lstStyle>
            <a:lvl1pPr marL="0" indent="0" algn="r"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0" y="1682750"/>
            <a:ext cx="12192000" cy="4427538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graphic/image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F0F43C4-2C7A-45D0-8F05-A361FFED5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3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737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793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57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89351" y="4576543"/>
            <a:ext cx="11202649" cy="0"/>
          </a:xfrm>
          <a:prstGeom prst="line">
            <a:avLst/>
          </a:prstGeom>
          <a:ln>
            <a:solidFill>
              <a:srgbClr val="C4D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608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608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3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084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EAC7-411D-4BD4-AB63-7A528AD86D2B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7714"/>
            <a:ext cx="12192000" cy="350286"/>
          </a:xfrm>
          <a:prstGeom prst="rect">
            <a:avLst/>
          </a:prstGeom>
          <a:solidFill>
            <a:srgbClr val="C4D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3" r:id="rId16"/>
    <p:sldLayoutId id="2147483666" r:id="rId17"/>
    <p:sldLayoutId id="2147483667" r:id="rId18"/>
    <p:sldLayoutId id="2147483669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300">
          <a:solidFill>
            <a:srgbClr val="0058A4"/>
          </a:solidFill>
          <a:latin typeface="Seattle Text" pitchFamily="2" charset="0"/>
          <a:ea typeface="+mj-ea"/>
          <a:cs typeface="Seattle Tex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68A4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witzerlandLight" panose="020B7200000000000000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witzerlandLight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405" y="1194395"/>
            <a:ext cx="9144000" cy="2387600"/>
          </a:xfrm>
        </p:spPr>
        <p:txBody>
          <a:bodyPr>
            <a:normAutofit/>
          </a:bodyPr>
          <a:lstStyle/>
          <a:p>
            <a:r>
              <a:rPr lang="en-US" b="0" dirty="0"/>
              <a:t>Seattle Planning Commission</a:t>
            </a:r>
            <a:br>
              <a:rPr lang="en-US" dirty="0"/>
            </a:br>
            <a:r>
              <a:rPr lang="en-US" dirty="0"/>
              <a:t>Director’s Report from OPCD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spc="0" dirty="0">
                <a:latin typeface="Seattle Text" pitchFamily="2" charset="0"/>
                <a:cs typeface="Seattle Text" pitchFamily="2" charset="0"/>
              </a:rPr>
              <a:t>Sam Assefa</a:t>
            </a:r>
          </a:p>
          <a:p>
            <a:r>
              <a:rPr lang="en-US" spc="0" dirty="0">
                <a:latin typeface="Seattle Text" pitchFamily="2" charset="0"/>
                <a:cs typeface="Seattle Text" pitchFamily="2" charset="0"/>
              </a:rPr>
              <a:t>Sep 12, 2019</a:t>
            </a:r>
          </a:p>
        </p:txBody>
      </p:sp>
    </p:spTree>
    <p:extLst>
      <p:ext uri="{BB962C8B-B14F-4D97-AF65-F5344CB8AC3E}">
        <p14:creationId xmlns:p14="http://schemas.microsoft.com/office/powerpoint/2010/main" val="241435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13932"/>
            <a:ext cx="7221279" cy="5202496"/>
          </a:xfrm>
        </p:spPr>
        <p:txBody>
          <a:bodyPr>
            <a:normAutofit/>
          </a:bodyPr>
          <a:lstStyle/>
          <a:p>
            <a:r>
              <a:rPr lang="en-US" b="1" dirty="0"/>
              <a:t>2019 Funding cycle</a:t>
            </a:r>
          </a:p>
          <a:p>
            <a:pPr lvl="1"/>
            <a:r>
              <a:rPr lang="en-US" dirty="0"/>
              <a:t>Over $5 million available</a:t>
            </a:r>
          </a:p>
          <a:p>
            <a:pPr marL="640080" lvl="1" indent="-182880">
              <a:spcAft>
                <a:spcPts val="300"/>
              </a:spcAft>
            </a:pPr>
            <a:r>
              <a:rPr lang="en-US" dirty="0"/>
              <a:t>37 organizations submitted ($29 M ask)</a:t>
            </a:r>
          </a:p>
          <a:p>
            <a:pPr marL="640080" lvl="1" indent="-182880">
              <a:spcAft>
                <a:spcPts val="300"/>
              </a:spcAft>
            </a:pPr>
            <a:r>
              <a:rPr lang="en-US" dirty="0"/>
              <a:t>Review committee recommended 10 projects &amp; organization  for a total of $5.04 million</a:t>
            </a:r>
          </a:p>
          <a:p>
            <a:pPr marL="640080" lvl="1" indent="-182880">
              <a:spcAft>
                <a:spcPts val="300"/>
              </a:spcAft>
            </a:pPr>
            <a:r>
              <a:rPr lang="en-US" dirty="0"/>
              <a:t>Announcement and press conference tomorrow</a:t>
            </a:r>
          </a:p>
          <a:p>
            <a:r>
              <a:rPr lang="en-US" b="1" dirty="0"/>
              <a:t>Monitoring Report Phase 1 – in Sept</a:t>
            </a:r>
          </a:p>
          <a:p>
            <a:pPr lvl="1"/>
            <a:r>
              <a:rPr lang="en-US" dirty="0"/>
              <a:t>Equitable Development Outcome Indicators</a:t>
            </a:r>
          </a:p>
          <a:p>
            <a:r>
              <a:rPr lang="en-US" b="1" dirty="0"/>
              <a:t>Monitoring Report Phase 2 – 2020</a:t>
            </a:r>
          </a:p>
          <a:p>
            <a:pPr lvl="1"/>
            <a:r>
              <a:rPr lang="en-US" dirty="0"/>
              <a:t>Heightened Displacement Risk Indicators</a:t>
            </a:r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875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33352D-C587-4C8B-8A0B-CC34BD4B2D33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 rot="283122">
            <a:off x="7684361" y="786129"/>
            <a:ext cx="4044555" cy="528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66700" dist="38100" dir="5400000" sx="101000" sy="101000" algn="tl" rotWithShape="0">
              <a:srgbClr val="000000">
                <a:alpha val="12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65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75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33352D-C587-4C8B-8A0B-CC34BD4B2D33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pic>
        <p:nvPicPr>
          <p:cNvPr id="7" name="Picture 6" descr="A tall building in a city&#10;&#10;Description automatically generated">
            <a:extLst>
              <a:ext uri="{FF2B5EF4-FFF2-40B4-BE49-F238E27FC236}">
                <a16:creationId xmlns:a16="http://schemas.microsoft.com/office/drawing/2014/main" id="{D5B04E5E-6B20-4ADE-B52F-9585E7524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b="5240"/>
          <a:stretch/>
        </p:blipFill>
        <p:spPr>
          <a:xfrm>
            <a:off x="8713747" y="485760"/>
            <a:ext cx="2422287" cy="306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AAE98-AA0E-4F71-9308-8922847E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18" r="11145" b="-118"/>
          <a:stretch/>
        </p:blipFill>
        <p:spPr>
          <a:xfrm>
            <a:off x="7903364" y="3650403"/>
            <a:ext cx="3922207" cy="27218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FE382D-0D35-4A6C-9BE2-D5774E383669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0">
                <a:solidFill>
                  <a:srgbClr val="0058A4"/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dirty="0"/>
              <a:t>Strategic Investment/Acquisition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2809DE-280B-4E54-B108-A6817EAA1954}"/>
              </a:ext>
            </a:extLst>
          </p:cNvPr>
          <p:cNvSpPr txBox="1">
            <a:spLocks/>
          </p:cNvSpPr>
          <p:nvPr/>
        </p:nvSpPr>
        <p:spPr>
          <a:xfrm>
            <a:off x="796159" y="1897062"/>
            <a:ext cx="7221279" cy="5202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tzerlandLight" panose="020B7200000000000000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witzerlandLight" panose="020B72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EDI &amp; Mercer Properties Sales</a:t>
            </a:r>
            <a:endParaRPr lang="en-US" dirty="0"/>
          </a:p>
          <a:p>
            <a:pPr marL="640080" lvl="1" indent="-182880">
              <a:spcAft>
                <a:spcPts val="300"/>
              </a:spcAft>
            </a:pPr>
            <a:r>
              <a:rPr lang="en-US" dirty="0"/>
              <a:t>$57 million dedicated from the sale of Mercer St properties to address displacement</a:t>
            </a:r>
          </a:p>
          <a:p>
            <a:pPr marL="640080" lvl="1" indent="-182880">
              <a:spcAft>
                <a:spcPts val="300"/>
              </a:spcAft>
            </a:pPr>
            <a:r>
              <a:rPr lang="en-US" dirty="0"/>
              <a:t>$15 million for EDI Site Acquisition Revolving Loan fund</a:t>
            </a:r>
          </a:p>
          <a:p>
            <a:pPr marL="640080" lvl="1" indent="-182880">
              <a:spcAft>
                <a:spcPts val="300"/>
              </a:spcAft>
            </a:pPr>
            <a:r>
              <a:rPr lang="en-US" sz="2000" dirty="0"/>
              <a:t>$42.7 million for </a:t>
            </a:r>
            <a:r>
              <a:rPr lang="en-US" dirty="0"/>
              <a:t>S</a:t>
            </a:r>
            <a:r>
              <a:rPr lang="en-US" sz="2000" dirty="0"/>
              <a:t>trategic Investment Fund </a:t>
            </a:r>
            <a:br>
              <a:rPr lang="en-US" sz="2000" dirty="0"/>
            </a:br>
            <a:r>
              <a:rPr lang="en-US" sz="2000" dirty="0"/>
              <a:t>including property acquisition at strategic locations</a:t>
            </a:r>
          </a:p>
          <a:p>
            <a:pPr marL="640080" lvl="1" indent="-182880">
              <a:spcAft>
                <a:spcPts val="300"/>
              </a:spcAft>
            </a:pPr>
            <a:endParaRPr lang="en-US" dirty="0"/>
          </a:p>
          <a:p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7D3222-72A3-4A03-BD24-5219AE784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BC4C8-4DBE-4AEE-8ADD-F933BB30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0" b="10335"/>
          <a:stretch/>
        </p:blipFill>
        <p:spPr>
          <a:xfrm>
            <a:off x="7570831" y="1263735"/>
            <a:ext cx="4093184" cy="2029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F74B1-63B3-45AF-98E4-534B032FA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" b="7422"/>
          <a:stretch/>
        </p:blipFill>
        <p:spPr>
          <a:xfrm>
            <a:off x="7439488" y="3706896"/>
            <a:ext cx="4224527" cy="26165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FC13D7-01A3-4A4E-94CC-14DAB7DF5197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F5F0001-CF31-4352-A94D-1C141A54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Lands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E47CB-30BE-4817-AB7D-1C63E223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6474" cy="466725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2000" dirty="0"/>
              <a:t>In July, Mayor Durkan launched a comprehensive review of Seattle’s industrial lands policies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/>
              <a:t>Priority: equitable access to ladders of industrial jobs</a:t>
            </a:r>
          </a:p>
          <a:p>
            <a:pPr marL="285750" indent="-285750"/>
            <a:r>
              <a:rPr lang="en-US" sz="2000" dirty="0"/>
              <a:t>Examine opportunities to grow Seattle’s industrial and maritime sectors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/>
              <a:t>Alignment with climate and environmental protection goals</a:t>
            </a:r>
          </a:p>
          <a:p>
            <a:pPr marL="285750" indent="-285750"/>
            <a:r>
              <a:rPr lang="en-US" sz="2000" dirty="0"/>
              <a:t>Comprehensive engagement will build on 2017 work with industrial stakeholders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881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CF7D6C-95FC-4059-88A9-5C1D394C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Seattle Comprehensive Plan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AAAB3E-9FB0-418A-A231-839D8F333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097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Early project planning underway for the next major update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Identifying staffing and budget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Developing framework for racial equity analysis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Exploring community engagement strategies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Evaluating potential approaches to environmental analysis</a:t>
            </a: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2200" dirty="0"/>
              <a:t>Comp Plan update due in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77552-A088-4B61-9724-A93BC9995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60" y="365125"/>
            <a:ext cx="3724853" cy="56456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7A57C4-C945-4646-8D00-ACAE0D591437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</p:spTree>
    <p:extLst>
      <p:ext uri="{BB962C8B-B14F-4D97-AF65-F5344CB8AC3E}">
        <p14:creationId xmlns:p14="http://schemas.microsoft.com/office/powerpoint/2010/main" val="11195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Thank you</a:t>
            </a:r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/>
        <p:txBody>
          <a:bodyPr anchor="b">
            <a:normAutofit/>
          </a:bodyPr>
          <a:lstStyle/>
          <a:p>
            <a:r>
              <a:rPr lang="en-US" sz="2800" spc="0" dirty="0"/>
              <a:t>Sam Assefa, Director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8D031-B656-4686-B156-2EB88A792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Samuel.Assefa@seattle.gov</a:t>
            </a:r>
          </a:p>
        </p:txBody>
      </p:sp>
    </p:spTree>
    <p:extLst>
      <p:ext uri="{BB962C8B-B14F-4D97-AF65-F5344CB8AC3E}">
        <p14:creationId xmlns:p14="http://schemas.microsoft.com/office/powerpoint/2010/main" val="161263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44F39-9249-4001-B9CF-73A7FF215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7" t="38425" r="-1" b="146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9E2FAF-0C17-4DF1-A041-9C39F05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98" y="365125"/>
            <a:ext cx="10515600" cy="1325563"/>
          </a:xfrm>
        </p:spPr>
        <p:txBody>
          <a:bodyPr/>
          <a:lstStyle/>
          <a:p>
            <a:r>
              <a:rPr lang="en-US" spc="0" dirty="0">
                <a:solidFill>
                  <a:schemeClr val="accent1">
                    <a:lumMod val="75000"/>
                  </a:schemeClr>
                </a:solidFill>
                <a:latin typeface="Seattle Text" pitchFamily="2" charset="0"/>
                <a:cs typeface="Seattle Text" pitchFamily="2" charset="0"/>
              </a:rPr>
              <a:t>Overview of OPCD 2019 Work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4FBE8C-F03D-4868-8544-29A73B917A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878499"/>
              </p:ext>
            </p:extLst>
          </p:nvPr>
        </p:nvGraphicFramePr>
        <p:xfrm>
          <a:off x="504898" y="1302576"/>
          <a:ext cx="5778248" cy="516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0">
                  <a:extLst>
                    <a:ext uri="{9D8B030D-6E8A-4147-A177-3AD203B41FA5}">
                      <a16:colId xmlns:a16="http://schemas.microsoft.com/office/drawing/2014/main" val="1711966481"/>
                    </a:ext>
                  </a:extLst>
                </a:gridCol>
                <a:gridCol w="5387088">
                  <a:extLst>
                    <a:ext uri="{9D8B030D-6E8A-4147-A177-3AD203B41FA5}">
                      <a16:colId xmlns:a16="http://schemas.microsoft.com/office/drawing/2014/main" val="1968587221"/>
                    </a:ext>
                  </a:extLst>
                </a:gridCol>
              </a:tblGrid>
              <a:tr h="411924">
                <a:tc>
                  <a:txBody>
                    <a:bodyPr/>
                    <a:lstStyle/>
                    <a:p>
                      <a:pPr marL="0" indent="0" algn="ctr"/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2019 Priorities</a:t>
                      </a:r>
                    </a:p>
                  </a:txBody>
                  <a:tcPr marL="182880" marR="1828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0851"/>
                  </a:ext>
                </a:extLst>
              </a:tr>
              <a:tr h="4710244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Duwamish Valley Action Plan 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Crown Hill Community Plan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Westwood / Highland Park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Responding to Resolutions / Executive Orders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Mt Baker Redevelopment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Ballard Design Guidelines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Capitol Hill Guidelines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ADUs 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marT="91440" marB="914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194607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DDC3ACD5-772D-40DA-8133-BA4B733D6275}"/>
              </a:ext>
            </a:extLst>
          </p:cNvPr>
          <p:cNvSpPr txBox="1">
            <a:spLocks/>
          </p:cNvSpPr>
          <p:nvPr/>
        </p:nvSpPr>
        <p:spPr>
          <a:xfrm>
            <a:off x="3449189" y="3334712"/>
            <a:ext cx="29118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300">
                <a:solidFill>
                  <a:srgbClr val="0058A4"/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9C77CCE-FCDE-4D5A-A2A6-F1FBFFD00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152635"/>
              </p:ext>
            </p:extLst>
          </p:nvPr>
        </p:nvGraphicFramePr>
        <p:xfrm>
          <a:off x="6278377" y="1302576"/>
          <a:ext cx="5778248" cy="5173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0">
                  <a:extLst>
                    <a:ext uri="{9D8B030D-6E8A-4147-A177-3AD203B41FA5}">
                      <a16:colId xmlns:a16="http://schemas.microsoft.com/office/drawing/2014/main" val="1711966481"/>
                    </a:ext>
                  </a:extLst>
                </a:gridCol>
                <a:gridCol w="5387088">
                  <a:extLst>
                    <a:ext uri="{9D8B030D-6E8A-4147-A177-3AD203B41FA5}">
                      <a16:colId xmlns:a16="http://schemas.microsoft.com/office/drawing/2014/main" val="1968587221"/>
                    </a:ext>
                  </a:extLst>
                </a:gridCol>
              </a:tblGrid>
              <a:tr h="450925">
                <a:tc>
                  <a:txBody>
                    <a:bodyPr/>
                    <a:lstStyle/>
                    <a:p>
                      <a:pPr marL="0" indent="0" algn="ctr"/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0851"/>
                  </a:ext>
                </a:extLst>
              </a:tr>
              <a:tr h="4716519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Housing Choices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MHA Follow-up 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Imagine Greater Downtown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Public Spaces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I-5 Lid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Station Area Planning </a:t>
                      </a:r>
                      <a:r>
                        <a:rPr lang="en-US" sz="2400" b="0" i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130</a:t>
                      </a:r>
                      <a:r>
                        <a:rPr lang="en-US" sz="2400" b="0" i="1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th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&amp; 145</a:t>
                      </a:r>
                      <a:r>
                        <a:rPr lang="en-US" sz="2400" b="0" i="1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th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Station Area / ST3)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EDI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Program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Strategic Investment/Acquisition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Industrial Lands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Comprehensive Plan</a:t>
                      </a:r>
                      <a:endParaRPr lang="en-US" sz="2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0" marT="91440" marB="914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194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1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1D8C54-6A53-41E2-876B-B6FE5CDF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Choices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A61670-E456-4602-A576-FFB814816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515949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Data-intensive background report released Aug 8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Describes available market-rate housing for rent and ownership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Who is being served? Who must look elsewhere?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Shaping the market to create more options, in more places, for more people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Will inform the work of the Affordable Middle Income Housing Advisory Committee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AMIHAC recommendations to the Mayor expected in late 2019, early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CC61E-90DE-4F89-8BD6-17A7FB83B9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F2E1F8-DD5B-44E0-A7E0-20C7949B0FD5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D534A12-07DF-4913-8E27-010F22D77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78" t="167" r="-3036" b="615"/>
          <a:stretch/>
        </p:blipFill>
        <p:spPr>
          <a:xfrm rot="558031">
            <a:off x="7360624" y="1125536"/>
            <a:ext cx="4199587" cy="4668187"/>
          </a:xfrm>
          <a:prstGeom prst="rect">
            <a:avLst/>
          </a:prstGeom>
          <a:effectLst>
            <a:outerShdw blurRad="355600" dist="50800" dir="5400000" algn="ctr" rotWithShape="0">
              <a:srgbClr val="000000">
                <a:alpha val="1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2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7A4E-F02F-4390-B69B-3C337B37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Follow-up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F5CD75-165D-4BAA-AA7D-2722BA42F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6834352" cy="4802187"/>
          </a:xfrm>
        </p:spPr>
        <p:txBody>
          <a:bodyPr>
            <a:normAutofit/>
          </a:bodyPr>
          <a:lstStyle/>
          <a:p>
            <a:r>
              <a:rPr lang="en-US" b="1" dirty="0"/>
              <a:t>Council’s MHA Companion Resolution </a:t>
            </a:r>
          </a:p>
          <a:p>
            <a:pPr lvl="1"/>
            <a:r>
              <a:rPr lang="en-US" dirty="0"/>
              <a:t>Incentives for family-sized homes, housing options for diversity of households               </a:t>
            </a:r>
          </a:p>
          <a:p>
            <a:pPr lvl="1"/>
            <a:r>
              <a:rPr lang="en-US" dirty="0"/>
              <a:t>Monitor changes in housing development, tree canopy</a:t>
            </a:r>
          </a:p>
          <a:p>
            <a:pPr lvl="1"/>
            <a:r>
              <a:rPr lang="en-US" dirty="0"/>
              <a:t>Planning in neighborhood areas</a:t>
            </a:r>
          </a:p>
          <a:p>
            <a:pPr lvl="1"/>
            <a:r>
              <a:rPr lang="en-US" dirty="0"/>
              <a:t>Compatible historic infill </a:t>
            </a:r>
          </a:p>
          <a:p>
            <a:r>
              <a:rPr lang="en-US" b="1" dirty="0"/>
              <a:t>Mayor’s Executive Order on Displacement</a:t>
            </a:r>
          </a:p>
          <a:p>
            <a:pPr lvl="1"/>
            <a:r>
              <a:rPr lang="en-US" dirty="0"/>
              <a:t>Expand housing choices</a:t>
            </a:r>
          </a:p>
          <a:p>
            <a:pPr lvl="1"/>
            <a:r>
              <a:rPr lang="en-US" dirty="0"/>
              <a:t>Affirms EDI effort to fight displacement and gentrification </a:t>
            </a:r>
          </a:p>
          <a:p>
            <a:pPr lvl="1"/>
            <a:r>
              <a:rPr lang="en-US" dirty="0"/>
              <a:t>Explore equitable options in Opportunity Zones</a:t>
            </a:r>
          </a:p>
          <a:p>
            <a:pPr lvl="1"/>
            <a:r>
              <a:rPr lang="en-US" dirty="0"/>
              <a:t>Work with neighborhood areas</a:t>
            </a:r>
          </a:p>
          <a:p>
            <a:pPr lvl="1"/>
            <a:r>
              <a:rPr lang="en-US" dirty="0"/>
              <a:t>Compatible historic infill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2AD128-832E-49F1-A76F-38D6110D034A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92A13-1BBE-4C06-874F-6EE36C49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1" r="-1"/>
          <a:stretch/>
        </p:blipFill>
        <p:spPr>
          <a:xfrm>
            <a:off x="7672552" y="651084"/>
            <a:ext cx="4340772" cy="49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85B01-0AAC-49F2-B0E7-3A04F086E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1" y="1294349"/>
            <a:ext cx="10515600" cy="5138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1F7DAF-D961-4555-A41D-C5AE77E2229D}"/>
              </a:ext>
            </a:extLst>
          </p:cNvPr>
          <p:cNvSpPr/>
          <p:nvPr/>
        </p:nvSpPr>
        <p:spPr>
          <a:xfrm>
            <a:off x="922051" y="1294349"/>
            <a:ext cx="10515600" cy="514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429B95-4F8D-4750-BEA3-2814A2B3D61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1" y="1285049"/>
            <a:ext cx="4307458" cy="557295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2E201EC-AFCE-476A-B358-3FC5838BC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09" y="1294349"/>
            <a:ext cx="4307458" cy="5574358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B7D69A7-3547-4E77-A85A-DDEFF71950B6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9D64BD-60AF-4C80-A3BF-2C953FA0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52" y="0"/>
            <a:ext cx="10515600" cy="1325563"/>
          </a:xfrm>
        </p:spPr>
        <p:txBody>
          <a:bodyPr/>
          <a:lstStyle/>
          <a:p>
            <a:r>
              <a:rPr lang="en-US" dirty="0"/>
              <a:t>Imagine Greater Downtown</a:t>
            </a:r>
          </a:p>
        </p:txBody>
      </p:sp>
    </p:spTree>
    <p:extLst>
      <p:ext uri="{BB962C8B-B14F-4D97-AF65-F5344CB8AC3E}">
        <p14:creationId xmlns:p14="http://schemas.microsoft.com/office/powerpoint/2010/main" val="23524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green field&#10;&#10;Description automatically generated">
            <a:extLst>
              <a:ext uri="{FF2B5EF4-FFF2-40B4-BE49-F238E27FC236}">
                <a16:creationId xmlns:a16="http://schemas.microsoft.com/office/drawing/2014/main" id="{7EE46922-3A88-415F-A1D3-A5EB00A6C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0" y="408487"/>
            <a:ext cx="8151223" cy="4738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3A214B-1D66-48CD-B979-CD091E780F26}"/>
              </a:ext>
            </a:extLst>
          </p:cNvPr>
          <p:cNvSpPr/>
          <p:nvPr/>
        </p:nvSpPr>
        <p:spPr>
          <a:xfrm>
            <a:off x="534077" y="5319964"/>
            <a:ext cx="6618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Outside Citywide is an interdepartmental initiative to envision and create an integrated, equitable, and inspiring public space network for a thriving, green Seattle.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6DA1AD-1E1C-4A68-BB96-9383AA777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60"/>
          <a:stretch/>
        </p:blipFill>
        <p:spPr>
          <a:xfrm>
            <a:off x="8714256" y="183125"/>
            <a:ext cx="1383744" cy="1732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A903BD-6E46-424E-9F54-A9D7F2722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421"/>
          <a:stretch/>
        </p:blipFill>
        <p:spPr>
          <a:xfrm>
            <a:off x="8715752" y="2319562"/>
            <a:ext cx="1398704" cy="1728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CC95FE-A597-4558-B25C-A78BA8B45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012"/>
          <a:stretch/>
        </p:blipFill>
        <p:spPr>
          <a:xfrm>
            <a:off x="8759955" y="4332543"/>
            <a:ext cx="1308947" cy="17286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F757C7-9A7E-4A5B-AE7D-D29CA392C0C8}"/>
              </a:ext>
            </a:extLst>
          </p:cNvPr>
          <p:cNvSpPr txBox="1"/>
          <p:nvPr/>
        </p:nvSpPr>
        <p:spPr>
          <a:xfrm>
            <a:off x="10185298" y="496276"/>
            <a:ext cx="178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Repurpose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E79DE-E45B-416E-8075-754BC224000B}"/>
              </a:ext>
            </a:extLst>
          </p:cNvPr>
          <p:cNvSpPr txBox="1"/>
          <p:nvPr/>
        </p:nvSpPr>
        <p:spPr>
          <a:xfrm>
            <a:off x="10185298" y="2599098"/>
            <a:ext cx="178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Stack benefits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Activate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133E3-5D33-48A3-977A-24F5655E05EA}"/>
              </a:ext>
            </a:extLst>
          </p:cNvPr>
          <p:cNvSpPr txBox="1"/>
          <p:nvPr/>
        </p:nvSpPr>
        <p:spPr>
          <a:xfrm>
            <a:off x="10185298" y="4612078"/>
            <a:ext cx="178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Invite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Stitch together</a:t>
            </a:r>
          </a:p>
          <a:p>
            <a:endParaRPr lang="en-US" sz="1400" b="1" dirty="0">
              <a:solidFill>
                <a:srgbClr val="028B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028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C19AD-BEEC-4C3D-84B8-AF76C97CD8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168936" b="11614"/>
          <a:stretch/>
        </p:blipFill>
        <p:spPr>
          <a:xfrm>
            <a:off x="0" y="0"/>
            <a:ext cx="8151223" cy="1319953"/>
          </a:xfrm>
          <a:prstGeom prst="rect">
            <a:avLst/>
          </a:prstGeom>
          <a:solidFill>
            <a:srgbClr val="EFEFEF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D12E8-0F5E-487D-B796-A8BF1331D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23630" b="32572"/>
          <a:stretch/>
        </p:blipFill>
        <p:spPr>
          <a:xfrm>
            <a:off x="1817556" y="277447"/>
            <a:ext cx="4052021" cy="81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1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A5F96-BBAB-4D98-AB7C-7F41E85B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9785" r="2701" b="17868"/>
          <a:stretch/>
        </p:blipFill>
        <p:spPr>
          <a:xfrm>
            <a:off x="6642538" y="415833"/>
            <a:ext cx="5306538" cy="2738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A872D-B395-44A9-B01F-58B1CAF48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0" b="4417"/>
          <a:stretch/>
        </p:blipFill>
        <p:spPr>
          <a:xfrm>
            <a:off x="6642538" y="3296891"/>
            <a:ext cx="5306538" cy="29758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16F362-9ADA-F64B-9953-E34CA742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I-5 Lid Feasibility Study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AC9BCC-CA72-4447-95A0-33E7EE71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63452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$1.5m study funded by Washington State Convention Center expansion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15-acre site with transformative potential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WSP selected as project consultant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Community advisory group will help steer which options evaluated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Initial engineering feasibility report will be released on Aug 22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Engineering and financial study completed in early 2020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38F0C9-03C1-4BB9-BF43-C6920321AD14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</p:spTree>
    <p:extLst>
      <p:ext uri="{BB962C8B-B14F-4D97-AF65-F5344CB8AC3E}">
        <p14:creationId xmlns:p14="http://schemas.microsoft.com/office/powerpoint/2010/main" val="8998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7217-B2A2-4531-9ED2-710344F6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ST3 Station Area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E1DCC-AF0D-4BEA-8784-BF61CD5C4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3229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West Seattle/Ballard: 14 new stations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Ongoing OPCD-ST collaboration on Racial Equity Analysis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Downtown alignment will include significant changes in public realm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Design standards for all new stations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Opportunities for equitable transit-oriented development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Community planning for housing and other changes near future stations</a:t>
            </a:r>
          </a:p>
        </p:txBody>
      </p:sp>
      <p:sp>
        <p:nvSpPr>
          <p:cNvPr id="9" name="AutoShape 2" descr="Image result for sound transit seattle map">
            <a:extLst>
              <a:ext uri="{FF2B5EF4-FFF2-40B4-BE49-F238E27FC236}">
                <a16:creationId xmlns:a16="http://schemas.microsoft.com/office/drawing/2014/main" id="{EF5F5FD5-949D-4DB3-B715-55A677F5A7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mage result for sound transit seattle map">
            <a:extLst>
              <a:ext uri="{FF2B5EF4-FFF2-40B4-BE49-F238E27FC236}">
                <a16:creationId xmlns:a16="http://schemas.microsoft.com/office/drawing/2014/main" id="{24532E0B-3A76-4008-881F-14E9FCD43F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A7FD6-8625-413B-80D5-AB1AFA589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19" y="365125"/>
            <a:ext cx="3488871" cy="57810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637FAD-6358-4632-BEA1-998C3E783E97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</p:spTree>
    <p:extLst>
      <p:ext uri="{BB962C8B-B14F-4D97-AF65-F5344CB8AC3E}">
        <p14:creationId xmlns:p14="http://schemas.microsoft.com/office/powerpoint/2010/main" val="178991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F4E615-2CD9-45F7-8EA7-80D29B9F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130th / 145th Station Area Planning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9B7F90-51D9-4664-94D2-AEE9E4807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Station area planning </a:t>
            </a:r>
          </a:p>
          <a:p>
            <a:pPr lvl="1"/>
            <a:r>
              <a:rPr lang="en-US" dirty="0"/>
              <a:t>Land use</a:t>
            </a:r>
          </a:p>
          <a:p>
            <a:pPr lvl="1"/>
            <a:r>
              <a:rPr lang="en-US" dirty="0"/>
              <a:t>Station access projects</a:t>
            </a:r>
          </a:p>
          <a:p>
            <a:r>
              <a:rPr lang="en-US" dirty="0"/>
              <a:t>Mobility planning</a:t>
            </a:r>
          </a:p>
          <a:p>
            <a:pPr lvl="1"/>
            <a:r>
              <a:rPr lang="en-US" dirty="0"/>
              <a:t>Bicycle network</a:t>
            </a:r>
          </a:p>
          <a:p>
            <a:pPr lvl="1"/>
            <a:r>
              <a:rPr lang="en-US" dirty="0"/>
              <a:t>Transit connections</a:t>
            </a:r>
          </a:p>
          <a:p>
            <a:r>
              <a:rPr lang="en-US" dirty="0"/>
              <a:t>Infrastructure improvements</a:t>
            </a:r>
          </a:p>
          <a:p>
            <a:pPr lvl="1"/>
            <a:r>
              <a:rPr lang="en-US" dirty="0"/>
              <a:t>145th Ave BRT Stations</a:t>
            </a:r>
          </a:p>
          <a:p>
            <a:pPr lvl="1"/>
            <a:r>
              <a:rPr lang="en-US" dirty="0"/>
              <a:t>145th Multi-modal Corridor Plan</a:t>
            </a:r>
          </a:p>
          <a:p>
            <a:pPr lvl="1"/>
            <a:r>
              <a:rPr lang="en-US" dirty="0"/>
              <a:t>I-5 &amp; 145th Interchange Project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5C0E64-8FA2-40DA-B3D2-01B3F419036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0"/>
          <a:stretch/>
        </p:blipFill>
        <p:spPr>
          <a:xfrm>
            <a:off x="6594584" y="1825625"/>
            <a:ext cx="5124450" cy="36464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48C274-397F-4E95-B9AC-CB6D1F1437CB}"/>
              </a:ext>
            </a:extLst>
          </p:cNvPr>
          <p:cNvSpPr txBox="1">
            <a:spLocks/>
          </p:cNvSpPr>
          <p:nvPr/>
        </p:nvSpPr>
        <p:spPr>
          <a:xfrm>
            <a:off x="838200" y="315418"/>
            <a:ext cx="10515600" cy="43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accent2">
                    <a:lumMod val="40000"/>
                    <a:lumOff val="60000"/>
                  </a:schemeClr>
                </a:solidFill>
                <a:latin typeface="Seattle Text" pitchFamily="2" charset="0"/>
                <a:ea typeface="+mj-ea"/>
                <a:cs typeface="Seattle Text" pitchFamily="2" charset="0"/>
              </a:defRPr>
            </a:lvl1pPr>
          </a:lstStyle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 WORKPLAN</a:t>
            </a:r>
          </a:p>
        </p:txBody>
      </p:sp>
    </p:spTree>
    <p:extLst>
      <p:ext uri="{BB962C8B-B14F-4D97-AF65-F5344CB8AC3E}">
        <p14:creationId xmlns:p14="http://schemas.microsoft.com/office/powerpoint/2010/main" val="21233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PCD1">
  <a:themeElements>
    <a:clrScheme name="Seattle OP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8A4"/>
      </a:accent1>
      <a:accent2>
        <a:srgbClr val="F68A44"/>
      </a:accent2>
      <a:accent3>
        <a:srgbClr val="BCBEC0"/>
      </a:accent3>
      <a:accent4>
        <a:srgbClr val="C4D25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CD.potx" id="{9B1F9996-1AFF-4BB4-B04B-99FD724D038B}" vid="{3F83DA55-B62E-436F-9471-20A6693886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4711</TotalTime>
  <Words>793</Words>
  <Application>Microsoft Office PowerPoint</Application>
  <PresentationFormat>Widescreen</PresentationFormat>
  <Paragraphs>144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Open Sans</vt:lpstr>
      <vt:lpstr>Seattle Text</vt:lpstr>
      <vt:lpstr>Segoe UI</vt:lpstr>
      <vt:lpstr>SwitzerlandLight</vt:lpstr>
      <vt:lpstr>Trebuchet MS</vt:lpstr>
      <vt:lpstr>OPCD1</vt:lpstr>
      <vt:lpstr>Seattle Planning Commission Director’s Report from OPCD</vt:lpstr>
      <vt:lpstr>Overview of OPCD 2019 Work Plan</vt:lpstr>
      <vt:lpstr>Housing Choices</vt:lpstr>
      <vt:lpstr>MHA Follow-up</vt:lpstr>
      <vt:lpstr>Imagine Greater Downtown</vt:lpstr>
      <vt:lpstr>PowerPoint Presentation</vt:lpstr>
      <vt:lpstr>I-5 Lid Feasibility Study</vt:lpstr>
      <vt:lpstr>ST3 Station Area Planning</vt:lpstr>
      <vt:lpstr>130th / 145th Station Area Planning</vt:lpstr>
      <vt:lpstr>EDI Program</vt:lpstr>
      <vt:lpstr>PowerPoint Presentation</vt:lpstr>
      <vt:lpstr>Industrial Lands</vt:lpstr>
      <vt:lpstr>Seattle Comprehensive Plan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Nicholson, Kenzie</dc:creator>
  <cp:lastModifiedBy>Assefa, Samuel</cp:lastModifiedBy>
  <cp:revision>203</cp:revision>
  <cp:lastPrinted>2019-08-08T18:45:05Z</cp:lastPrinted>
  <dcterms:created xsi:type="dcterms:W3CDTF">2017-03-03T21:58:08Z</dcterms:created>
  <dcterms:modified xsi:type="dcterms:W3CDTF">2019-09-10T23:46:55Z</dcterms:modified>
</cp:coreProperties>
</file>