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8" r:id="rId4"/>
    <p:sldId id="259" r:id="rId5"/>
    <p:sldId id="264" r:id="rId6"/>
    <p:sldId id="260" r:id="rId7"/>
    <p:sldId id="262" r:id="rId8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4115" autoAdjust="0"/>
  </p:normalViewPr>
  <p:slideViewPr>
    <p:cSldViewPr snapToGrid="0">
      <p:cViewPr varScale="1">
        <p:scale>
          <a:sx n="76" d="100"/>
          <a:sy n="76" d="100"/>
        </p:scale>
        <p:origin x="-1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3486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9380C-5EEF-4A41-9979-F4C66ED617AF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689B3-8C34-4EF7-A3DA-F0C592EA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77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4E777-BE11-4FA3-8A0C-5EDDFA166C92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DE7FC-A193-48EB-99B1-75BB2D41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1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E7FC-A193-48EB-99B1-75BB2D418D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88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E7FC-A193-48EB-99B1-75BB2D418D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03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E7FC-A193-48EB-99B1-75BB2D418D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2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E7FC-A193-48EB-99B1-75BB2D418D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89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E7FC-A193-48EB-99B1-75BB2D418D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89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orbel" panose="020B0503020204020204" pitchFamily="34" charset="0"/>
              </a:rPr>
              <a:t>particularly noticeable in sections about: Equal Access to Housing; Supply of Housing; Diversity of Housing; and Affordable Housing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E7FC-A193-48EB-99B1-75BB2D418D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38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orbel" panose="020B0503020204020204" pitchFamily="34" charset="0"/>
              </a:rPr>
              <a:t>“</a:t>
            </a:r>
            <a:r>
              <a:rPr lang="en-US" i="1" dirty="0" smtClean="0">
                <a:latin typeface="Corbel" panose="020B0503020204020204" pitchFamily="34" charset="0"/>
              </a:rPr>
              <a:t>The City of Seattle invests in people so that all families and individuals can meet their basic needs, share in our economic prosperity, and participate in building a safe, healthy, educated, just, and caring community.”</a:t>
            </a:r>
            <a:r>
              <a:rPr lang="en-US" dirty="0" smtClean="0">
                <a:latin typeface="Corbel" panose="020B0503020204020204" pitchFamily="34" charset="0"/>
              </a:rPr>
              <a:t> Do we need a strong statement like this in all of the elements?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E7FC-A193-48EB-99B1-75BB2D418D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6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5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8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5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1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8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0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9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8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267E-24B0-4955-AE5B-85EC227DDC3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777AB-FEBA-49AC-BDDD-F353C9044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6841"/>
            <a:ext cx="10515600" cy="58301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cap="all" dirty="0" smtClean="0">
                <a:latin typeface="Corbel" panose="020B0503020204020204" pitchFamily="34" charset="0"/>
              </a:rPr>
              <a:t>AGENDA </a:t>
            </a:r>
            <a:r>
              <a:rPr lang="en-US" b="1" cap="all" dirty="0">
                <a:latin typeface="Corbel" panose="020B0503020204020204" pitchFamily="34" charset="0"/>
              </a:rPr>
              <a:t/>
            </a:r>
            <a:br>
              <a:rPr lang="en-US" b="1" cap="all" dirty="0">
                <a:latin typeface="Corbel" panose="020B0503020204020204" pitchFamily="34" charset="0"/>
              </a:rPr>
            </a:br>
            <a:endParaRPr lang="en-US" b="1" cap="all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orbel" panose="020B0503020204020204" pitchFamily="34" charset="0"/>
              </a:rPr>
              <a:t> </a:t>
            </a:r>
          </a:p>
          <a:p>
            <a:pPr marL="0" indent="0">
              <a:buNone/>
            </a:pPr>
            <a:r>
              <a:rPr lang="en-US" b="1" dirty="0" smtClean="0">
                <a:latin typeface="Corbel" panose="020B0503020204020204" pitchFamily="34" charset="0"/>
              </a:rPr>
              <a:t>Chair’s </a:t>
            </a:r>
            <a:r>
              <a:rPr lang="en-US" b="1" dirty="0">
                <a:latin typeface="Corbel" panose="020B0503020204020204" pitchFamily="34" charset="0"/>
              </a:rPr>
              <a:t>Report &amp; Minutes Approval	</a:t>
            </a:r>
            <a:r>
              <a:rPr lang="en-US" b="1" dirty="0" smtClean="0">
                <a:latin typeface="Corbel" panose="020B0503020204020204" pitchFamily="34" charset="0"/>
              </a:rPr>
              <a:t>			7:30 </a:t>
            </a:r>
            <a:r>
              <a:rPr lang="en-US" b="1" dirty="0">
                <a:latin typeface="Corbel" panose="020B0503020204020204" pitchFamily="34" charset="0"/>
              </a:rPr>
              <a:t>– 7:40 AM</a:t>
            </a:r>
            <a:br>
              <a:rPr lang="en-US" b="1" dirty="0">
                <a:latin typeface="Corbel" panose="020B0503020204020204" pitchFamily="34" charset="0"/>
              </a:rPr>
            </a:b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orbel" panose="020B0503020204020204" pitchFamily="34" charset="0"/>
              </a:rPr>
              <a:t>Briefing: </a:t>
            </a:r>
            <a:r>
              <a:rPr lang="en-US" b="1" dirty="0" smtClean="0">
                <a:latin typeface="Corbel" panose="020B0503020204020204" pitchFamily="34" charset="0"/>
              </a:rPr>
              <a:t>Proposed </a:t>
            </a:r>
            <a:r>
              <a:rPr lang="en-US" b="1" dirty="0">
                <a:latin typeface="Corbel" panose="020B0503020204020204" pitchFamily="34" charset="0"/>
              </a:rPr>
              <a:t>Mayor’s Office of Planning and Community Development	</a:t>
            </a:r>
            <a:r>
              <a:rPr lang="en-US" b="1" dirty="0" smtClean="0">
                <a:latin typeface="Corbel" panose="020B0503020204020204" pitchFamily="34" charset="0"/>
              </a:rPr>
              <a:t>						7:40 </a:t>
            </a:r>
            <a:r>
              <a:rPr lang="en-US" b="1" dirty="0">
                <a:latin typeface="Corbel" panose="020B0503020204020204" pitchFamily="34" charset="0"/>
              </a:rPr>
              <a:t>– 8:20 AM</a:t>
            </a: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orbel" panose="020B0503020204020204" pitchFamily="34" charset="0"/>
              </a:rPr>
              <a:t>Robert Feldstein, Office of Policy and Innovation</a:t>
            </a:r>
          </a:p>
          <a:p>
            <a:pPr marL="0" indent="0">
              <a:buNone/>
            </a:pPr>
            <a:r>
              <a:rPr lang="en-US" b="1" dirty="0">
                <a:latin typeface="Corbel" panose="020B0503020204020204" pitchFamily="34" charset="0"/>
              </a:rPr>
              <a:t> </a:t>
            </a: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orbel" panose="020B0503020204020204" pitchFamily="34" charset="0"/>
              </a:rPr>
              <a:t>Discussion: Draft letter re: Seattle 2035 Public Draft 	8:20 – 8:55 AM</a:t>
            </a: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orbel" panose="020B0503020204020204" pitchFamily="34" charset="0"/>
              </a:rPr>
              <a:t> </a:t>
            </a: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orbel" panose="020B0503020204020204" pitchFamily="34" charset="0"/>
              </a:rPr>
              <a:t>Public Comment	</a:t>
            </a:r>
            <a:r>
              <a:rPr lang="en-US" b="1" dirty="0" smtClean="0">
                <a:latin typeface="Corbel" panose="020B0503020204020204" pitchFamily="34" charset="0"/>
              </a:rPr>
              <a:t>						8:55 </a:t>
            </a:r>
            <a:r>
              <a:rPr lang="en-US" b="1" dirty="0">
                <a:latin typeface="Corbel" panose="020B0503020204020204" pitchFamily="34" charset="0"/>
              </a:rPr>
              <a:t>– 9:00 AM</a:t>
            </a: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orbel" panose="020B0503020204020204" pitchFamily="34" charset="0"/>
              </a:rPr>
              <a:t>  </a:t>
            </a: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  <a:tabLst>
                <a:tab pos="10290175" algn="r"/>
              </a:tabLst>
            </a:pPr>
            <a:r>
              <a:rPr lang="en-US" b="1" dirty="0" smtClean="0">
                <a:latin typeface="Corbel" panose="020B0503020204020204" pitchFamily="34" charset="0"/>
              </a:rPr>
              <a:t>ADJOURN</a:t>
            </a:r>
            <a:r>
              <a:rPr lang="en-US" b="1" dirty="0">
                <a:latin typeface="Corbel" panose="020B0503020204020204" pitchFamily="34" charset="0"/>
              </a:rPr>
              <a:t>	</a:t>
            </a:r>
            <a:r>
              <a:rPr lang="en-US" b="1" dirty="0" smtClean="0">
                <a:latin typeface="Corbel" panose="020B0503020204020204" pitchFamily="34" charset="0"/>
              </a:rPr>
              <a:t>    9:00 </a:t>
            </a:r>
            <a:r>
              <a:rPr lang="en-US" b="1" dirty="0">
                <a:latin typeface="Corbel" panose="020B0503020204020204" pitchFamily="34" charset="0"/>
              </a:rPr>
              <a:t>AM </a:t>
            </a:r>
            <a:r>
              <a:rPr lang="en-US" dirty="0"/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17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b="1" dirty="0" smtClean="0">
                <a:latin typeface="Corbel" panose="020B0503020204020204" pitchFamily="34" charset="0"/>
              </a:rPr>
              <a:t>Major </a:t>
            </a:r>
            <a:r>
              <a:rPr lang="en-US" b="1" dirty="0">
                <a:latin typeface="Corbel" panose="020B0503020204020204" pitchFamily="34" charset="0"/>
              </a:rPr>
              <a:t>Update to Comprehensive </a:t>
            </a:r>
            <a:r>
              <a:rPr lang="en-US" b="1" dirty="0" smtClean="0">
                <a:latin typeface="Corbel" panose="020B0503020204020204" pitchFamily="34" charset="0"/>
              </a:rPr>
              <a:t>Plan</a:t>
            </a:r>
            <a:endParaRPr lang="en-US" b="1" i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Overall Comments: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Appreciate meaningful effort to eliminate redundancy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Appreciate responses to SPC previous comments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orbel" panose="020B0503020204020204" pitchFamily="34" charset="0"/>
              </a:rPr>
              <a:t>Plan is largely focused on and incorporates equity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orbel" panose="020B0503020204020204" pitchFamily="34" charset="0"/>
              </a:rPr>
              <a:t>SPC </a:t>
            </a:r>
            <a:r>
              <a:rPr lang="en-US" sz="2800" dirty="0">
                <a:latin typeface="Corbel" panose="020B0503020204020204" pitchFamily="34" charset="0"/>
              </a:rPr>
              <a:t>comments </a:t>
            </a:r>
            <a:r>
              <a:rPr lang="en-US" sz="2800" dirty="0" smtClean="0">
                <a:latin typeface="Corbel" panose="020B0503020204020204" pitchFamily="34" charset="0"/>
              </a:rPr>
              <a:t>are particularly </a:t>
            </a:r>
            <a:r>
              <a:rPr lang="en-US" sz="2800" dirty="0">
                <a:latin typeface="Corbel" panose="020B0503020204020204" pitchFamily="34" charset="0"/>
              </a:rPr>
              <a:t>reflected </a:t>
            </a:r>
            <a:r>
              <a:rPr lang="en-US" sz="2800" dirty="0" smtClean="0">
                <a:latin typeface="Corbel" panose="020B0503020204020204" pitchFamily="34" charset="0"/>
              </a:rPr>
              <a:t>in Housing and Transportation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orbel" panose="020B0503020204020204" pitchFamily="34" charset="0"/>
              </a:rPr>
              <a:t>Vast improvement in flexibility in Land Use Element</a:t>
            </a:r>
          </a:p>
          <a:p>
            <a:pPr marL="6350" lvl="1" indent="0">
              <a:buNone/>
            </a:pPr>
            <a:r>
              <a:rPr lang="en-US" sz="2800" dirty="0" smtClean="0">
                <a:latin typeface="Corbel" panose="020B0503020204020204" pitchFamily="34" charset="0"/>
              </a:rPr>
              <a:t>Urge Mayor to:</a:t>
            </a:r>
          </a:p>
          <a:p>
            <a:pPr marL="234950" lvl="1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orbel" panose="020B0503020204020204" pitchFamily="34" charset="0"/>
              </a:rPr>
              <a:t>articulate </a:t>
            </a:r>
            <a:r>
              <a:rPr lang="en-US" sz="2800" dirty="0">
                <a:latin typeface="Corbel" panose="020B0503020204020204" pitchFamily="34" charset="0"/>
              </a:rPr>
              <a:t>a </a:t>
            </a:r>
            <a:r>
              <a:rPr lang="en-US" sz="2800" b="1" dirty="0">
                <a:latin typeface="Corbel" panose="020B0503020204020204" pitchFamily="34" charset="0"/>
              </a:rPr>
              <a:t>more explicit vision for an equitable </a:t>
            </a:r>
            <a:r>
              <a:rPr lang="en-US" sz="2800" b="1" dirty="0" smtClean="0">
                <a:latin typeface="Corbel" panose="020B0503020204020204" pitchFamily="34" charset="0"/>
              </a:rPr>
              <a:t>Seattle</a:t>
            </a:r>
            <a:endParaRPr lang="en-US" sz="2800" dirty="0">
              <a:latin typeface="Corbel" panose="020B0503020204020204" pitchFamily="34" charset="0"/>
            </a:endParaRPr>
          </a:p>
          <a:p>
            <a:pPr marL="234950" lvl="1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orbel" panose="020B0503020204020204" pitchFamily="34" charset="0"/>
              </a:rPr>
              <a:t>make </a:t>
            </a:r>
            <a:r>
              <a:rPr lang="en-US" sz="2800" dirty="0">
                <a:latin typeface="Corbel" panose="020B0503020204020204" pitchFamily="34" charset="0"/>
              </a:rPr>
              <a:t>the plan more </a:t>
            </a:r>
            <a:r>
              <a:rPr lang="en-US" sz="2800" b="1" dirty="0">
                <a:latin typeface="Corbel" panose="020B0503020204020204" pitchFamily="34" charset="0"/>
              </a:rPr>
              <a:t>accessible and relevant</a:t>
            </a:r>
            <a:r>
              <a:rPr lang="en-US" sz="2800" dirty="0">
                <a:latin typeface="Corbel" panose="020B0503020204020204" pitchFamily="34" charset="0"/>
              </a:rPr>
              <a:t> </a:t>
            </a:r>
            <a:endParaRPr lang="en-US" sz="2800" dirty="0" smtClean="0">
              <a:latin typeface="Corbel" panose="020B0503020204020204" pitchFamily="34" charset="0"/>
            </a:endParaRPr>
          </a:p>
          <a:p>
            <a:pPr marL="234950" lvl="1">
              <a:buFont typeface="Wingdings" panose="05000000000000000000" pitchFamily="2" charset="2"/>
              <a:buChar char="§"/>
            </a:pPr>
            <a:r>
              <a:rPr lang="en-US" sz="2800" b="1" dirty="0" smtClean="0">
                <a:latin typeface="Corbel" panose="020B0503020204020204" pitchFamily="34" charset="0"/>
              </a:rPr>
              <a:t>monitor </a:t>
            </a:r>
            <a:r>
              <a:rPr lang="en-US" sz="2800" b="1" dirty="0">
                <a:latin typeface="Corbel" panose="020B0503020204020204" pitchFamily="34" charset="0"/>
              </a:rPr>
              <a:t>our progress</a:t>
            </a:r>
            <a:r>
              <a:rPr lang="en-US" sz="2800" dirty="0">
                <a:latin typeface="Corbel" panose="020B0503020204020204" pitchFamily="34" charset="0"/>
              </a:rPr>
              <a:t> to achieve racial and social equity in Seattle</a:t>
            </a:r>
            <a:endParaRPr lang="en-US" sz="2800" dirty="0" smtClean="0">
              <a:latin typeface="Corbel" panose="020B0503020204020204" pitchFamily="34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326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634"/>
          </a:xfrm>
        </p:spPr>
        <p:txBody>
          <a:bodyPr/>
          <a:lstStyle/>
          <a:p>
            <a:r>
              <a:rPr lang="en-US" b="1" dirty="0" smtClean="0">
                <a:latin typeface="Corbel" panose="020B0503020204020204" pitchFamily="34" charset="0"/>
              </a:rPr>
              <a:t>Seattle Growth Strategy	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4787075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Support </a:t>
            </a:r>
            <a:r>
              <a:rPr lang="en-US" dirty="0" smtClean="0">
                <a:latin typeface="Corbel" panose="020B0503020204020204" pitchFamily="34" charset="0"/>
              </a:rPr>
              <a:t>added </a:t>
            </a:r>
            <a:r>
              <a:rPr lang="en-US" dirty="0">
                <a:latin typeface="Corbel" panose="020B0503020204020204" pitchFamily="34" charset="0"/>
              </a:rPr>
              <a:t>language regarding equity and access to opportunity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Support revising urban village boundaries in </a:t>
            </a:r>
            <a:r>
              <a:rPr lang="en-US" dirty="0" smtClean="0">
                <a:latin typeface="Corbel" panose="020B0503020204020204" pitchFamily="34" charset="0"/>
              </a:rPr>
              <a:t>keeping with </a:t>
            </a:r>
            <a:r>
              <a:rPr lang="en-US" dirty="0">
                <a:latin typeface="Corbel" panose="020B0503020204020204" pitchFamily="34" charset="0"/>
              </a:rPr>
              <a:t>transit communities’ policies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Ensure final </a:t>
            </a:r>
            <a:r>
              <a:rPr lang="en-US" dirty="0">
                <a:latin typeface="Corbel" panose="020B0503020204020204" pitchFamily="34" charset="0"/>
              </a:rPr>
              <a:t>equity appendix and mitigation strategies are addressed in the Plan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Address growth that occurs outside </a:t>
            </a:r>
            <a:r>
              <a:rPr lang="en-US" dirty="0">
                <a:latin typeface="Corbel" panose="020B0503020204020204" pitchFamily="34" charset="0"/>
              </a:rPr>
              <a:t>of urban centers and villages - </a:t>
            </a:r>
            <a:r>
              <a:rPr lang="en-US" dirty="0" smtClean="0">
                <a:latin typeface="Corbel" panose="020B0503020204020204" pitchFamily="34" charset="0"/>
              </a:rPr>
              <a:t>(</a:t>
            </a:r>
            <a:r>
              <a:rPr lang="en-US" dirty="0">
                <a:latin typeface="Corbel" panose="020B0503020204020204" pitchFamily="34" charset="0"/>
              </a:rPr>
              <a:t>particularly along frequent transit corridors)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Clearly articulate how public investments will be </a:t>
            </a:r>
            <a:r>
              <a:rPr lang="en-US" dirty="0" smtClean="0">
                <a:latin typeface="Corbel" panose="020B0503020204020204" pitchFamily="34" charset="0"/>
              </a:rPr>
              <a:t>equitably </a:t>
            </a:r>
            <a:r>
              <a:rPr lang="en-US" dirty="0">
                <a:latin typeface="Corbel" panose="020B0503020204020204" pitchFamily="34" charset="0"/>
              </a:rPr>
              <a:t>prioritized, not based solely on growth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77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108"/>
          </a:xfrm>
        </p:spPr>
        <p:txBody>
          <a:bodyPr/>
          <a:lstStyle/>
          <a:p>
            <a:r>
              <a:rPr lang="en-US" b="1" dirty="0" smtClean="0">
                <a:latin typeface="Corbel" panose="020B0503020204020204" pitchFamily="34" charset="0"/>
              </a:rPr>
              <a:t>Land Use Element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6736"/>
            <a:ext cx="10515600" cy="4860227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Support </a:t>
            </a:r>
            <a:r>
              <a:rPr lang="en-US" dirty="0" smtClean="0">
                <a:latin typeface="Corbel" panose="020B0503020204020204" pitchFamily="34" charset="0"/>
              </a:rPr>
              <a:t>proposed </a:t>
            </a:r>
            <a:r>
              <a:rPr lang="en-US" dirty="0">
                <a:latin typeface="Corbel" panose="020B0503020204020204" pitchFamily="34" charset="0"/>
              </a:rPr>
              <a:t>change to the Future Land Use </a:t>
            </a:r>
            <a:r>
              <a:rPr lang="en-US" dirty="0" smtClean="0">
                <a:latin typeface="Corbel" panose="020B0503020204020204" pitchFamily="34" charset="0"/>
              </a:rPr>
              <a:t>Map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Concerned </a:t>
            </a:r>
            <a:r>
              <a:rPr lang="en-US" dirty="0">
                <a:latin typeface="Corbel" panose="020B0503020204020204" pitchFamily="34" charset="0"/>
              </a:rPr>
              <a:t>that single family zoning continues to be designated as an area to be </a:t>
            </a:r>
            <a:r>
              <a:rPr lang="en-US" dirty="0" smtClean="0">
                <a:latin typeface="Corbel" panose="020B0503020204020204" pitchFamily="34" charset="0"/>
              </a:rPr>
              <a:t>protected - removes </a:t>
            </a:r>
            <a:r>
              <a:rPr lang="en-US" dirty="0">
                <a:latin typeface="Corbel" panose="020B0503020204020204" pitchFamily="34" charset="0"/>
              </a:rPr>
              <a:t>these areas from our regional growth boundaries and limits diversity of housing types</a:t>
            </a:r>
            <a:r>
              <a:rPr lang="en-US" dirty="0" smtClean="0">
                <a:latin typeface="Corbel" panose="020B0503020204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Allow </a:t>
            </a:r>
            <a:r>
              <a:rPr lang="en-US" dirty="0">
                <a:latin typeface="Corbel" panose="020B0503020204020204" pitchFamily="34" charset="0"/>
              </a:rPr>
              <a:t>more flexibility to support a diversity of low-density housing options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Emphasize mitigation strategies that will minimize displacement, particularly for most vulnerable individuals, businesses, and communities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Confirm which policies are consistent with HALA and which are not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Reiterate support for industrial uses in manufacturing and industrial centers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4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/>
          <a:lstStyle/>
          <a:p>
            <a:r>
              <a:rPr lang="en-US" b="1" dirty="0" smtClean="0">
                <a:latin typeface="Corbel" panose="020B0503020204020204" pitchFamily="34" charset="0"/>
              </a:rPr>
              <a:t>Transportation Element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6736"/>
            <a:ext cx="10515600" cy="48602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Support mode share goals that reflect Climate Action Plan and Seattle Transit Communities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Support </a:t>
            </a:r>
            <a:r>
              <a:rPr lang="en-US" dirty="0">
                <a:latin typeface="Corbel" panose="020B0503020204020204" pitchFamily="34" charset="0"/>
              </a:rPr>
              <a:t>overall connection between this </a:t>
            </a:r>
            <a:r>
              <a:rPr lang="en-US" dirty="0" smtClean="0">
                <a:latin typeface="Corbel" panose="020B0503020204020204" pitchFamily="34" charset="0"/>
              </a:rPr>
              <a:t>element and </a:t>
            </a:r>
            <a:r>
              <a:rPr lang="en-US" dirty="0">
                <a:latin typeface="Corbel" panose="020B0503020204020204" pitchFamily="34" charset="0"/>
              </a:rPr>
              <a:t>implementation that is part of Seattle’s modal plans and </a:t>
            </a:r>
            <a:r>
              <a:rPr lang="en-US" dirty="0" smtClean="0">
                <a:latin typeface="Corbel" panose="020B0503020204020204" pitchFamily="34" charset="0"/>
              </a:rPr>
              <a:t>maps; </a:t>
            </a:r>
            <a:r>
              <a:rPr lang="en-US" dirty="0">
                <a:latin typeface="Corbel" panose="020B0503020204020204" pitchFamily="34" charset="0"/>
              </a:rPr>
              <a:t>final version should include links to these plans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Support </a:t>
            </a:r>
            <a:r>
              <a:rPr lang="en-US" dirty="0">
                <a:latin typeface="Corbel" panose="020B0503020204020204" pitchFamily="34" charset="0"/>
              </a:rPr>
              <a:t>recognition of transit-dependent communities rather than just peak-hour commuters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Support recognition of connections to all business districts in addition to the </a:t>
            </a:r>
            <a:r>
              <a:rPr lang="en-US" dirty="0" smtClean="0">
                <a:latin typeface="Corbel" panose="020B0503020204020204" pitchFamily="34" charset="0"/>
              </a:rPr>
              <a:t>Port of Seattle </a:t>
            </a:r>
            <a:endParaRPr lang="en-US" dirty="0">
              <a:latin typeface="Corbel" panose="020B0503020204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Support Vision Zero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62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4763"/>
          </a:xfrm>
        </p:spPr>
        <p:txBody>
          <a:bodyPr/>
          <a:lstStyle/>
          <a:p>
            <a:r>
              <a:rPr lang="en-US" b="1" dirty="0" smtClean="0">
                <a:latin typeface="Corbel" panose="020B0503020204020204" pitchFamily="34" charset="0"/>
              </a:rPr>
              <a:t>Housing Element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1219200"/>
            <a:ext cx="10529552" cy="5146955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Strongly </a:t>
            </a:r>
            <a:r>
              <a:rPr lang="en-US" sz="2400" dirty="0">
                <a:latin typeface="Corbel" panose="020B0503020204020204" pitchFamily="34" charset="0"/>
              </a:rPr>
              <a:t>support </a:t>
            </a:r>
            <a:r>
              <a:rPr lang="en-US" sz="2400" dirty="0" smtClean="0">
                <a:latin typeface="Corbel" panose="020B0503020204020204" pitchFamily="34" charset="0"/>
              </a:rPr>
              <a:t>extensive </a:t>
            </a:r>
            <a:r>
              <a:rPr lang="en-US" sz="2400" dirty="0">
                <a:latin typeface="Corbel" panose="020B0503020204020204" pitchFamily="34" charset="0"/>
              </a:rPr>
              <a:t>incorporation of race and social </a:t>
            </a:r>
            <a:r>
              <a:rPr lang="en-US" sz="2400" dirty="0" smtClean="0">
                <a:latin typeface="Corbel" panose="020B0503020204020204" pitchFamily="34" charset="0"/>
              </a:rPr>
              <a:t>equity throughout element,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Support </a:t>
            </a:r>
            <a:r>
              <a:rPr lang="en-US" sz="2400" dirty="0">
                <a:latin typeface="Corbel" panose="020B0503020204020204" pitchFamily="34" charset="0"/>
              </a:rPr>
              <a:t>policies related to housing for families with </a:t>
            </a:r>
            <a:r>
              <a:rPr lang="en-US" sz="2400" dirty="0" smtClean="0">
                <a:latin typeface="Corbel" panose="020B0503020204020204" pitchFamily="34" charset="0"/>
              </a:rPr>
              <a:t>children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Connect </a:t>
            </a:r>
            <a:r>
              <a:rPr lang="en-US" sz="2400" dirty="0">
                <a:latin typeface="Corbel" panose="020B0503020204020204" pitchFamily="34" charset="0"/>
              </a:rPr>
              <a:t>housing back to the growth strategy and land use element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Corbel" panose="020B0503020204020204" pitchFamily="34" charset="0"/>
              </a:rPr>
              <a:t>Acknowledge regional nature of housing challenges and highlight King County Countywide Planning Policies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Corbel" panose="020B0503020204020204" pitchFamily="34" charset="0"/>
              </a:rPr>
              <a:t>Reiterate need for more access within single family areas to enable a broader variety </a:t>
            </a:r>
            <a:r>
              <a:rPr lang="en-US" sz="2400" dirty="0" smtClean="0">
                <a:latin typeface="Corbel" panose="020B0503020204020204" pitchFamily="34" charset="0"/>
              </a:rPr>
              <a:t>of housing</a:t>
            </a:r>
            <a:endParaRPr lang="en-US" sz="2400" dirty="0">
              <a:latin typeface="Corbel" panose="020B0503020204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Appreciate incorporation of health, would like to see Environmental Justice addressed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Add a </a:t>
            </a:r>
            <a:r>
              <a:rPr lang="en-US" sz="2400" dirty="0">
                <a:latin typeface="Corbel" panose="020B0503020204020204" pitchFamily="34" charset="0"/>
              </a:rPr>
              <a:t>policy about monitoring as required by Countywide Planning Policies; could also monitor HALA goals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23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en-US" b="1" dirty="0" smtClean="0">
                <a:latin typeface="Corbel" panose="020B0503020204020204" pitchFamily="34" charset="0"/>
              </a:rPr>
              <a:t>Community Well-Being Element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089764"/>
            <a:ext cx="10843491" cy="537199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G</a:t>
            </a:r>
            <a:r>
              <a:rPr lang="en-US" dirty="0" smtClean="0">
                <a:latin typeface="Corbel" panose="020B0503020204020204" pitchFamily="34" charset="0"/>
              </a:rPr>
              <a:t>reat </a:t>
            </a:r>
            <a:r>
              <a:rPr lang="en-US" dirty="0">
                <a:latin typeface="Corbel" panose="020B0503020204020204" pitchFamily="34" charset="0"/>
              </a:rPr>
              <a:t>example of including equity in the </a:t>
            </a:r>
            <a:r>
              <a:rPr lang="en-US" dirty="0" smtClean="0">
                <a:latin typeface="Corbel" panose="020B0503020204020204" pitchFamily="34" charset="0"/>
              </a:rPr>
              <a:t>Plan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Role of element </a:t>
            </a:r>
            <a:r>
              <a:rPr lang="en-US" dirty="0">
                <a:latin typeface="Corbel" panose="020B0503020204020204" pitchFamily="34" charset="0"/>
              </a:rPr>
              <a:t>should be explained and highlighted in the overall </a:t>
            </a:r>
            <a:r>
              <a:rPr lang="en-US" dirty="0" smtClean="0">
                <a:latin typeface="Corbel" panose="020B0503020204020204" pitchFamily="34" charset="0"/>
              </a:rPr>
              <a:t>introduction – consider moving element to front of Plan</a:t>
            </a:r>
            <a:endParaRPr lang="en-US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Support the multiplicity of ways </a:t>
            </a:r>
            <a:r>
              <a:rPr lang="en-US" dirty="0" smtClean="0">
                <a:latin typeface="Corbel" panose="020B0503020204020204" pitchFamily="34" charset="0"/>
              </a:rPr>
              <a:t>policies </a:t>
            </a:r>
            <a:r>
              <a:rPr lang="en-US" dirty="0">
                <a:latin typeface="Corbel" panose="020B0503020204020204" pitchFamily="34" charset="0"/>
              </a:rPr>
              <a:t>advance race and social equity, including promotion of civil </a:t>
            </a:r>
            <a:r>
              <a:rPr lang="en-US" dirty="0" smtClean="0">
                <a:latin typeface="Corbel" panose="020B0503020204020204" pitchFamily="34" charset="0"/>
              </a:rPr>
              <a:t>rights</a:t>
            </a:r>
            <a:endParaRPr lang="en-US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Strengthen connections with Housing and Environment elements; connections to the Growing Seattle and Land Use elements are good.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Strengthen policies related to emergency preparedness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Co-location of </a:t>
            </a:r>
            <a:r>
              <a:rPr lang="en-US" dirty="0" smtClean="0">
                <a:latin typeface="Corbel" panose="020B0503020204020204" pitchFamily="34" charset="0"/>
              </a:rPr>
              <a:t>facilities are </a:t>
            </a:r>
            <a:r>
              <a:rPr lang="en-US" dirty="0">
                <a:latin typeface="Corbel" panose="020B0503020204020204" pitchFamily="34" charset="0"/>
              </a:rPr>
              <a:t>important and should </a:t>
            </a:r>
            <a:r>
              <a:rPr lang="en-US" dirty="0" smtClean="0">
                <a:latin typeface="Corbel" panose="020B0503020204020204" pitchFamily="34" charset="0"/>
              </a:rPr>
              <a:t>be encouraged</a:t>
            </a:r>
            <a:endParaRPr lang="en-US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Acknowledge at-risk youth in policies who have already dropped out of school or gotten entangled in the criminal justice and need access to services and opportunities that promote </a:t>
            </a:r>
            <a:r>
              <a:rPr lang="en-US" dirty="0" smtClean="0">
                <a:latin typeface="Corbel" panose="020B0503020204020204" pitchFamily="34" charset="0"/>
              </a:rPr>
              <a:t>rehabilitation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427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598</Words>
  <Application>Microsoft Office PowerPoint</Application>
  <PresentationFormat>Custom</PresentationFormat>
  <Paragraphs>71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Major Update to Comprehensive Plan</vt:lpstr>
      <vt:lpstr>Seattle Growth Strategy </vt:lpstr>
      <vt:lpstr>Land Use Element</vt:lpstr>
      <vt:lpstr>Transportation Element</vt:lpstr>
      <vt:lpstr>Housing Element</vt:lpstr>
      <vt:lpstr>Community Well-Being Element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Brand, Jesseca</dc:creator>
  <cp:lastModifiedBy>Murdock, Vanessa</cp:lastModifiedBy>
  <cp:revision>29</cp:revision>
  <cp:lastPrinted>2015-09-10T17:21:03Z</cp:lastPrinted>
  <dcterms:created xsi:type="dcterms:W3CDTF">2015-08-28T13:51:18Z</dcterms:created>
  <dcterms:modified xsi:type="dcterms:W3CDTF">2015-10-21T19:34:47Z</dcterms:modified>
</cp:coreProperties>
</file>