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91" r:id="rId3"/>
    <p:sldId id="267" r:id="rId4"/>
    <p:sldId id="292" r:id="rId5"/>
    <p:sldId id="293" r:id="rId6"/>
    <p:sldId id="301" r:id="rId7"/>
    <p:sldId id="302" r:id="rId8"/>
    <p:sldId id="268" r:id="rId9"/>
    <p:sldId id="303" r:id="rId10"/>
    <p:sldId id="269" r:id="rId11"/>
    <p:sldId id="300" r:id="rId12"/>
    <p:sldId id="289" r:id="rId13"/>
    <p:sldId id="304" r:id="rId14"/>
    <p:sldId id="305" r:id="rId15"/>
    <p:sldId id="306" r:id="rId16"/>
    <p:sldId id="298" r:id="rId17"/>
    <p:sldId id="299" r:id="rId18"/>
    <p:sldId id="297" r:id="rId19"/>
    <p:sldId id="307" r:id="rId20"/>
    <p:sldId id="296" r:id="rId21"/>
    <p:sldId id="281" r:id="rId22"/>
    <p:sldId id="290" r:id="rId23"/>
    <p:sldId id="273" r:id="rId24"/>
    <p:sldId id="274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1D0"/>
    <a:srgbClr val="CEEBFA"/>
    <a:srgbClr val="00A85D"/>
    <a:srgbClr val="E2231A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14" autoAdjust="0"/>
  </p:normalViewPr>
  <p:slideViewPr>
    <p:cSldViewPr showGuides="1">
      <p:cViewPr varScale="1">
        <p:scale>
          <a:sx n="97" d="100"/>
          <a:sy n="97" d="100"/>
        </p:scale>
        <p:origin x="20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FFA6-6E21-49F1-828F-9D988ED1BDE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EDFBE-3082-4056-B2B1-31F0D0F46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5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32115-1D55-40FF-9BBA-9B43C60AC4D7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8EA84-8D1F-444C-9A51-79EC2887E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9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6290-B20C-4B0E-AC2C-FDE4EA42B2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3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Based on public survey feedback we’ve narrowed that focus to two key pedestrian generators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Developed a connected network where investments will be directed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See detailed maps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Next step: To identify potential</a:t>
            </a:r>
            <a:r>
              <a:rPr lang="en-US" baseline="0" dirty="0" smtClean="0"/>
              <a:t> needs within this network…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CC627-9F2F-4D26-98BE-AB5D466124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04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1200" dirty="0" smtClean="0">
                <a:latin typeface="Segoe UI Light" panose="020B0502040204020203" pitchFamily="34" charset="0"/>
              </a:rPr>
              <a:t>Evaluates arterials only</a:t>
            </a:r>
          </a:p>
          <a:p>
            <a:pPr>
              <a:spcBef>
                <a:spcPts val="1200"/>
              </a:spcBef>
            </a:pPr>
            <a:r>
              <a:rPr lang="en-US" sz="1200" dirty="0" smtClean="0">
                <a:latin typeface="Segoe UI Light" panose="020B0502040204020203" pitchFamily="34" charset="0"/>
              </a:rPr>
              <a:t>Identifies opportunities for further evaluation (</a:t>
            </a:r>
            <a:r>
              <a:rPr lang="en-US" sz="1200" u="sng" dirty="0" smtClean="0">
                <a:latin typeface="Segoe UI Light" panose="020B0502040204020203" pitchFamily="34" charset="0"/>
              </a:rPr>
              <a:t>not specific project recommendations</a:t>
            </a:r>
            <a:r>
              <a:rPr lang="en-US" sz="1200" dirty="0" smtClean="0"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1200" dirty="0" smtClean="0">
                <a:latin typeface="Segoe UI Light" panose="020B0502040204020203" pitchFamily="34" charset="0"/>
              </a:rPr>
              <a:t>Other types of crossing improvements (signals, lighting, etc.) driven by other analyses/programs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CC627-9F2F-4D26-98BE-AB5D466124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79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Segoe UI Light" panose="020B0502040204020203" pitchFamily="34" charset="0"/>
              </a:rPr>
              <a:t>Evaluation is binary (Does not assess sidewalk condition)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Segoe UI Light" panose="020B0502040204020203" pitchFamily="34" charset="0"/>
              </a:rPr>
              <a:t>Arterials</a:t>
            </a:r>
            <a:r>
              <a:rPr lang="en-US" sz="1200" baseline="0" dirty="0" smtClean="0">
                <a:latin typeface="Segoe UI Light" panose="020B0502040204020203" pitchFamily="34" charset="0"/>
              </a:rPr>
              <a:t> and non-arterials considered separately</a:t>
            </a:r>
            <a:endParaRPr lang="en-US" sz="1200" dirty="0" smtClean="0"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</a:pPr>
            <a:endParaRPr lang="en-US" sz="1200" dirty="0" smtClean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CC627-9F2F-4D26-98BE-AB5D466124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29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Plan is programming 9-year</a:t>
            </a:r>
            <a:r>
              <a:rPr lang="en-US" baseline="0" dirty="0" smtClean="0"/>
              <a:t> Move Seattle levy funding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Planning</a:t>
            </a:r>
            <a:r>
              <a:rPr lang="en-US" baseline="0" dirty="0" smtClean="0"/>
              <a:t> level cost estimate is for the full </a:t>
            </a:r>
            <a:r>
              <a:rPr lang="en-US" dirty="0" smtClean="0"/>
              <a:t>20-year</a:t>
            </a:r>
            <a:r>
              <a:rPr lang="en-US" baseline="0" dirty="0" smtClean="0"/>
              <a:t>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These programs are not the only ways new sidewalks are built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Capital projects / Move Seattle (Complete Streets)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Private development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Implementation Plan will identify program/project leveraging opportunities: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Interdepartmental (working with Seattle Public Utilities on drainage partnerships)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Neighborhood Greenways program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Complete Streets leveraging opportunities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 lot of political focus on sidewalks right now in Seattle, but crossing conditions are critical…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CC627-9F2F-4D26-98BE-AB5D466124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95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1200" dirty="0" smtClean="0">
                <a:latin typeface="Segoe UI Light" panose="020B0502040204020203" pitchFamily="34" charset="0"/>
              </a:rPr>
              <a:t>Evaluates arterials only</a:t>
            </a:r>
          </a:p>
          <a:p>
            <a:pPr>
              <a:spcBef>
                <a:spcPts val="1200"/>
              </a:spcBef>
            </a:pPr>
            <a:r>
              <a:rPr lang="en-US" sz="1200" dirty="0" smtClean="0">
                <a:latin typeface="Segoe UI Light" panose="020B0502040204020203" pitchFamily="34" charset="0"/>
              </a:rPr>
              <a:t>Intent</a:t>
            </a:r>
            <a:r>
              <a:rPr lang="en-US" sz="1200" baseline="0" dirty="0" smtClean="0">
                <a:latin typeface="Segoe UI Light" panose="020B0502040204020203" pitchFamily="34" charset="0"/>
              </a:rPr>
              <a:t> is to identify infrastructure opportunities: </a:t>
            </a:r>
            <a:r>
              <a:rPr lang="en-US" sz="1200" dirty="0" smtClean="0">
                <a:latin typeface="Segoe UI Light" panose="020B0502040204020203" pitchFamily="34" charset="0"/>
              </a:rPr>
              <a:t>Other types of crossing improvements (signal</a:t>
            </a:r>
            <a:r>
              <a:rPr lang="en-US" sz="1200" baseline="0" dirty="0" smtClean="0">
                <a:latin typeface="Segoe UI Light" panose="020B0502040204020203" pitchFamily="34" charset="0"/>
              </a:rPr>
              <a:t> phasing improvements</a:t>
            </a:r>
            <a:r>
              <a:rPr lang="en-US" sz="1200" dirty="0" smtClean="0">
                <a:latin typeface="Segoe UI Light" panose="020B0502040204020203" pitchFamily="34" charset="0"/>
              </a:rPr>
              <a:t>, pedestrian lighting, etc.) driven by other analyses/programs</a:t>
            </a:r>
          </a:p>
          <a:p>
            <a:pPr>
              <a:spcBef>
                <a:spcPts val="1200"/>
              </a:spcBef>
            </a:pPr>
            <a:endParaRPr lang="en-US" sz="1200" dirty="0" smtClean="0"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200" dirty="0" smtClean="0">
                <a:latin typeface="Segoe UI Light" panose="020B0502040204020203" pitchFamily="34" charset="0"/>
              </a:rPr>
              <a:t>New policies in the PMP: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Crossing distance spacing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Transit</a:t>
            </a:r>
            <a:r>
              <a:rPr lang="en-US" sz="1200" baseline="0" dirty="0" smtClean="0">
                <a:latin typeface="Segoe UI Light" panose="020B0502040204020203" pitchFamily="34" charset="0"/>
              </a:rPr>
              <a:t> stop locations</a:t>
            </a:r>
            <a:endParaRPr lang="en-US" sz="1200" dirty="0" smtClean="0"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</a:pPr>
            <a:endParaRPr lang="en-US" sz="1200" dirty="0" smtClean="0">
              <a:latin typeface="Segoe UI Light" panose="020B050204020402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Segoe UI Light" panose="020B0502040204020203" pitchFamily="34" charset="0"/>
              </a:rPr>
              <a:t>Identifies opportunities for further evaluation (</a:t>
            </a:r>
            <a:r>
              <a:rPr lang="en-US" sz="1200" u="sng" dirty="0" smtClean="0">
                <a:latin typeface="Segoe UI Light" panose="020B0502040204020203" pitchFamily="34" charset="0"/>
              </a:rPr>
              <a:t>not specific project recommendations</a:t>
            </a:r>
            <a:r>
              <a:rPr lang="en-US" sz="1200" dirty="0" smtClean="0">
                <a:latin typeface="Segoe UI Light" panose="020B0502040204020203" pitchFamily="34" charset="0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Segoe UI Light" panose="020B050204020402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Segoe UI Light" panose="020B0502040204020203" pitchFamily="34" charset="0"/>
              </a:rPr>
              <a:t>Curb ramp opportunities: Forthcoming</a:t>
            </a:r>
          </a:p>
          <a:p>
            <a:pPr>
              <a:spcBef>
                <a:spcPts val="1200"/>
              </a:spcBef>
            </a:pPr>
            <a:endParaRPr lang="en-US" sz="1200" dirty="0" smtClean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CC627-9F2F-4D26-98BE-AB5D4661244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7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6290-B20C-4B0E-AC2C-FDE4EA42B25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5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CC627-9F2F-4D26-98BE-AB5D466124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87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r>
              <a:rPr lang="en-US" baseline="0" dirty="0" smtClean="0"/>
              <a:t> Plan: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Will apply safety and equity analyses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allows up to update our safety/equity data annually (rather than having it calcify within the Plan). The result is a more dynamic, living Plan.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As noted, Implementation Plan will also consider annual funding streams, grant opportunities, program/project leveraging opportunities, etc.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Remaining</a:t>
            </a:r>
            <a:r>
              <a:rPr lang="en-US" baseline="0" dirty="0" smtClean="0"/>
              <a:t> questions: Role of land use?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to be strategic with public dollars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6290-B20C-4B0E-AC2C-FDE4EA42B25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34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EA84-8D1F-444C-9A51-79EC2887EC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8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core values for transportation anchor to the core values that Mayor Murray has laid out in his vision (Move Seattle) for Seattle: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Interconnected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Affordable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Vibrant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Innovative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30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with DON on public outreach during</a:t>
            </a:r>
            <a:r>
              <a:rPr lang="en-US" baseline="0" dirty="0" smtClean="0"/>
              <a:t> the public review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8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1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0F12A-DBAB-4667-BE97-D2BDBD23D6A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26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Walk through process, next step is “ATR” and “CTR”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Issues with 2009 methodology: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Old data (some as old as 2000 Census)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“Corridor function” = proxy for safety. Infrastructure should be prioritized using current Vision Zero safety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Land-use based demand generators result in potential equity concerns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Heat map approach still results in some level of uncertainty about priorities and project to expect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Overwhelming number of “priorities”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These factors still reflect our Plan goals, but question is how to weigh them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6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</a:t>
            </a:r>
            <a:r>
              <a:rPr lang="en-US" baseline="0" dirty="0" smtClean="0"/>
              <a:t> BIP noted that the overall framework of the PMP is still relevant, and that the update would be minor.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of a plan “refresh” than update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97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public survey asked three key questions about walking conditions in Seattle: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makes it difficult or unpleasant for you to walk?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should the City prioritize walking improvements first?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types of pedestrian improvements should we build first?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6290-B20C-4B0E-AC2C-FDE4EA42B2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09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showed six different types of alternative</a:t>
            </a:r>
            <a:r>
              <a:rPr lang="en-US" baseline="0" dirty="0" smtClean="0"/>
              <a:t> sidewalk designs and asked respondents to let us know comfortable </a:t>
            </a:r>
            <a:r>
              <a:rPr lang="en-US" dirty="0" smtClean="0"/>
              <a:t>they and members of their household or family would</a:t>
            </a:r>
            <a:r>
              <a:rPr lang="en-US" baseline="0" dirty="0" smtClean="0"/>
              <a:t> feel on this type of walking path.</a:t>
            </a:r>
          </a:p>
          <a:p>
            <a:endParaRPr lang="en-US" dirty="0" smtClean="0"/>
          </a:p>
          <a:p>
            <a:r>
              <a:rPr lang="en-US" dirty="0" smtClean="0"/>
              <a:t>As an example: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90% of respondents reported they would </a:t>
            </a:r>
            <a:r>
              <a:rPr lang="en-US" baseline="0" dirty="0" smtClean="0"/>
              <a:t>feel comfortable or very comfortable on a stamped/stained asphalt path with curb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57% for curb-separated walking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6290-B20C-4B0E-AC2C-FDE4EA42B2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B0A5-E8A0-4AAA-83C4-58546FFAEF5F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4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9948-BAE1-459D-883E-7E8B22E3B99C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3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79A3-2BFA-4237-860A-0FFFC2015592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6C11-65E9-45F7-91CC-FB7F47051E1B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B262-84B3-48F4-B79A-986C09F9B581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5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A7E4-A473-4394-9ADF-352ABCD0FA39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C87-215F-46EA-B85D-A5B72537B7CC}" type="datetime1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57C-51EB-4E38-80E1-A79E175CE5B8}" type="datetime1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93DE-60BF-417E-8D24-6089F148F034}" type="datetime1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CF7A-0D8C-4A20-8DBE-F720D6E7C7BE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4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8E1-A9DA-40E3-9D27-34ADF66FB291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0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33786-CBBD-4A50-9338-016803AB71D8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72DBA-3A24-494A-ABAE-45D17C008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8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://www.seattle.gov/transportation/pedMasterPlan.htm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ceki\Downloads\26098535295_ecb4a1fc24_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0" y="0"/>
            <a:ext cx="9144000" cy="543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PIO\New Photo Library\Countdown Signals\Andrew_Dingman\heroes\20070812_sdt_andrew_pic6 cop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43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317625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Pedestrian Master Plan Update</a:t>
            </a:r>
            <a:endParaRPr lang="en-US" sz="3100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7417942" cy="1219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Seattle Planning Commission</a:t>
            </a:r>
          </a:p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Michelle Marx, Ian Macek, Kevin O’Neill</a:t>
            </a:r>
          </a:p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May 26, 2016</a:t>
            </a:r>
            <a:endParaRPr lang="en-US" sz="2000" dirty="0">
              <a:latin typeface="Segoe UI Light" panose="020B0502040204020203" pitchFamily="34" charset="0"/>
            </a:endParaRPr>
          </a:p>
        </p:txBody>
      </p:sp>
      <p:pic>
        <p:nvPicPr>
          <p:cNvPr id="1026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6600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Prioritizing pedestrian improvements</a:t>
            </a:r>
            <a:endParaRPr lang="en-US" sz="3600" dirty="0">
              <a:solidFill>
                <a:srgbClr val="1691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3933824" cy="50060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Step 1</a:t>
            </a:r>
          </a:p>
          <a:p>
            <a:pPr marL="0" indent="0">
              <a:buNone/>
            </a:pPr>
            <a:r>
              <a:rPr lang="en-US" sz="1800" b="1" dirty="0" smtClean="0">
                <a:latin typeface="Segoe UI Light" panose="020B0502040204020203" pitchFamily="34" charset="0"/>
              </a:rPr>
              <a:t>Develop </a:t>
            </a:r>
            <a:r>
              <a:rPr lang="en-US" sz="1800" b="1" dirty="0">
                <a:latin typeface="Segoe UI Light" panose="020B0502040204020203" pitchFamily="34" charset="0"/>
              </a:rPr>
              <a:t>a citywide “Priority Investment Network” </a:t>
            </a:r>
            <a:r>
              <a:rPr lang="en-US" sz="1800" dirty="0">
                <a:latin typeface="Segoe UI Light" panose="020B0502040204020203" pitchFamily="34" charset="0"/>
              </a:rPr>
              <a:t>(PIN) </a:t>
            </a:r>
            <a:r>
              <a:rPr lang="en-US" sz="1800" dirty="0" smtClean="0">
                <a:latin typeface="Segoe UI Light" panose="020B0502040204020203" pitchFamily="34" charset="0"/>
              </a:rPr>
              <a:t>using demand (vibrancy) factors</a:t>
            </a:r>
            <a:endParaRPr lang="en-US" sz="1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1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Step 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  <a:p>
            <a:pPr marL="0" indent="0">
              <a:buNone/>
            </a:pPr>
            <a:r>
              <a:rPr lang="en-US" sz="1800" b="1" dirty="0" smtClean="0">
                <a:latin typeface="Segoe UI Light" panose="020B0502040204020203" pitchFamily="34" charset="0"/>
              </a:rPr>
              <a:t>Identify opportunities </a:t>
            </a:r>
            <a:r>
              <a:rPr lang="en-US" sz="1800" dirty="0" smtClean="0">
                <a:latin typeface="Segoe UI Light" panose="020B0502040204020203" pitchFamily="34" charset="0"/>
              </a:rPr>
              <a:t>to </a:t>
            </a:r>
            <a:r>
              <a:rPr lang="en-US" sz="1800" dirty="0">
                <a:latin typeface="Segoe UI Light" panose="020B0502040204020203" pitchFamily="34" charset="0"/>
              </a:rPr>
              <a:t>improve walking conditions </a:t>
            </a:r>
            <a:r>
              <a:rPr lang="en-US" sz="1800" dirty="0" smtClean="0">
                <a:latin typeface="Segoe UI Light" panose="020B0502040204020203" pitchFamily="34" charset="0"/>
              </a:rPr>
              <a:t>along </a:t>
            </a:r>
            <a:r>
              <a:rPr lang="en-US" sz="1800" dirty="0">
                <a:latin typeface="Segoe UI Light" panose="020B0502040204020203" pitchFamily="34" charset="0"/>
              </a:rPr>
              <a:t>and </a:t>
            </a:r>
            <a:r>
              <a:rPr lang="en-US" sz="1800" dirty="0" smtClean="0">
                <a:latin typeface="Segoe UI Light" panose="020B0502040204020203" pitchFamily="34" charset="0"/>
              </a:rPr>
              <a:t>crossing the </a:t>
            </a:r>
            <a:r>
              <a:rPr lang="en-US" sz="1800" dirty="0">
                <a:latin typeface="Segoe UI Light" panose="020B0502040204020203" pitchFamily="34" charset="0"/>
              </a:rPr>
              <a:t>streets </a:t>
            </a:r>
            <a:r>
              <a:rPr lang="en-US" sz="1800" dirty="0" smtClean="0">
                <a:latin typeface="Segoe UI Light" panose="020B0502040204020203" pitchFamily="34" charset="0"/>
              </a:rPr>
              <a:t>in the PIN</a:t>
            </a:r>
            <a:endParaRPr lang="en-US" sz="1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1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Step 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  <a:p>
            <a:pPr marL="0" indent="0">
              <a:buNone/>
            </a:pPr>
            <a:r>
              <a:rPr lang="en-US" sz="1800" b="1" dirty="0" smtClean="0">
                <a:latin typeface="Segoe UI Light" panose="020B0502040204020203" pitchFamily="34" charset="0"/>
              </a:rPr>
              <a:t>Further prioritization </a:t>
            </a:r>
            <a:r>
              <a:rPr lang="en-US" sz="1800" dirty="0">
                <a:latin typeface="Segoe UI Light" panose="020B0502040204020203" pitchFamily="34" charset="0"/>
              </a:rPr>
              <a:t>as the Plan is </a:t>
            </a:r>
            <a:r>
              <a:rPr lang="en-US" sz="1800" dirty="0" smtClean="0">
                <a:latin typeface="Segoe UI Light" panose="020B0502040204020203" pitchFamily="34" charset="0"/>
              </a:rPr>
              <a:t>implemented, using </a:t>
            </a:r>
            <a:r>
              <a:rPr lang="en-US" sz="1800" b="1" dirty="0" smtClean="0">
                <a:latin typeface="Segoe UI Light" panose="020B0502040204020203" pitchFamily="34" charset="0"/>
              </a:rPr>
              <a:t>safety and equity/health analyses </a:t>
            </a:r>
            <a:r>
              <a:rPr lang="en-US" sz="1800" dirty="0">
                <a:latin typeface="Segoe UI Light" panose="020B0502040204020203" pitchFamily="34" charset="0"/>
              </a:rPr>
              <a:t>to </a:t>
            </a:r>
            <a:r>
              <a:rPr lang="en-US" sz="1800" dirty="0" smtClean="0">
                <a:latin typeface="Segoe UI Light" panose="020B0502040204020203" pitchFamily="34" charset="0"/>
              </a:rPr>
              <a:t>identify areas </a:t>
            </a:r>
            <a:r>
              <a:rPr lang="en-US" sz="1800" dirty="0">
                <a:latin typeface="Segoe UI Light" panose="020B0502040204020203" pitchFamily="34" charset="0"/>
              </a:rPr>
              <a:t>within the network to evaluate </a:t>
            </a:r>
            <a:r>
              <a:rPr lang="en-US" sz="1800" dirty="0" smtClean="0">
                <a:latin typeface="Segoe UI Light" panose="020B0502040204020203" pitchFamily="34" charset="0"/>
              </a:rPr>
              <a:t>first</a:t>
            </a:r>
            <a:endParaRPr lang="en-US" sz="1800" dirty="0">
              <a:latin typeface="Segoe UI Light" panose="020B0502040204020203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019" y="135421"/>
            <a:ext cx="2868756" cy="66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V:\PP\7 Projects\4 PedBike\Ped Master Plan Update\PIN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1342" y="1"/>
            <a:ext cx="4612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98344" y="3039762"/>
            <a:ext cx="4803894" cy="36490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>
                <a:latin typeface="Segoe UI Light" panose="020B0502040204020203" pitchFamily="34" charset="0"/>
              </a:rPr>
              <a:t>Investments are </a:t>
            </a:r>
            <a:r>
              <a:rPr lang="en-US" sz="2200" dirty="0">
                <a:latin typeface="Segoe UI Light" panose="020B0502040204020203" pitchFamily="34" charset="0"/>
              </a:rPr>
              <a:t>directed to this network </a:t>
            </a:r>
            <a:r>
              <a:rPr lang="en-US" sz="2200" dirty="0" smtClean="0">
                <a:latin typeface="Segoe UI Light" panose="020B0502040204020203" pitchFamily="34" charset="0"/>
              </a:rPr>
              <a:t>(further </a:t>
            </a:r>
            <a:r>
              <a:rPr lang="en-US" sz="2200" dirty="0">
                <a:latin typeface="Segoe UI Light" panose="020B0502040204020203" pitchFamily="34" charset="0"/>
              </a:rPr>
              <a:t>prioritization is required)</a:t>
            </a:r>
          </a:p>
          <a:p>
            <a:pPr>
              <a:spcBef>
                <a:spcPts val="0"/>
              </a:spcBef>
            </a:pPr>
            <a:endParaRPr lang="en-US" sz="1100" dirty="0" smtClean="0">
              <a:latin typeface="Segoe UI Light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Segoe UI Light" panose="020B0502040204020203" pitchFamily="34" charset="0"/>
              </a:rPr>
              <a:t>Responds to community priorities</a:t>
            </a:r>
          </a:p>
          <a:p>
            <a:pPr>
              <a:spcBef>
                <a:spcPts val="0"/>
              </a:spcBef>
            </a:pPr>
            <a:endParaRPr lang="en-US" sz="1100" dirty="0" smtClean="0">
              <a:latin typeface="Segoe UI Light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Segoe UI Light" panose="020B0502040204020203" pitchFamily="34" charset="0"/>
              </a:rPr>
              <a:t>Helps address desire for system connectivity</a:t>
            </a:r>
          </a:p>
          <a:p>
            <a:pPr>
              <a:spcBef>
                <a:spcPts val="0"/>
              </a:spcBef>
            </a:pPr>
            <a:endParaRPr lang="en-US" sz="1100" dirty="0" smtClean="0">
              <a:latin typeface="Segoe UI Light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Segoe UI Light" panose="020B0502040204020203" pitchFamily="34" charset="0"/>
              </a:rPr>
              <a:t>Distributes </a:t>
            </a:r>
            <a:r>
              <a:rPr lang="en-US" sz="2200" dirty="0">
                <a:latin typeface="Segoe UI Light" panose="020B0502040204020203" pitchFamily="34" charset="0"/>
              </a:rPr>
              <a:t>investment </a:t>
            </a:r>
            <a:r>
              <a:rPr lang="en-US" sz="2200" dirty="0" smtClean="0">
                <a:latin typeface="Segoe UI Light" panose="020B0502040204020203" pitchFamily="34" charset="0"/>
              </a:rPr>
              <a:t>priorities </a:t>
            </a:r>
            <a:r>
              <a:rPr lang="en-US" sz="2200" dirty="0">
                <a:latin typeface="Segoe UI Light" panose="020B0502040204020203" pitchFamily="34" charset="0"/>
              </a:rPr>
              <a:t>across the </a:t>
            </a:r>
            <a:r>
              <a:rPr lang="en-US" sz="2200" dirty="0" smtClean="0">
                <a:latin typeface="Segoe UI Light" panose="020B0502040204020203" pitchFamily="34" charset="0"/>
              </a:rPr>
              <a:t>city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76850" y="6143625"/>
            <a:ext cx="361950" cy="302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76573" y="-121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Step 1: </a:t>
            </a:r>
          </a:p>
          <a:p>
            <a:pPr algn="l"/>
            <a:r>
              <a:rPr lang="en-US" sz="36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Priority </a:t>
            </a:r>
            <a:r>
              <a:rPr lang="en-US" sz="36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Investment </a:t>
            </a:r>
            <a:r>
              <a:rPr lang="en-US" sz="36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</a:t>
            </a:r>
            <a:endParaRPr lang="en-US" sz="3600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25550"/>
              </p:ext>
            </p:extLst>
          </p:nvPr>
        </p:nvGraphicFramePr>
        <p:xfrm>
          <a:off x="384845" y="1264847"/>
          <a:ext cx="4146497" cy="1706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6497"/>
              </a:tblGrid>
              <a:tr h="475420">
                <a:tc>
                  <a:txBody>
                    <a:bodyPr/>
                    <a:lstStyle/>
                    <a:p>
                      <a:pPr marL="182880" lvl="1" indent="0"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Updated Factors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690D0"/>
                    </a:solidFill>
                  </a:tcPr>
                </a:tc>
              </a:tr>
              <a:tr h="400692">
                <a:tc>
                  <a:txBody>
                    <a:bodyPr/>
                    <a:lstStyle/>
                    <a:p>
                      <a:pPr marL="182880" marR="0" lvl="1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Walksheds to Frequent Transit Network (FTN) stops</a:t>
                      </a:r>
                    </a:p>
                    <a:p>
                      <a:pPr marL="182880" marR="0" lvl="1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(walkshed distance based on transit type)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692">
                <a:tc>
                  <a:txBody>
                    <a:bodyPr/>
                    <a:lstStyle/>
                    <a:p>
                      <a:pPr marL="182880" marR="0" lvl="1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FTN arterials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692">
                <a:tc>
                  <a:txBody>
                    <a:bodyPr/>
                    <a:lstStyle/>
                    <a:p>
                      <a:pPr marL="182880" marR="0" lvl="1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Walksheds to public schools (1/4 mile)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0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81528" y="5989834"/>
            <a:ext cx="538542" cy="4079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518423" y="5880459"/>
            <a:ext cx="481732" cy="527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691D0"/>
                </a:solidFill>
              </a:rPr>
              <a:t>Step 2: Identify opportunities for further evaluation</a:t>
            </a:r>
            <a:endParaRPr lang="en-US" dirty="0">
              <a:solidFill>
                <a:srgbClr val="1691D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Along the roadway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Segoe UI Light" panose="020B0502040204020203" pitchFamily="34" charset="0"/>
              </a:rPr>
              <a:t>Evaluates arterial and non-arterial streets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Segoe UI Light" panose="020B0502040204020203" pitchFamily="34" charset="0"/>
              </a:rPr>
              <a:t>Sidewalk presence</a:t>
            </a:r>
            <a:endParaRPr lang="en-US" dirty="0"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</a:pPr>
            <a:endParaRPr lang="en-US" dirty="0" smtClean="0"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latin typeface="Segoe UI Light" panose="020B0502040204020203" pitchFamily="34" charset="0"/>
              </a:rPr>
              <a:t>Definition </a:t>
            </a:r>
            <a:r>
              <a:rPr lang="en-US" dirty="0">
                <a:latin typeface="Segoe UI Light" panose="020B0502040204020203" pitchFamily="34" charset="0"/>
              </a:rPr>
              <a:t>of sidewalk on arterials = includes curb</a:t>
            </a:r>
          </a:p>
          <a:p>
            <a:pPr>
              <a:spcBef>
                <a:spcPts val="1200"/>
              </a:spcBef>
            </a:pPr>
            <a:endParaRPr lang="en-US" dirty="0" smtClean="0"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latin typeface="Segoe UI Light" panose="020B0502040204020203" pitchFamily="34" charset="0"/>
              </a:rPr>
              <a:t>Does </a:t>
            </a:r>
            <a:r>
              <a:rPr lang="en-US" dirty="0">
                <a:latin typeface="Segoe UI Light" panose="020B0502040204020203" pitchFamily="34" charset="0"/>
              </a:rPr>
              <a:t>not assess sidewalk condition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Crossing the roadway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Evaluates arterial streets</a:t>
            </a:r>
          </a:p>
          <a:p>
            <a:pPr lvl="1"/>
            <a:r>
              <a:rPr lang="en-US" dirty="0"/>
              <a:t>Controlled stop spacing</a:t>
            </a:r>
          </a:p>
          <a:p>
            <a:pPr lvl="1"/>
            <a:r>
              <a:rPr lang="en-US" dirty="0"/>
              <a:t>Crossing width</a:t>
            </a:r>
          </a:p>
          <a:p>
            <a:pPr lvl="1"/>
            <a:r>
              <a:rPr lang="en-US" dirty="0"/>
              <a:t>Curb ramp status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2"/>
          </p:nvPr>
        </p:nvSpPr>
        <p:spPr>
          <a:xfrm>
            <a:off x="353602" y="6004651"/>
            <a:ext cx="4923248" cy="73203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100" dirty="0" smtClean="0">
                <a:latin typeface="Segoe UI Light" panose="020B0502040204020203" pitchFamily="34" charset="0"/>
              </a:rPr>
              <a:t>* Based on SDOT Asset Management database. Includes full or partial </a:t>
            </a:r>
            <a:r>
              <a:rPr lang="en-US" sz="1100" dirty="0" err="1" smtClean="0">
                <a:latin typeface="Segoe UI Light" panose="020B0502040204020203" pitchFamily="34" charset="0"/>
              </a:rPr>
              <a:t>blockfaces</a:t>
            </a:r>
            <a:r>
              <a:rPr lang="en-US" sz="1100" dirty="0" smtClean="0">
                <a:latin typeface="Segoe UI Light" panose="020B0502040204020203" pitchFamily="34" charset="0"/>
              </a:rPr>
              <a:t>. Not all locations may be feasible or desirable locations for new sidewalks.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400" dirty="0" smtClean="0">
              <a:latin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76850" y="6143625"/>
            <a:ext cx="361950" cy="302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68117" y="1592272"/>
            <a:ext cx="4899164" cy="954107"/>
            <a:chOff x="1420960" y="1202188"/>
            <a:chExt cx="3913039" cy="954107"/>
          </a:xfrm>
        </p:grpSpPr>
        <p:sp>
          <p:nvSpPr>
            <p:cNvPr id="19" name="TextBox 18"/>
            <p:cNvSpPr txBox="1"/>
            <p:nvPr/>
          </p:nvSpPr>
          <p:spPr>
            <a:xfrm>
              <a:off x="1944834" y="1202188"/>
              <a:ext cx="33891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400" dirty="0" smtClean="0">
                  <a:latin typeface="Segoe UI Light" panose="020B0502040204020203" pitchFamily="34" charset="0"/>
                </a:rPr>
                <a:t>Arterial </a:t>
              </a:r>
              <a:r>
                <a:rPr lang="en-US" sz="1400" dirty="0">
                  <a:latin typeface="Segoe UI Light" panose="020B0502040204020203" pitchFamily="34" charset="0"/>
                </a:rPr>
                <a:t>m</a:t>
              </a:r>
              <a:r>
                <a:rPr lang="en-US" sz="1400" dirty="0" smtClean="0">
                  <a:latin typeface="Segoe UI Light" panose="020B0502040204020203" pitchFamily="34" charset="0"/>
                </a:rPr>
                <a:t>issing sidewalk (traditional sidewalks)</a:t>
              </a:r>
            </a:p>
            <a:p>
              <a:r>
                <a:rPr lang="en-US" sz="1400" dirty="0" smtClean="0">
                  <a:latin typeface="Segoe UI Light" panose="020B0502040204020203" pitchFamily="34" charset="0"/>
                </a:rPr>
                <a:t>Non-arterial missing sidewalk (low-cost sidewalks)</a:t>
              </a:r>
            </a:p>
            <a:p>
              <a:r>
                <a:rPr lang="en-US" sz="1400" dirty="0" smtClean="0">
                  <a:latin typeface="Segoe UI Light" panose="020B0502040204020203" pitchFamily="34" charset="0"/>
                </a:rPr>
                <a:t>Arterial streets  (crossing improvements, maintenance)</a:t>
              </a:r>
            </a:p>
            <a:p>
              <a:r>
                <a:rPr lang="en-US" sz="1400" dirty="0" smtClean="0">
                  <a:latin typeface="Segoe UI Light" panose="020B0502040204020203" pitchFamily="34" charset="0"/>
                </a:rPr>
                <a:t>Non-arterial streets (maintenance)</a:t>
              </a:r>
              <a:endParaRPr lang="en-US" sz="1400" dirty="0">
                <a:latin typeface="Segoe UI Light" panose="020B0502040204020203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420960" y="1381125"/>
              <a:ext cx="523875" cy="600075"/>
              <a:chOff x="1420960" y="1381125"/>
              <a:chExt cx="523875" cy="600075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20960" y="1381125"/>
                <a:ext cx="523875" cy="0"/>
              </a:xfrm>
              <a:prstGeom prst="line">
                <a:avLst/>
              </a:prstGeom>
              <a:ln>
                <a:solidFill>
                  <a:srgbClr val="FF6C2C"/>
                </a:solidFill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420960" y="1590675"/>
                <a:ext cx="523875" cy="0"/>
              </a:xfrm>
              <a:prstGeom prst="line">
                <a:avLst/>
              </a:prstGeom>
              <a:ln>
                <a:solidFill>
                  <a:srgbClr val="00A85D"/>
                </a:solidFill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20960" y="1981200"/>
                <a:ext cx="523875" cy="0"/>
              </a:xfrm>
              <a:prstGeom prst="line">
                <a:avLst/>
              </a:prstGeom>
              <a:ln>
                <a:solidFill>
                  <a:srgbClr val="492F92"/>
                </a:solidFill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420960" y="1790700"/>
                <a:ext cx="523875" cy="0"/>
              </a:xfrm>
              <a:prstGeom prst="line">
                <a:avLst/>
              </a:prstGeom>
              <a:ln>
                <a:solidFill>
                  <a:srgbClr val="1691D0"/>
                </a:solidFill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825" y="6322356"/>
            <a:ext cx="1085850" cy="481011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58571" y="2972758"/>
          <a:ext cx="5188980" cy="2898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6665"/>
                <a:gridCol w="914400"/>
                <a:gridCol w="986319"/>
                <a:gridCol w="811659"/>
                <a:gridCol w="1039937"/>
              </a:tblGrid>
              <a:tr h="314963">
                <a:tc rowSpan="2">
                  <a:txBody>
                    <a:bodyPr/>
                    <a:lstStyle/>
                    <a:p>
                      <a:pPr marL="182880" lvl="1" indent="0"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920" marR="11920" marT="11920" marB="0" anchor="ctr">
                    <a:solidFill>
                      <a:srgbClr val="1690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All arterials </a:t>
                      </a:r>
                      <a:endParaRPr lang="en-US" sz="1400" b="1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>
                    <a:solidFill>
                      <a:srgbClr val="1690D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>
                    <a:solidFill>
                      <a:srgbClr val="1690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All non-arterials </a:t>
                      </a:r>
                      <a:endParaRPr lang="en-US" sz="1400" b="1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>
                    <a:solidFill>
                      <a:srgbClr val="1690D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>
                    <a:solidFill>
                      <a:srgbClr val="1690D0"/>
                    </a:solidFill>
                  </a:tcPr>
                </a:tc>
              </a:tr>
              <a:tr h="904128">
                <a:tc vMerge="1">
                  <a:txBody>
                    <a:bodyPr/>
                    <a:lstStyle/>
                    <a:p>
                      <a:pPr marL="182880" lvl="1" indent="0"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920" marR="11920" marT="11920" marB="0" anchor="ctr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Citywide</a:t>
                      </a:r>
                      <a:endParaRPr lang="en-US" sz="1400" b="1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Priority Investment</a:t>
                      </a:r>
                      <a:r>
                        <a:rPr lang="en-US" sz="1400" b="1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Network</a:t>
                      </a:r>
                      <a:endParaRPr lang="en-US" sz="1400" b="1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Citywide</a:t>
                      </a:r>
                      <a:endParaRPr lang="en-US" sz="1400" b="1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Priority Investment</a:t>
                      </a:r>
                      <a:r>
                        <a:rPr lang="en-US" sz="1400" b="1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Network</a:t>
                      </a:r>
                      <a:endParaRPr lang="en-US" sz="1400" b="1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>
                    <a:solidFill>
                      <a:srgbClr val="1690D0"/>
                    </a:solidFill>
                  </a:tcPr>
                </a:tc>
              </a:tr>
              <a:tr h="458707">
                <a:tc>
                  <a:txBody>
                    <a:bodyPr/>
                    <a:lstStyle/>
                    <a:p>
                      <a:pPr marL="0" marR="0" lv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en-US" sz="1400" b="0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blockfaces</a:t>
                      </a:r>
                      <a:endParaRPr lang="en-US" sz="1400" b="0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12,791</a:t>
                      </a:r>
                      <a:endParaRPr lang="en-US" sz="1400" b="0" strike="noStrik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dirty="0" smtClean="0">
                          <a:effectLst/>
                          <a:latin typeface="+mn-lt"/>
                        </a:rPr>
                        <a:t>9,158</a:t>
                      </a:r>
                      <a:endParaRPr lang="en-US" sz="1400" b="0" strike="noStrike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32,511</a:t>
                      </a:r>
                    </a:p>
                  </a:txBody>
                  <a:tcPr marL="11920" marR="11920" marT="119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14,770</a:t>
                      </a:r>
                    </a:p>
                  </a:txBody>
                  <a:tcPr marL="11920" marR="11920" marT="11920" marB="0" anchor="ctr"/>
                </a:tc>
              </a:tr>
              <a:tr h="610394">
                <a:tc>
                  <a:txBody>
                    <a:bodyPr/>
                    <a:lstStyle/>
                    <a:p>
                      <a:pPr marL="0" marR="0" lv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Blockfaces</a:t>
                      </a:r>
                      <a:r>
                        <a:rPr lang="en-US" sz="1400" b="0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missing sidewalks*</a:t>
                      </a:r>
                      <a:endParaRPr lang="en-US" sz="1400" b="0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1,400</a:t>
                      </a:r>
                      <a:endParaRPr lang="en-US" sz="1400" b="0" strike="noStrik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669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920" marR="11920" marT="119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10,001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920" marR="11920" marT="119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3,058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920" marR="11920" marT="11920" marB="0" anchor="ctr"/>
                </a:tc>
              </a:tr>
              <a:tr h="610394">
                <a:tc>
                  <a:txBody>
                    <a:bodyPr/>
                    <a:lstStyle/>
                    <a:p>
                      <a:pPr marL="0" marR="0" lv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Percent missing sidewalks</a:t>
                      </a:r>
                      <a:endParaRPr lang="en-US" sz="1400" b="0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10.9%</a:t>
                      </a:r>
                      <a:endParaRPr lang="en-US" sz="1400" b="0" strike="noStrik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7.3%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920" marR="11920" marT="119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30.7%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920" marR="11920" marT="119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20.7%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1920" marR="11920" marT="11920" marB="0" anchor="ctr"/>
                </a:tc>
              </a:tr>
            </a:tbl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258571" y="274638"/>
            <a:ext cx="8428229" cy="1027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“Along the roadway” </a:t>
            </a:r>
          </a:p>
          <a:p>
            <a:pPr algn="l"/>
            <a:r>
              <a:rPr lang="en-US" sz="40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42848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08478" y="0"/>
            <a:ext cx="1405719" cy="57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2192" y="193948"/>
            <a:ext cx="8229600" cy="45303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sidewalk costs / funding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6599" y="833676"/>
            <a:ext cx="6358270" cy="4572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>
                <a:latin typeface="Segoe UI Light" panose="020B0502040204020203" pitchFamily="34" charset="0"/>
              </a:rPr>
              <a:t>Draft </a:t>
            </a:r>
            <a:r>
              <a:rPr lang="en-US" sz="1600" dirty="0">
                <a:latin typeface="Segoe UI Light" panose="020B0502040204020203" pitchFamily="34" charset="0"/>
              </a:rPr>
              <a:t>P</a:t>
            </a:r>
            <a:r>
              <a:rPr lang="en-US" sz="1600" dirty="0" smtClean="0">
                <a:latin typeface="Segoe UI Light" panose="020B0502040204020203" pitchFamily="34" charset="0"/>
              </a:rPr>
              <a:t>riority Investment Network (PIN) 20-year need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4294967295"/>
          </p:nvPr>
        </p:nvSpPr>
        <p:spPr>
          <a:xfrm>
            <a:off x="306599" y="3387305"/>
            <a:ext cx="3784711" cy="4572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>
                <a:latin typeface="Segoe UI Light" panose="020B0502040204020203" pitchFamily="34" charset="0"/>
              </a:rPr>
              <a:t>Move Seattle funding (9-year)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4294967295"/>
          </p:nvPr>
        </p:nvSpPr>
        <p:spPr>
          <a:xfrm>
            <a:off x="6900528" y="1165311"/>
            <a:ext cx="2190307" cy="2593827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200" dirty="0" smtClean="0">
                <a:latin typeface="Segoe UI Light" panose="020B0502040204020203" pitchFamily="34" charset="0"/>
              </a:rPr>
              <a:t>* Based on SDOT Asset Management database. Not all may be suitable locations for new sidewalks.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200" dirty="0" smtClean="0">
                <a:latin typeface="Segoe UI Light" panose="020B0502040204020203" pitchFamily="34" charset="0"/>
              </a:rPr>
              <a:t>** Planning-level cost estimates can vary widely, based on site conditions, delivery method, and other factors. Cost estimate is in 2015 dollars</a:t>
            </a:r>
            <a:r>
              <a:rPr lang="en-US" sz="1100" dirty="0" smtClean="0">
                <a:latin typeface="Segoe UI Light" panose="020B0502040204020203" pitchFamily="34" charset="0"/>
              </a:rPr>
              <a:t>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06599" y="1197138"/>
          <a:ext cx="6371873" cy="1842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3196"/>
                <a:gridCol w="1691563"/>
                <a:gridCol w="2637114"/>
              </a:tblGrid>
              <a:tr h="521591">
                <a:tc>
                  <a:txBody>
                    <a:bodyPr/>
                    <a:lstStyle/>
                    <a:p>
                      <a:pPr marL="182880" lvl="1" indent="0"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Blockfaces</a:t>
                      </a:r>
                      <a:r>
                        <a:rPr lang="en-US" sz="1200" b="1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missing sidewalk*</a:t>
                      </a:r>
                      <a:endParaRPr lang="en-US" sz="1200" b="1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cost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(Arterials: $300K/</a:t>
                      </a:r>
                      <a:r>
                        <a:rPr lang="en-US" sz="1200" b="1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blockface</a:t>
                      </a:r>
                      <a:endParaRPr lang="en-US" sz="1200" b="1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Non-arterials: $150K/</a:t>
                      </a:r>
                      <a:r>
                        <a:rPr lang="en-US" sz="1200" b="1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blockface</a:t>
                      </a:r>
                      <a:r>
                        <a:rPr lang="en-US" sz="1200" b="1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1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)**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690D0"/>
                    </a:solidFill>
                  </a:tcPr>
                </a:tc>
              </a:tr>
              <a:tr h="400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Arterial</a:t>
                      </a:r>
                      <a:r>
                        <a:rPr lang="en-US" sz="1200" b="1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streets</a:t>
                      </a:r>
                      <a:r>
                        <a:rPr lang="en-US" sz="1200" b="1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within PIN</a:t>
                      </a:r>
                      <a:endParaRPr lang="en-US" sz="1200" b="1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noStrike" dirty="0" smtClean="0">
                          <a:effectLst/>
                        </a:rPr>
                        <a:t>669 (47.5 miles)</a:t>
                      </a:r>
                      <a:endParaRPr lang="en-US" sz="1200" b="1" strike="noStrik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effectLst/>
                        </a:rPr>
                        <a:t>$200.7M</a:t>
                      </a:r>
                      <a:endParaRPr lang="en-US" sz="12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Non-arterial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streets within PIN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3,058 (202.5 miles)</a:t>
                      </a: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Both sides of street: $459M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One side of street: $229M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 PIN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sidewalk need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3,727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$429M to $659.7M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97972" y="3738984"/>
          <a:ext cx="8498354" cy="2673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0005"/>
                <a:gridCol w="1001266"/>
                <a:gridCol w="5647083"/>
              </a:tblGrid>
              <a:tr h="356623">
                <a:tc>
                  <a:txBody>
                    <a:bodyPr/>
                    <a:lstStyle/>
                    <a:p>
                      <a:pPr marL="18288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</a:rPr>
                        <a:t>SDOT Program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</a:rPr>
                        <a:t>Total Levy Amount 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</a:rPr>
                        <a:t>Levy Deliverable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690D0"/>
                    </a:solidFill>
                  </a:tcPr>
                </a:tc>
              </a:tr>
              <a:tr h="568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PMP Implementation Program (sidewalks)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$61M</a:t>
                      </a: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457200" marR="0" lvl="1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Build 250 new blocks of sidewalk (traditional and “low cost” sidewalks), filling in 75% of the sidewalk gaps on priority transit corridors citywide</a:t>
                      </a:r>
                      <a:endParaRPr lang="en-US" sz="12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/>
                </a:tc>
              </a:tr>
              <a:tr h="400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Safe Routes to School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$7M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Complete 9-12 Safe Routes to School projects each year</a:t>
                      </a:r>
                      <a:endParaRPr lang="en-US" sz="12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/>
                </a:tc>
              </a:tr>
              <a:tr h="2881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Vision Zero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$23M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Complete 12-15 corridor safety projects, improving safety for all travelers</a:t>
                      </a:r>
                      <a:endParaRPr lang="en-US" sz="12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/>
                </a:tc>
              </a:tr>
              <a:tr h="278003">
                <a:tc>
                  <a:txBody>
                    <a:bodyPr/>
                    <a:lstStyle/>
                    <a:p>
                      <a:pPr marL="0" marR="0" lvl="1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Neighborhood Greenways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$48M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miles of new greenways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278003">
                <a:tc>
                  <a:txBody>
                    <a:bodyPr/>
                    <a:lstStyle/>
                    <a:p>
                      <a:pPr marL="0" marR="0" lvl="1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Multimodal improvements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$104M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 7+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multimodal corridor projects (will include pedestrian elements)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278003">
                <a:tc>
                  <a:txBody>
                    <a:bodyPr/>
                    <a:lstStyle/>
                    <a:p>
                      <a:pPr marL="0" marR="0" lvl="1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Drainage partnership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$10M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 with SPU to provide pedestrian infrastructure and address drainage issues in the flood-prone South Park neighborhood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4451" y="1012016"/>
            <a:ext cx="4002969" cy="580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65" y="971550"/>
            <a:ext cx="4467157" cy="578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43" y="5034337"/>
            <a:ext cx="1581527" cy="140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459" y="5277918"/>
            <a:ext cx="1610801" cy="11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38543" y="1030797"/>
            <a:ext cx="1788555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Controlled stop spacing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94459" y="1048340"/>
            <a:ext cx="1703534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Crossing width</a:t>
            </a:r>
          </a:p>
        </p:txBody>
      </p:sp>
      <p:sp>
        <p:nvSpPr>
          <p:cNvPr id="2" name="Oval 1"/>
          <p:cNvSpPr/>
          <p:nvPr/>
        </p:nvSpPr>
        <p:spPr>
          <a:xfrm>
            <a:off x="1181528" y="5989834"/>
            <a:ext cx="538542" cy="4079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518423" y="5880459"/>
            <a:ext cx="481732" cy="527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543" y="1057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Crossing </a:t>
            </a:r>
            <a:r>
              <a:rPr lang="en-US" sz="36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roadway opportunities</a:t>
            </a:r>
            <a:endParaRPr lang="en-US" sz="3600" dirty="0" smtClean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08478" y="0"/>
            <a:ext cx="4435522" cy="6858000"/>
            <a:chOff x="4708478" y="0"/>
            <a:chExt cx="4435522" cy="6858000"/>
          </a:xfrm>
        </p:grpSpPr>
        <p:pic>
          <p:nvPicPr>
            <p:cNvPr id="3" name="Picture 2" descr="V:\PP\7 Projects\4 PedBike\Ped Master Plan Update\Prioritization\Safety\Safety_draft_working_02 02 16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73881" y="181"/>
              <a:ext cx="4370119" cy="6857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708478" y="0"/>
              <a:ext cx="1405719" cy="573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97631" y="5436919"/>
              <a:ext cx="1068779" cy="1421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801" y="5177595"/>
            <a:ext cx="1139045" cy="1469136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4673" y="286603"/>
            <a:ext cx="5959524" cy="919925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Step 3: Further prioritizing (arterials)</a:t>
            </a:r>
            <a:endParaRPr lang="en-US" sz="3600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40426" y="1742698"/>
          <a:ext cx="4114800" cy="37255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4623"/>
                <a:gridCol w="2650177"/>
              </a:tblGrid>
              <a:tr h="466817"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Safety Factors </a:t>
                      </a:r>
                      <a:r>
                        <a:rPr lang="en-US" sz="1400" b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(based on SDOT Pedestrian Safety</a:t>
                      </a:r>
                      <a:r>
                        <a:rPr lang="en-US" sz="1400" b="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Analysis and Vision Zero objectives)</a:t>
                      </a:r>
                      <a:endParaRPr lang="en-US" sz="1400" b="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9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egoe UI Light" panose="020B0502040204020203" pitchFamily="34" charset="0"/>
                        </a:rPr>
                        <a:t>Pedestrian</a:t>
                      </a:r>
                      <a:r>
                        <a:rPr lang="en-US" sz="1200" baseline="0" dirty="0" smtClean="0">
                          <a:latin typeface="Segoe UI Light" panose="020B0502040204020203" pitchFamily="34" charset="0"/>
                        </a:rPr>
                        <a:t> collisions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 smtClean="0">
                          <a:latin typeface="Segoe UI Light" panose="020B0502040204020203" pitchFamily="34" charset="0"/>
                        </a:rPr>
                        <a:t>Serious injuries and fatalities more highly weighted. Data from the last 5 years.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B"/>
                    </a:solidFill>
                  </a:tcPr>
                </a:tc>
              </a:tr>
              <a:tr h="5895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egoe UI Light" panose="020B0502040204020203" pitchFamily="34" charset="0"/>
                        </a:rPr>
                        <a:t>Arterial classifications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 smtClean="0">
                          <a:latin typeface="Segoe UI Light" panose="020B0502040204020203" pitchFamily="34" charset="0"/>
                        </a:rPr>
                        <a:t>Proxy for volume; Majority of severe injuries occur on principal and major arterials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</a:tr>
              <a:tr h="519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Segoe UI Light" panose="020B0502040204020203" pitchFamily="34" charset="0"/>
                        </a:rPr>
                        <a:t>Roadway width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 smtClean="0">
                          <a:latin typeface="Segoe UI Light" panose="020B0502040204020203" pitchFamily="34" charset="0"/>
                        </a:rPr>
                        <a:t>Curb to curb width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B"/>
                    </a:solidFill>
                  </a:tcPr>
                </a:tc>
              </a:tr>
              <a:tr h="7632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Segoe UI Light" panose="020B0502040204020203" pitchFamily="34" charset="0"/>
                        </a:rPr>
                        <a:t>Speed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 smtClean="0">
                          <a:latin typeface="Segoe UI Light" panose="020B0502040204020203" pitchFamily="34" charset="0"/>
                        </a:rPr>
                        <a:t>85</a:t>
                      </a:r>
                      <a:r>
                        <a:rPr lang="en-US" sz="1200" u="none" strike="noStrike" kern="1200" baseline="30000" dirty="0" smtClean="0">
                          <a:latin typeface="Segoe UI Light" panose="020B0502040204020203" pitchFamily="34" charset="0"/>
                        </a:rPr>
                        <a:t>th</a:t>
                      </a:r>
                      <a:r>
                        <a:rPr lang="en-US" sz="1200" u="none" strike="noStrike" kern="1200" baseline="0" dirty="0" smtClean="0">
                          <a:latin typeface="Segoe UI Light" panose="020B0502040204020203" pitchFamily="34" charset="0"/>
                        </a:rPr>
                        <a:t> percentile speeds where available, and posted speed limit where actual speed is not available.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</a:tr>
              <a:tr h="644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Segoe UI Light" panose="020B0502040204020203" pitchFamily="34" charset="0"/>
                        </a:rPr>
                        <a:t>Controlled crossing spacing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Segoe UI Light" panose="020B0502040204020203" pitchFamily="34" charset="0"/>
                        </a:rPr>
                        <a:t>On principal and major arterials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165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61241" y="2289433"/>
          <a:ext cx="2910840" cy="25603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910840"/>
              </a:tblGrid>
              <a:tr h="4000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Health and Equity Factors</a:t>
                      </a:r>
                      <a:endParaRPr lang="en-US" sz="1400" b="1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92F92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r>
                        <a:rPr lang="en-US" sz="1200" strike="noStrike" baseline="0" dirty="0" smtClean="0">
                          <a:latin typeface="Segoe UI Light" panose="020B0502040204020203" pitchFamily="34" charset="0"/>
                        </a:rPr>
                        <a:t>Communities of color (new)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Segoe UI Light" panose="020B0502040204020203" pitchFamily="34" charset="0"/>
                        </a:rPr>
                        <a:t>Low income population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Segoe UI Light" panose="020B0502040204020203" pitchFamily="34" charset="0"/>
                        </a:rPr>
                        <a:t>Disability population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egoe UI Light" panose="020B0502040204020203" pitchFamily="34" charset="0"/>
                        </a:rPr>
                        <a:t>Diabetes rates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Segoe UI Light" panose="020B0502040204020203" pitchFamily="34" charset="0"/>
                        </a:rPr>
                        <a:t>Physical activity rates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Segoe UI Light" panose="020B0502040204020203" pitchFamily="34" charset="0"/>
                        </a:rPr>
                        <a:t>Obesity rates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92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7805" y="-9339"/>
            <a:ext cx="4135272" cy="686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08478" y="0"/>
            <a:ext cx="1405719" cy="57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673" y="395415"/>
            <a:ext cx="4849813" cy="1383958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Step 3: Further prioritizing (arterials and non-arterials)</a:t>
            </a:r>
            <a:endParaRPr lang="en-US" sz="3600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894" y="228600"/>
            <a:ext cx="5046431" cy="81870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PMP Implementation Plan</a:t>
            </a:r>
            <a:endParaRPr lang="en-US" dirty="0">
              <a:solidFill>
                <a:srgbClr val="1691D0"/>
              </a:solidFill>
            </a:endParaRPr>
          </a:p>
        </p:txBody>
      </p:sp>
      <p:sp>
        <p:nvSpPr>
          <p:cNvPr id="3" name="Content Placeholder 5"/>
          <p:cNvSpPr>
            <a:spLocks noGrp="1"/>
          </p:cNvSpPr>
          <p:nvPr>
            <p:ph sz="half" idx="1"/>
          </p:nvPr>
        </p:nvSpPr>
        <p:spPr>
          <a:xfrm>
            <a:off x="238101" y="1447800"/>
            <a:ext cx="4867299" cy="5181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Segoe UI Light" panose="020B0502040204020203" pitchFamily="34" charset="0"/>
              </a:rPr>
              <a:t>Will be developed after Plan adoption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Segoe UI Light" panose="020B0502040204020203" pitchFamily="34" charset="0"/>
              </a:rPr>
              <a:t>Identify locations within the PIN for near-term improvements based on: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Safety/Equity/Health analyses 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Annual funding streams, grant opportunities, and other resources.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P</a:t>
            </a:r>
            <a:r>
              <a:rPr lang="en-US" dirty="0" smtClean="0">
                <a:latin typeface="Segoe UI Light" panose="020B0502040204020203" pitchFamily="34" charset="0"/>
              </a:rPr>
              <a:t>rogram/project leveraging opportunities 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Other balancing factors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Implementation Plan will be updated regularly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Reflects changing funding and leveraging opportunities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Allows safety/equity/health data to be updated regularly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</p:txBody>
      </p:sp>
      <p:pic>
        <p:nvPicPr>
          <p:cNvPr id="4" name="Picture 3" descr="C:\Users\maceki\Downloads\24596777813_6205848a08_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08"/>
          <a:stretch/>
        </p:blipFill>
        <p:spPr bwMode="auto">
          <a:xfrm>
            <a:off x="5267325" y="0"/>
            <a:ext cx="3876675" cy="706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41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441" y="81121"/>
            <a:ext cx="8886805" cy="802458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Role of </a:t>
            </a:r>
            <a:r>
              <a:rPr lang="en-US" sz="36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land use in </a:t>
            </a:r>
            <a:r>
              <a:rPr lang="en-US" sz="36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prioritization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3303" y="994586"/>
            <a:ext cx="3606180" cy="5863414"/>
            <a:chOff x="873303" y="994586"/>
            <a:chExt cx="3606180" cy="5863414"/>
          </a:xfrm>
        </p:grpSpPr>
        <p:pic>
          <p:nvPicPr>
            <p:cNvPr id="1026" name="Picture 2" descr="C:\Users\marxm\Desktop\MissingArterialSW (2)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3303" y="994586"/>
              <a:ext cx="3606180" cy="5863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73303" y="3817088"/>
              <a:ext cx="1168148" cy="40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68580" y="994586"/>
            <a:ext cx="3633159" cy="5863414"/>
            <a:chOff x="4968580" y="994586"/>
            <a:chExt cx="3633159" cy="5863414"/>
          </a:xfrm>
        </p:grpSpPr>
        <p:pic>
          <p:nvPicPr>
            <p:cNvPr id="1027" name="Picture 3" descr="C:\Users\marxm\Desktop\MissingNonArterialSW (2)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68580" y="994586"/>
              <a:ext cx="3633159" cy="5863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968580" y="3767469"/>
              <a:ext cx="1168148" cy="40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C:\Users\marxm\Desktop\MissingArterialSW (2)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93" y="3607095"/>
            <a:ext cx="2073349" cy="8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rxm\Desktop\MissingNonArterialSW (2)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4920" y="3712534"/>
            <a:ext cx="2083983" cy="6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8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mission, vision, and core values</a:t>
            </a:r>
            <a:endParaRPr lang="en-US" sz="4000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3397472"/>
            <a:ext cx="7696200" cy="2774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Segoe UI Light" panose="020B0502040204020203" pitchFamily="34" charset="0"/>
              </a:rPr>
              <a:t>Committed to </a:t>
            </a:r>
            <a:r>
              <a:rPr lang="en-US" sz="24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core values </a:t>
            </a:r>
            <a:r>
              <a:rPr lang="en-US" sz="2400" dirty="0" smtClean="0">
                <a:latin typeface="Segoe UI Light" panose="020B0502040204020203" pitchFamily="34" charset="0"/>
              </a:rPr>
              <a:t>to create a city that is:</a:t>
            </a:r>
          </a:p>
          <a:p>
            <a:r>
              <a:rPr lang="en-US" sz="2400" dirty="0" smtClean="0">
                <a:latin typeface="Segoe UI Light" panose="020B0502040204020203" pitchFamily="34" charset="0"/>
              </a:rPr>
              <a:t>Safe</a:t>
            </a:r>
          </a:p>
          <a:p>
            <a:r>
              <a:rPr lang="en-US" sz="2400" dirty="0" smtClean="0">
                <a:latin typeface="Segoe UI Light" panose="020B0502040204020203" pitchFamily="34" charset="0"/>
              </a:rPr>
              <a:t>Interconnected</a:t>
            </a:r>
          </a:p>
          <a:p>
            <a:r>
              <a:rPr lang="en-US" sz="2400" dirty="0" smtClean="0">
                <a:latin typeface="Segoe UI Light" panose="020B0502040204020203" pitchFamily="34" charset="0"/>
              </a:rPr>
              <a:t>Affordable</a:t>
            </a:r>
          </a:p>
          <a:p>
            <a:r>
              <a:rPr lang="en-US" sz="2400" dirty="0" smtClean="0">
                <a:latin typeface="Segoe UI Light" panose="020B0502040204020203" pitchFamily="34" charset="0"/>
              </a:rPr>
              <a:t>Vibrant</a:t>
            </a:r>
          </a:p>
          <a:p>
            <a:r>
              <a:rPr lang="en-US" sz="2400" dirty="0" smtClean="0">
                <a:latin typeface="Segoe UI Light" panose="020B0502040204020203" pitchFamily="34" charset="0"/>
              </a:rPr>
              <a:t>Innovative</a:t>
            </a:r>
          </a:p>
          <a:p>
            <a:pPr marL="0" indent="0">
              <a:buNone/>
            </a:pPr>
            <a:endParaRPr lang="en-US" sz="2400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egoe UI Light" panose="020B0502040204020203" pitchFamily="34" charset="0"/>
              </a:rPr>
              <a:t>For 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057401"/>
            <a:ext cx="4456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Mission: </a:t>
            </a:r>
            <a:r>
              <a:rPr lang="en-US" sz="2400" dirty="0" smtClean="0">
                <a:latin typeface="Segoe UI Light" panose="020B0502040204020203" pitchFamily="34" charset="0"/>
              </a:rPr>
              <a:t>deliver </a:t>
            </a:r>
            <a:r>
              <a:rPr lang="en-US" sz="2400" dirty="0">
                <a:latin typeface="Segoe UI Light" panose="020B0502040204020203" pitchFamily="34" charset="0"/>
              </a:rPr>
              <a:t>a high-quality </a:t>
            </a:r>
          </a:p>
          <a:p>
            <a:r>
              <a:rPr lang="en-US" sz="2400" dirty="0">
                <a:latin typeface="Segoe UI Light" panose="020B0502040204020203" pitchFamily="34" charset="0"/>
              </a:rPr>
              <a:t>t</a:t>
            </a:r>
            <a:r>
              <a:rPr lang="en-US" sz="2400" dirty="0" smtClean="0">
                <a:latin typeface="Segoe UI Light" panose="020B0502040204020203" pitchFamily="34" charset="0"/>
              </a:rPr>
              <a:t>ransportation system for Seattle</a:t>
            </a:r>
            <a:endParaRPr lang="en-US" sz="2400" dirty="0">
              <a:latin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2057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Vision: </a:t>
            </a:r>
            <a:r>
              <a:rPr lang="en-US" sz="2400" dirty="0" smtClean="0">
                <a:latin typeface="Segoe UI Light" panose="020B0502040204020203" pitchFamily="34" charset="0"/>
              </a:rPr>
              <a:t>connected people, places, and products</a:t>
            </a:r>
            <a:endParaRPr lang="en-US" sz="2400" dirty="0">
              <a:latin typeface="Segoe UI Light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39" y="101924"/>
            <a:ext cx="3755204" cy="163787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Implementing strategies and actions</a:t>
            </a:r>
            <a:endParaRPr lang="en-US" sz="3600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C:\Users\marxm\Desktop\Pages from PMP Public Review Draft_20160418_QAQC DRAFT Ch 4, 5, 6_MACEK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5276" y="101924"/>
            <a:ext cx="5198724" cy="675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56187" y="1981200"/>
            <a:ext cx="3488079" cy="402318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latin typeface="Segoe UI Light" panose="020B0502040204020203" pitchFamily="34" charset="0"/>
              </a:rPr>
              <a:t>Stem from Plan goals/objectives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Segoe UI Light" panose="020B0502040204020203" pitchFamily="34" charset="0"/>
              </a:rPr>
              <a:t>Outline how we will improve walking conditions within the PIN.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Segoe UI Light" panose="020B0502040204020203" pitchFamily="34" charset="0"/>
              </a:rPr>
              <a:t>19 implementing strategies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Segoe UI Light" panose="020B0502040204020203" pitchFamily="34" charset="0"/>
              </a:rPr>
              <a:t>64 implementing actions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62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 performance measures</a:t>
            </a:r>
            <a:endParaRPr lang="en-US" dirty="0">
              <a:solidFill>
                <a:srgbClr val="1691D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373282"/>
              </p:ext>
            </p:extLst>
          </p:nvPr>
        </p:nvGraphicFramePr>
        <p:xfrm>
          <a:off x="457200" y="1600200"/>
          <a:ext cx="8153400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25908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Measure</a:t>
                      </a:r>
                      <a:endParaRPr lang="en-US" b="0" dirty="0">
                        <a:latin typeface="+mj-lt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Desired trend</a:t>
                      </a:r>
                      <a:endParaRPr lang="en-US" b="0" dirty="0">
                        <a:latin typeface="+mj-lt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Performance</a:t>
                      </a:r>
                      <a:r>
                        <a:rPr lang="en-US" b="0" baseline="0" dirty="0" smtClean="0">
                          <a:latin typeface="+mj-lt"/>
                        </a:rPr>
                        <a:t> t</a:t>
                      </a:r>
                      <a:r>
                        <a:rPr lang="en-US" b="0" dirty="0" smtClean="0">
                          <a:latin typeface="+mj-lt"/>
                        </a:rPr>
                        <a:t>arget</a:t>
                      </a:r>
                      <a:endParaRPr lang="en-US" b="0" dirty="0">
                        <a:latin typeface="+mj-lt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Number of pedestrian fatalities and serious injury collisions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Decreasing 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Pedestrian fatalities and serious injury collisions reach zero by 2030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Rate of crashes involving pedestrians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Decreasing rate of pedestrian crashes per 100,000 residents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(None recommended)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Percent of sidewalks within the PIN completed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Increasing percentage of Priority Investment Network arterial sidewalks completed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 of PIN arterial sidewalks complete by 2035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 share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Increasing percentage of walking trips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(None recommended)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Pedestrian activity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Increasing number of pedestrians at count locations over time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(None recommended)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Children walking or biking to or from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Increasing number of trips by children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(None recommended)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MP Public review draft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Segoe UI Light" panose="020B0502040204020203" pitchFamily="34" charset="0"/>
              </a:rPr>
              <a:t>Public comment period </a:t>
            </a:r>
          </a:p>
          <a:p>
            <a:pPr lvl="1"/>
            <a:r>
              <a:rPr lang="en-US" sz="2000" dirty="0" smtClean="0">
                <a:latin typeface="Segoe UI Light" panose="020B0502040204020203" pitchFamily="34" charset="0"/>
              </a:rPr>
              <a:t>45 days</a:t>
            </a:r>
          </a:p>
          <a:p>
            <a:endParaRPr lang="en-US" sz="2200" dirty="0" smtClean="0">
              <a:latin typeface="Segoe UI Light" panose="020B0502040204020203" pitchFamily="34" charset="0"/>
            </a:endParaRPr>
          </a:p>
          <a:p>
            <a:r>
              <a:rPr lang="en-US" sz="2200" dirty="0" smtClean="0">
                <a:latin typeface="Segoe UI Light" panose="020B0502040204020203" pitchFamily="34" charset="0"/>
              </a:rPr>
              <a:t>Hard copy of the plan  distributed to</a:t>
            </a:r>
          </a:p>
          <a:p>
            <a:pPr marL="800100" lvl="1"/>
            <a:r>
              <a:rPr lang="en-US" sz="2000" dirty="0" smtClean="0">
                <a:latin typeface="Segoe UI Light" panose="020B0502040204020203" pitchFamily="34" charset="0"/>
              </a:rPr>
              <a:t>Seattle libraries</a:t>
            </a:r>
            <a:endParaRPr lang="en-US" sz="2000" dirty="0">
              <a:latin typeface="Segoe UI Light" panose="020B0502040204020203" pitchFamily="34" charset="0"/>
            </a:endParaRPr>
          </a:p>
          <a:p>
            <a:pPr marL="800100" lvl="1"/>
            <a:r>
              <a:rPr lang="en-US" sz="2000" dirty="0" smtClean="0">
                <a:latin typeface="Segoe UI Light" panose="020B0502040204020203" pitchFamily="34" charset="0"/>
              </a:rPr>
              <a:t>City Council</a:t>
            </a:r>
          </a:p>
          <a:p>
            <a:pPr marL="800100" lvl="1"/>
            <a:r>
              <a:rPr lang="en-US" sz="2000" dirty="0" smtClean="0">
                <a:latin typeface="Segoe UI Light" panose="020B0502040204020203" pitchFamily="34" charset="0"/>
              </a:rPr>
              <a:t>Mayor’s office</a:t>
            </a:r>
          </a:p>
          <a:p>
            <a:pPr marL="514350" lvl="1" indent="0">
              <a:buNone/>
            </a:pPr>
            <a:endParaRPr lang="en-US" sz="2000" dirty="0">
              <a:latin typeface="Segoe UI Light" panose="020B0502040204020203" pitchFamily="34" charset="0"/>
            </a:endParaRPr>
          </a:p>
          <a:p>
            <a:pPr marL="457200"/>
            <a:r>
              <a:rPr lang="en-US" sz="2400" dirty="0" smtClean="0">
                <a:latin typeface="Segoe UI Light" panose="020B0502040204020203" pitchFamily="34" charset="0"/>
              </a:rPr>
              <a:t>Available online</a:t>
            </a:r>
          </a:p>
          <a:p>
            <a:pPr marL="457200"/>
            <a:endParaRPr lang="en-US" sz="2400" dirty="0" smtClean="0">
              <a:latin typeface="Segoe UI Light" panose="020B0502040204020203" pitchFamily="34" charset="0"/>
            </a:endParaRPr>
          </a:p>
          <a:p>
            <a:pPr marL="457200"/>
            <a:r>
              <a:rPr lang="en-US" sz="2400" dirty="0" smtClean="0">
                <a:latin typeface="Segoe UI Light" panose="020B0502040204020203" pitchFamily="34" charset="0"/>
              </a:rPr>
              <a:t>Work with Department of Neighborhoods (DON) to spread the word</a:t>
            </a:r>
          </a:p>
          <a:p>
            <a:endParaRPr lang="en-US" sz="2200" dirty="0">
              <a:latin typeface="Segoe UI Light" panose="020B0502040204020203" pitchFamily="34" charset="0"/>
            </a:endParaRPr>
          </a:p>
          <a:p>
            <a:endParaRPr lang="en-US" sz="1800" dirty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581400" cy="423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6" y="16831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Status and next steps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324735"/>
              </p:ext>
            </p:extLst>
          </p:nvPr>
        </p:nvGraphicFramePr>
        <p:xfrm>
          <a:off x="733427" y="1762125"/>
          <a:ext cx="780097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589"/>
                <a:gridCol w="1085477"/>
                <a:gridCol w="735847"/>
                <a:gridCol w="349629"/>
                <a:gridCol w="1085477"/>
                <a:gridCol w="1085477"/>
                <a:gridCol w="1085477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April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June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July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August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Develop draft plan</a:t>
                      </a:r>
                    </a:p>
                  </a:txBody>
                  <a:tcPr marL="36576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2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Release draft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plan for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public review</a:t>
                      </a:r>
                    </a:p>
                  </a:txBody>
                  <a:tcPr marL="36576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Public review and outreach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576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2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2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Address comments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576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Anticipated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Mayor’s recommended plan*</a:t>
                      </a:r>
                    </a:p>
                  </a:txBody>
                  <a:tcPr marL="36576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 flipV="1">
            <a:off x="4678392" y="2925792"/>
            <a:ext cx="350808" cy="350808"/>
          </a:xfrm>
          <a:prstGeom prst="ellipse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7802592" y="4609118"/>
            <a:ext cx="350808" cy="350808"/>
          </a:xfrm>
          <a:prstGeom prst="ellipse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5181600"/>
            <a:ext cx="5579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6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*Implementation Plan will be developed after Plan adoption</a:t>
            </a:r>
            <a:endParaRPr lang="en-US" sz="16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137685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michelle.marx@seattle.gov | (206) 684-0633</a:t>
            </a:r>
          </a:p>
          <a:p>
            <a:pPr marL="0" indent="0" algn="ctr">
              <a:buNone/>
            </a:pP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  ian.macek@seattle.gov </a:t>
            </a:r>
            <a:r>
              <a:rPr lang="en-US" dirty="0">
                <a:latin typeface="Segoe UI Light" panose="020B0502040204020203" pitchFamily="34" charset="0"/>
                <a:ea typeface="Kozuka Gothic Pro L" pitchFamily="34" charset="-128"/>
              </a:rPr>
              <a:t>| (206) </a:t>
            </a: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684-7576</a:t>
            </a:r>
          </a:p>
          <a:p>
            <a:pPr marL="0" indent="0" algn="ctr">
              <a:buNone/>
            </a:pPr>
            <a:r>
              <a:rPr lang="en-US" sz="2800" dirty="0" smtClean="0">
                <a:latin typeface="Segoe UI Light" panose="020B0502040204020203" pitchFamily="34" charset="0"/>
                <a:ea typeface="Kozuka Gothic Pro L" pitchFamily="34" charset="-128"/>
                <a:hlinkClick r:id="rId3"/>
              </a:rPr>
              <a:t>www.seattle.gov/transportation/pedMasterPlan.htm</a:t>
            </a:r>
            <a:r>
              <a:rPr lang="en-US" sz="2800" dirty="0" smtClean="0">
                <a:latin typeface="Segoe UI Light" panose="020B0502040204020203" pitchFamily="34" charset="0"/>
                <a:ea typeface="Kozuka Gothic Pro L" pitchFamily="34" charset="-128"/>
              </a:rPr>
              <a:t> </a:t>
            </a:r>
            <a:endParaRPr lang="en-US" sz="2800" dirty="0"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429001"/>
            <a:ext cx="9143999" cy="685799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www.seattle.gov/transportation</a:t>
            </a:r>
            <a:endParaRPr lang="en-US" dirty="0">
              <a:solidFill>
                <a:schemeClr val="bg1"/>
              </a:solidFill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5064" y="5681038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489414"/>
            <a:ext cx="768386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529" y="4504708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708" y="4500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6886" y="4514880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ceki\Downloads\26337491262_eb5d755c6e_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8"/>
          <a:stretch/>
        </p:blipFill>
        <p:spPr bwMode="auto">
          <a:xfrm rot="5400000">
            <a:off x="3428994" y="1142999"/>
            <a:ext cx="6876359" cy="455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06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Presentation</a:t>
            </a:r>
            <a:b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overview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</p:spPr>
        <p:txBody>
          <a:bodyPr>
            <a:normAutofit fontScale="70000" lnSpcReduction="20000"/>
          </a:bodyPr>
          <a:lstStyle/>
          <a:p>
            <a:endParaRPr lang="en-US" sz="3200" dirty="0" smtClean="0">
              <a:latin typeface="Segoe UI Light" panose="020B0502040204020203" pitchFamily="34" charset="0"/>
            </a:endParaRPr>
          </a:p>
          <a:p>
            <a:r>
              <a:rPr lang="en-US" sz="3200" dirty="0" smtClean="0">
                <a:latin typeface="Segoe UI Light" panose="020B0502040204020203" pitchFamily="34" charset="0"/>
              </a:rPr>
              <a:t>What is the PMP?</a:t>
            </a:r>
          </a:p>
          <a:p>
            <a:endParaRPr lang="en-US" sz="3200" dirty="0" smtClean="0">
              <a:latin typeface="Segoe UI Light" panose="020B0502040204020203" pitchFamily="34" charset="0"/>
            </a:endParaRPr>
          </a:p>
          <a:p>
            <a:r>
              <a:rPr lang="en-US" sz="3200" dirty="0" smtClean="0">
                <a:latin typeface="Segoe UI Light" panose="020B0502040204020203" pitchFamily="34" charset="0"/>
              </a:rPr>
              <a:t>PMP policy </a:t>
            </a:r>
            <a:r>
              <a:rPr lang="en-US" sz="3200" dirty="0">
                <a:latin typeface="Segoe UI Light" panose="020B0502040204020203" pitchFamily="34" charset="0"/>
              </a:rPr>
              <a:t>framework</a:t>
            </a:r>
          </a:p>
          <a:p>
            <a:endParaRPr lang="en-US" sz="3200" dirty="0" smtClean="0">
              <a:latin typeface="Segoe UI Light" panose="020B0502040204020203" pitchFamily="34" charset="0"/>
            </a:endParaRPr>
          </a:p>
          <a:p>
            <a:r>
              <a:rPr lang="en-US" sz="3200" dirty="0" smtClean="0">
                <a:latin typeface="Segoe UI Light" panose="020B0502040204020203" pitchFamily="34" charset="0"/>
              </a:rPr>
              <a:t>What we’ve heard</a:t>
            </a:r>
          </a:p>
          <a:p>
            <a:endParaRPr lang="en-US" sz="3200" dirty="0" smtClean="0">
              <a:latin typeface="Segoe UI Light" panose="020B0502040204020203" pitchFamily="34" charset="0"/>
            </a:endParaRPr>
          </a:p>
          <a:p>
            <a:r>
              <a:rPr lang="en-US" sz="3200" dirty="0" smtClean="0">
                <a:latin typeface="Segoe UI Light" panose="020B0502040204020203" pitchFamily="34" charset="0"/>
              </a:rPr>
              <a:t>Prioritizing pedestrian improvements</a:t>
            </a:r>
          </a:p>
          <a:p>
            <a:endParaRPr lang="en-US" sz="3200" dirty="0">
              <a:latin typeface="Segoe UI Light" panose="020B0502040204020203" pitchFamily="34" charset="0"/>
            </a:endParaRPr>
          </a:p>
          <a:p>
            <a:r>
              <a:rPr lang="en-US" sz="3200" dirty="0" smtClean="0">
                <a:latin typeface="Segoe UI Light" panose="020B0502040204020203" pitchFamily="34" charset="0"/>
              </a:rPr>
              <a:t>Plan implementation</a:t>
            </a:r>
            <a:endParaRPr lang="en-US" sz="3200" dirty="0">
              <a:latin typeface="Segoe UI Light" panose="020B0502040204020203" pitchFamily="34" charset="0"/>
            </a:endParaRPr>
          </a:p>
          <a:p>
            <a:endParaRPr lang="en-US" sz="3200" dirty="0" smtClean="0">
              <a:latin typeface="Segoe UI Light" panose="020B0502040204020203" pitchFamily="34" charset="0"/>
            </a:endParaRPr>
          </a:p>
          <a:p>
            <a:r>
              <a:rPr lang="en-US" sz="3200" dirty="0" smtClean="0">
                <a:latin typeface="Segoe UI Light" panose="020B0502040204020203" pitchFamily="34" charset="0"/>
              </a:rPr>
              <a:t>Next </a:t>
            </a:r>
            <a:r>
              <a:rPr lang="en-US" sz="3200" dirty="0">
                <a:latin typeface="Segoe UI Light" panose="020B0502040204020203" pitchFamily="34" charset="0"/>
              </a:rPr>
              <a:t>steps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3</a:t>
            </a:fld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78" y="171896"/>
            <a:ext cx="8229600" cy="694766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PMP is a resource allocation plan</a:t>
            </a:r>
            <a:endParaRPr lang="en-US" sz="4000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55" y="1334449"/>
            <a:ext cx="3847672" cy="452596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20-year blueprint to provide walking improvements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Data-driven prioritization of funding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esigned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to focus resources where: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There is high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existing and potential pedestrian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demand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There are safety concerns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There are populations with the greatest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need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082" y="1066800"/>
            <a:ext cx="4191854" cy="54258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nip Single Corner Rectangle 5"/>
          <p:cNvSpPr/>
          <p:nvPr/>
        </p:nvSpPr>
        <p:spPr>
          <a:xfrm>
            <a:off x="4800600" y="5425820"/>
            <a:ext cx="762000" cy="22860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32774"/>
            <a:ext cx="4514850" cy="5689600"/>
          </a:xfrm>
        </p:spPr>
        <p:txBody>
          <a:bodyPr anchor="t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Vision: </a:t>
            </a:r>
            <a:r>
              <a:rPr lang="en-US" sz="2400" dirty="0" smtClean="0">
                <a:latin typeface="Segoe UI Light" panose="020B0502040204020203" pitchFamily="34" charset="0"/>
              </a:rPr>
              <a:t>Seattle is the most </a:t>
            </a:r>
            <a:r>
              <a:rPr lang="en-US" sz="2400" dirty="0">
                <a:latin typeface="Segoe UI Light" panose="020B0502040204020203" pitchFamily="34" charset="0"/>
              </a:rPr>
              <a:t>w</a:t>
            </a:r>
            <a:r>
              <a:rPr lang="en-US" sz="2400" dirty="0" smtClean="0">
                <a:latin typeface="Segoe UI Light" panose="020B0502040204020203" pitchFamily="34" charset="0"/>
              </a:rPr>
              <a:t>alkable city in the Nation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Goals: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Safety: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Reduce the number and severity of crashes involving pedestrians.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Equity: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Make Seattle a more walkable city for all through equity in public engagement, service delivery, accessibility, and capital investments.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Vibrancy: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Develop a connected pedestrian environment that sustains healthy communities and supports a vibrant economy.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Health: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Get more people walking to improve mobility, health, and prevent disease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.</a:t>
            </a:r>
          </a:p>
        </p:txBody>
      </p:sp>
      <p:pic>
        <p:nvPicPr>
          <p:cNvPr id="4" name="Picture 2" descr="C:\Users\maceki\Desktop\Pedestrian Pics\16280206212_771cd3a18c_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1"/>
          <a:stretch/>
        </p:blipFill>
        <p:spPr bwMode="auto">
          <a:xfrm>
            <a:off x="4824907" y="-16822"/>
            <a:ext cx="4319093" cy="68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1691D0"/>
                </a:solidFill>
              </a:rPr>
              <a:t>PMP Policy Framework</a:t>
            </a:r>
            <a:endParaRPr lang="en-US" sz="3600" dirty="0">
              <a:solidFill>
                <a:srgbClr val="1691D0"/>
              </a:solidFill>
            </a:endParaRPr>
          </a:p>
        </p:txBody>
      </p:sp>
      <p:pic>
        <p:nvPicPr>
          <p:cNvPr id="5" name="Picture 4" descr="C:\Users\maceki\Downloads\25846007743_0f6b890f3f_o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792470" y="1657066"/>
            <a:ext cx="6858000" cy="35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876800" y="866104"/>
            <a:ext cx="4143425" cy="5784424"/>
            <a:chOff x="4876800" y="866104"/>
            <a:chExt cx="4143425" cy="5784424"/>
          </a:xfrm>
        </p:grpSpPr>
        <p:grpSp>
          <p:nvGrpSpPr>
            <p:cNvPr id="26" name="Group 25"/>
            <p:cNvGrpSpPr/>
            <p:nvPr/>
          </p:nvGrpSpPr>
          <p:grpSpPr>
            <a:xfrm>
              <a:off x="4876800" y="866104"/>
              <a:ext cx="4143425" cy="5784424"/>
              <a:chOff x="4962475" y="768777"/>
              <a:chExt cx="4143425" cy="5784424"/>
            </a:xfrm>
          </p:grpSpPr>
          <p:pic>
            <p:nvPicPr>
              <p:cNvPr id="5122" name="Picture 2" descr="R:\PP\7 Projects\4 PedBike\Ped Master Plan Update\APA Presentation\Pages from PMP Summary_High Priority Areas.jpg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962650" y="768777"/>
                <a:ext cx="3143250" cy="5784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962475" y="3068275"/>
                <a:ext cx="1225012" cy="2594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066109" y="3190118"/>
              <a:ext cx="336278" cy="1241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01697" y="1064572"/>
            <a:ext cx="2554288" cy="4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1pPr>
            <a:lvl2pPr marL="827088" indent="-3175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2pPr>
            <a:lvl3pPr marL="1273175" indent="-254000"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3pPr>
            <a:lvl4pPr marL="1782763" indent="-2540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4pPr>
            <a:lvl5pPr marL="2292350" indent="-254000" algn="l" defTabSz="1628775" eaLnBrk="0" hangingPunct="0">
              <a:spcBef>
                <a:spcPct val="20000"/>
              </a:spcBef>
              <a:buChar char="»"/>
              <a:defRPr sz="2700">
                <a:solidFill>
                  <a:schemeClr val="bg1"/>
                </a:solidFill>
                <a:latin typeface="Arial" charset="0"/>
              </a:defRPr>
            </a:lvl5pPr>
            <a:lvl6pPr marL="27495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6pPr>
            <a:lvl7pPr marL="32067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7pPr>
            <a:lvl8pPr marL="36639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8pPr>
            <a:lvl9pPr marL="41211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ＭＳ Ｐゴシック" pitchFamily="-106" charset="-128"/>
                <a:cs typeface="Arial" charset="0"/>
              </a:rPr>
              <a:t>Building Blocks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3200400" y="914400"/>
            <a:ext cx="2152650" cy="84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1pPr>
            <a:lvl2pPr marL="827088" indent="-3175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2pPr>
            <a:lvl3pPr marL="1273175" indent="-254000"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3pPr>
            <a:lvl4pPr marL="1782763" indent="-2540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4pPr>
            <a:lvl5pPr marL="2292350" indent="-254000" algn="l" defTabSz="1628775" eaLnBrk="0" hangingPunct="0">
              <a:spcBef>
                <a:spcPct val="20000"/>
              </a:spcBef>
              <a:buChar char="»"/>
              <a:defRPr sz="2700">
                <a:solidFill>
                  <a:schemeClr val="bg1"/>
                </a:solidFill>
                <a:latin typeface="Arial" charset="0"/>
              </a:defRPr>
            </a:lvl5pPr>
            <a:lvl6pPr marL="27495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6pPr>
            <a:lvl7pPr marL="32067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7pPr>
            <a:lvl8pPr marL="36639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8pPr>
            <a:lvl9pPr marL="41211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ＭＳ Ｐゴシック" pitchFamily="-106" charset="-128"/>
                <a:cs typeface="Arial" charset="0"/>
              </a:rPr>
              <a:t>Contribution to Total Score</a:t>
            </a: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6299200" y="296568"/>
            <a:ext cx="2844800" cy="4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1pPr>
            <a:lvl2pPr marL="827088" indent="-3175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2pPr>
            <a:lvl3pPr marL="1273175" indent="-254000"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3pPr>
            <a:lvl4pPr marL="1782763" indent="-2540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4pPr>
            <a:lvl5pPr marL="2292350" indent="-254000" algn="l" defTabSz="1628775" eaLnBrk="0" hangingPunct="0">
              <a:spcBef>
                <a:spcPct val="20000"/>
              </a:spcBef>
              <a:buChar char="»"/>
              <a:defRPr sz="2700">
                <a:solidFill>
                  <a:schemeClr val="bg1"/>
                </a:solidFill>
                <a:latin typeface="Arial" charset="0"/>
              </a:defRPr>
            </a:lvl5pPr>
            <a:lvl6pPr marL="27495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6pPr>
            <a:lvl7pPr marL="32067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7pPr>
            <a:lvl8pPr marL="36639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8pPr>
            <a:lvl9pPr marL="41211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ＭＳ Ｐゴシック" pitchFamily="-106" charset="-128"/>
                <a:cs typeface="Arial" charset="0"/>
              </a:rPr>
              <a:t>High Priority Areas</a:t>
            </a:r>
          </a:p>
        </p:txBody>
      </p:sp>
      <p:sp>
        <p:nvSpPr>
          <p:cNvPr id="20" name="Right Arrow 51"/>
          <p:cNvSpPr>
            <a:spLocks noChangeArrowheads="1"/>
          </p:cNvSpPr>
          <p:nvPr/>
        </p:nvSpPr>
        <p:spPr bwMode="auto">
          <a:xfrm>
            <a:off x="2484781" y="1133556"/>
            <a:ext cx="384175" cy="4032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>
            <a:lvl1pPr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1pPr>
            <a:lvl2pPr marL="827088" indent="-3175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2pPr>
            <a:lvl3pPr marL="1273175" indent="-254000"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3pPr>
            <a:lvl4pPr marL="1782763" indent="-2540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4pPr>
            <a:lvl5pPr marL="2292350" indent="-254000" algn="l" defTabSz="1628775" eaLnBrk="0" hangingPunct="0">
              <a:spcBef>
                <a:spcPct val="20000"/>
              </a:spcBef>
              <a:buChar char="»"/>
              <a:defRPr sz="2700">
                <a:solidFill>
                  <a:schemeClr val="bg1"/>
                </a:solidFill>
                <a:latin typeface="Arial" charset="0"/>
              </a:defRPr>
            </a:lvl5pPr>
            <a:lvl6pPr marL="27495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6pPr>
            <a:lvl7pPr marL="32067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7pPr>
            <a:lvl8pPr marL="36639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8pPr>
            <a:lvl9pPr marL="41211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aseline="0">
              <a:solidFill>
                <a:schemeClr val="tx1"/>
              </a:solidFill>
              <a:latin typeface="Trebuchet MS" pitchFamily="34" charset="0"/>
              <a:ea typeface="ＭＳ Ｐゴシック" pitchFamily="-106" charset="-128"/>
              <a:cs typeface="Arial" charset="0"/>
            </a:endParaRPr>
          </a:p>
        </p:txBody>
      </p:sp>
      <p:sp>
        <p:nvSpPr>
          <p:cNvPr id="21" name="Right Arrow 52"/>
          <p:cNvSpPr>
            <a:spLocks noChangeArrowheads="1"/>
          </p:cNvSpPr>
          <p:nvPr/>
        </p:nvSpPr>
        <p:spPr bwMode="auto">
          <a:xfrm>
            <a:off x="5684837" y="1133557"/>
            <a:ext cx="384175" cy="4032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>
            <a:lvl1pPr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1pPr>
            <a:lvl2pPr marL="827088" indent="-3175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2pPr>
            <a:lvl3pPr marL="1273175" indent="-254000"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3pPr>
            <a:lvl4pPr marL="1782763" indent="-2540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4pPr>
            <a:lvl5pPr marL="2292350" indent="-254000" algn="l" defTabSz="1628775" eaLnBrk="0" hangingPunct="0">
              <a:spcBef>
                <a:spcPct val="20000"/>
              </a:spcBef>
              <a:buChar char="»"/>
              <a:defRPr sz="2700">
                <a:solidFill>
                  <a:schemeClr val="bg1"/>
                </a:solidFill>
                <a:latin typeface="Arial" charset="0"/>
              </a:defRPr>
            </a:lvl5pPr>
            <a:lvl6pPr marL="27495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6pPr>
            <a:lvl7pPr marL="32067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7pPr>
            <a:lvl8pPr marL="36639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8pPr>
            <a:lvl9pPr marL="41211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aseline="0">
              <a:solidFill>
                <a:schemeClr val="tx1"/>
              </a:solidFill>
              <a:latin typeface="Trebuchet MS" pitchFamily="34" charset="0"/>
              <a:ea typeface="ＭＳ Ｐゴシック" pitchFamily="-106" charset="-128"/>
              <a:cs typeface="Arial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3172" y="2871674"/>
            <a:ext cx="1282792" cy="1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3" descr="Ped Demand Scor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2057400"/>
            <a:ext cx="14017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5" descr="Equity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415817"/>
            <a:ext cx="1423987" cy="190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:\PP\7 Projects\4 PedBike\Ped Master Plan Update\APA Presentation\Pages from PMP Summary_High Priority Areas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5087" y="1893150"/>
            <a:ext cx="2460625" cy="21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R:\PP\7 Projects\4 PedBike\Ped Master Plan Update\APA Presentation\Pages from PMP Summary_High Priority Areas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1862" y="5570853"/>
            <a:ext cx="1344365" cy="10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491862" y="1523636"/>
            <a:ext cx="1060712" cy="5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1pPr>
            <a:lvl2pPr marL="827088" indent="-3175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2pPr>
            <a:lvl3pPr marL="1273175" indent="-254000"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3pPr>
            <a:lvl4pPr marL="1782763" indent="-2540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4pPr>
            <a:lvl5pPr marL="2292350" indent="-254000" algn="l" defTabSz="1628775" eaLnBrk="0" hangingPunct="0">
              <a:spcBef>
                <a:spcPct val="20000"/>
              </a:spcBef>
              <a:buChar char="»"/>
              <a:defRPr sz="2700">
                <a:solidFill>
                  <a:schemeClr val="bg1"/>
                </a:solidFill>
                <a:latin typeface="Arial" charset="0"/>
              </a:defRPr>
            </a:lvl5pPr>
            <a:lvl6pPr marL="27495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6pPr>
            <a:lvl7pPr marL="32067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7pPr>
            <a:lvl8pPr marL="36639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8pPr>
            <a:lvl9pPr marL="41211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6" charset="-128"/>
                <a:cs typeface="Arial" charset="0"/>
              </a:rPr>
              <a:t>Vibrancy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6" charset="-128"/>
                <a:cs typeface="Arial" charset="0"/>
              </a:rPr>
              <a:t>(</a:t>
            </a:r>
            <a:r>
              <a:rPr lang="en-US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6" charset="-128"/>
                <a:cs typeface="Arial" charset="0"/>
              </a:rPr>
              <a:t>demand</a:t>
            </a:r>
            <a:r>
              <a:rPr lang="en-US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6" charset="-128"/>
                <a:cs typeface="Arial" charset="0"/>
              </a:rPr>
              <a:t>)</a:t>
            </a:r>
            <a:endParaRPr lang="en-US" altLang="en-US" sz="140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-106" charset="-128"/>
              <a:cs typeface="Arial" charset="0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1932421" y="2160738"/>
            <a:ext cx="886979" cy="74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1pPr>
            <a:lvl2pPr marL="827088" indent="-3175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2pPr>
            <a:lvl3pPr marL="1273175" indent="-254000"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3pPr>
            <a:lvl4pPr marL="1782763" indent="-2540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4pPr>
            <a:lvl5pPr marL="2292350" indent="-254000" algn="l" defTabSz="1628775" eaLnBrk="0" hangingPunct="0">
              <a:spcBef>
                <a:spcPct val="20000"/>
              </a:spcBef>
              <a:buChar char="»"/>
              <a:defRPr sz="2700">
                <a:solidFill>
                  <a:schemeClr val="bg1"/>
                </a:solidFill>
                <a:latin typeface="Arial" charset="0"/>
              </a:defRPr>
            </a:lvl5pPr>
            <a:lvl6pPr marL="27495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6pPr>
            <a:lvl7pPr marL="32067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7pPr>
            <a:lvl8pPr marL="36639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8pPr>
            <a:lvl9pPr marL="41211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6" charset="-128"/>
                <a:cs typeface="Arial" charset="0"/>
              </a:rPr>
              <a:t>Corridor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6" charset="-128"/>
                <a:cs typeface="Arial" charset="0"/>
              </a:rPr>
              <a:t>Function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6" charset="-128"/>
                <a:cs typeface="Arial" charset="0"/>
              </a:rPr>
              <a:t>(</a:t>
            </a:r>
            <a:r>
              <a:rPr lang="en-US" altLang="en-US" sz="1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6" charset="-128"/>
                <a:cs typeface="Arial" charset="0"/>
              </a:rPr>
              <a:t>safety</a:t>
            </a:r>
            <a:r>
              <a:rPr lang="en-US" alt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6" charset="-128"/>
                <a:cs typeface="Arial" charset="0"/>
              </a:rPr>
              <a:t>)</a:t>
            </a:r>
            <a:endParaRPr lang="en-US" altLang="en-US" sz="140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-106" charset="-128"/>
              <a:cs typeface="Arial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491861" y="4068365"/>
            <a:ext cx="886979" cy="31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1pPr>
            <a:lvl2pPr marL="827088" indent="-3175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2pPr>
            <a:lvl3pPr marL="1273175" indent="-254000"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3pPr>
            <a:lvl4pPr marL="1782763" indent="-2540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4pPr>
            <a:lvl5pPr marL="2292350" indent="-254000" algn="l" defTabSz="1628775" eaLnBrk="0" hangingPunct="0">
              <a:spcBef>
                <a:spcPct val="20000"/>
              </a:spcBef>
              <a:buChar char="»"/>
              <a:defRPr sz="2700">
                <a:solidFill>
                  <a:schemeClr val="bg1"/>
                </a:solidFill>
                <a:latin typeface="Arial" charset="0"/>
              </a:defRPr>
            </a:lvl5pPr>
            <a:lvl6pPr marL="27495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6pPr>
            <a:lvl7pPr marL="32067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7pPr>
            <a:lvl8pPr marL="36639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8pPr>
            <a:lvl9pPr marL="41211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6" charset="-128"/>
                <a:cs typeface="Arial" charset="0"/>
              </a:rPr>
              <a:t>Equity</a:t>
            </a:r>
            <a:endParaRPr lang="en-US" altLang="en-US" sz="1400" b="1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-106" charset="-128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90500" y="152400"/>
            <a:ext cx="8610600" cy="762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Existing PMP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34283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7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0065" y="163427"/>
            <a:ext cx="8229600" cy="73222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Why update the PMP?</a:t>
            </a:r>
            <a:endParaRPr lang="en-US" sz="3600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41911"/>
            <a:ext cx="4947007" cy="5379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Segoe UI Light" panose="020B0502040204020203" pitchFamily="34" charset="0"/>
              </a:rPr>
              <a:t>Assess </a:t>
            </a:r>
            <a:r>
              <a:rPr lang="en-US" dirty="0" smtClean="0">
                <a:latin typeface="Segoe UI Light" panose="020B0502040204020203" pitchFamily="34" charset="0"/>
              </a:rPr>
              <a:t>our progress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Segoe UI Light" panose="020B0502040204020203" pitchFamily="34" charset="0"/>
              </a:rPr>
              <a:t>Ensure Plan continues to reflect community priorities and City policies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Segoe UI Light" panose="020B0502040204020203" pitchFamily="34" charset="0"/>
              </a:rPr>
              <a:t>Vision Zero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Segoe UI Light" panose="020B0502040204020203" pitchFamily="34" charset="0"/>
              </a:rPr>
              <a:t>Equity concerns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Segoe UI Light" panose="020B0502040204020203" pitchFamily="34" charset="0"/>
              </a:rPr>
              <a:t>Update data / prioritization </a:t>
            </a:r>
            <a:endParaRPr lang="en-US" dirty="0">
              <a:latin typeface="Segoe UI Light" panose="020B0502040204020203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Segoe UI Light" panose="020B0502040204020203" pitchFamily="34" charset="0"/>
              </a:rPr>
              <a:t>Update strategies and actions (including incorporating Neighborhood Greenways, </a:t>
            </a:r>
            <a:r>
              <a:rPr lang="en-US" dirty="0">
                <a:latin typeface="Segoe UI Light" panose="020B0502040204020203" pitchFamily="34" charset="0"/>
              </a:rPr>
              <a:t>l</a:t>
            </a:r>
            <a:r>
              <a:rPr lang="en-US" dirty="0" smtClean="0">
                <a:latin typeface="Segoe UI Light" panose="020B0502040204020203" pitchFamily="34" charset="0"/>
              </a:rPr>
              <a:t>ow-cost </a:t>
            </a:r>
            <a:r>
              <a:rPr lang="en-US" dirty="0">
                <a:latin typeface="Segoe UI Light" panose="020B0502040204020203" pitchFamily="34" charset="0"/>
              </a:rPr>
              <a:t>s</a:t>
            </a:r>
            <a:r>
              <a:rPr lang="en-US" dirty="0" smtClean="0">
                <a:latin typeface="Segoe UI Light" panose="020B0502040204020203" pitchFamily="34" charset="0"/>
              </a:rPr>
              <a:t>idewalks)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Segoe UI Light" panose="020B0502040204020203" pitchFamily="34" charset="0"/>
              </a:rPr>
              <a:t>Establish performance trends and targets</a:t>
            </a:r>
            <a:endParaRPr lang="en-US" sz="2000" dirty="0" smtClean="0">
              <a:latin typeface="Segoe UI Light" panose="020B0502040204020203" pitchFamily="34" charset="0"/>
            </a:endParaRPr>
          </a:p>
        </p:txBody>
      </p:sp>
      <p:pic>
        <p:nvPicPr>
          <p:cNvPr id="6150" name="Picture 6" descr="C:\Users\maceki\Downloads\13549117223_3ee6a3a3d1_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0131" y="-1"/>
            <a:ext cx="35438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2198" y="2390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we’ve </a:t>
            </a:r>
            <a:br>
              <a:rPr lang="en-US" sz="40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heard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5949" y="1528947"/>
            <a:ext cx="2927265" cy="53687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Segoe UI Light" panose="020B0502040204020203" pitchFamily="34" charset="0"/>
              </a:rPr>
              <a:t>Focus investments on:</a:t>
            </a: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Streets connecting families and children to schools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Streets </a:t>
            </a:r>
            <a:r>
              <a:rPr lang="en-US" dirty="0">
                <a:latin typeface="Segoe UI Light" panose="020B0502040204020203" pitchFamily="34" charset="0"/>
              </a:rPr>
              <a:t>connecting people to transit stops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Sidewalks </a:t>
            </a:r>
            <a:r>
              <a:rPr lang="en-US" dirty="0">
                <a:latin typeface="Segoe UI Light" panose="020B0502040204020203" pitchFamily="34" charset="0"/>
              </a:rPr>
              <a:t>and crossings on busy arterial streets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Residential </a:t>
            </a:r>
            <a:r>
              <a:rPr lang="en-US" dirty="0">
                <a:latin typeface="Segoe UI Light" panose="020B0502040204020203" pitchFamily="34" charset="0"/>
              </a:rPr>
              <a:t>streets where sidewalks are missing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Locations </a:t>
            </a:r>
            <a:r>
              <a:rPr lang="en-US" dirty="0">
                <a:latin typeface="Segoe UI Light" panose="020B0502040204020203" pitchFamily="34" charset="0"/>
              </a:rPr>
              <a:t>where pedestrians are </a:t>
            </a:r>
            <a:r>
              <a:rPr lang="en-US" dirty="0" smtClean="0">
                <a:latin typeface="Segoe UI Light" panose="020B0502040204020203" pitchFamily="34" charset="0"/>
              </a:rPr>
              <a:t>injured</a:t>
            </a:r>
            <a:endParaRPr lang="en-US" dirty="0">
              <a:latin typeface="Segoe UI Ligh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676" y="1"/>
            <a:ext cx="577932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61616" y="89810"/>
            <a:ext cx="4964867" cy="393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PMP Public Outreach in Numbers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3049" y="145982"/>
            <a:ext cx="85332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we’ve heard: </a:t>
            </a:r>
          </a:p>
          <a:p>
            <a:pPr algn="l"/>
            <a:r>
              <a:rPr lang="en-US" sz="40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40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upport for alternative sidewalk designs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697" y="3546646"/>
            <a:ext cx="2009775" cy="23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9693" y="3837544"/>
            <a:ext cx="2119312" cy="205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V:\PP\7 Projects\4 PedBike\Ped Master Plan Update\Outreach\Survey\Survey Images\4a. stained stamped asphalt\4av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5125" y="1860024"/>
            <a:ext cx="1828800" cy="27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V:\PP\7 Projects\4 PedBike\Ped Master Plan Update\Outreach\Survey\Survey Images\4c. curb separated\28th Ave NWv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5150" y="4031523"/>
            <a:ext cx="1885078" cy="208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V:\PP\7 Projects\4 PedBike\Ped Master Plan Update\Outreach\Survey\Survey Images\4c. curb separated\4c_v4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5150" y="1860024"/>
            <a:ext cx="1885078" cy="200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96697" y="1860024"/>
            <a:ext cx="2287902" cy="158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1pPr>
            <a:lvl2pPr marL="827088" indent="-3175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2pPr>
            <a:lvl3pPr marL="1273175" indent="-254000"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3pPr>
            <a:lvl4pPr marL="1782763" indent="-2540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4pPr>
            <a:lvl5pPr marL="2292350" indent="-254000" algn="l" defTabSz="1628775" eaLnBrk="0" hangingPunct="0">
              <a:spcBef>
                <a:spcPct val="20000"/>
              </a:spcBef>
              <a:buChar char="»"/>
              <a:defRPr sz="2700">
                <a:solidFill>
                  <a:schemeClr val="bg1"/>
                </a:solidFill>
                <a:latin typeface="Arial" charset="0"/>
              </a:defRPr>
            </a:lvl5pPr>
            <a:lvl6pPr marL="27495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6pPr>
            <a:lvl7pPr marL="32067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7pPr>
            <a:lvl8pPr marL="36639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8pPr>
            <a:lvl9pPr marL="41211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Stamped and stained asphalt sidewalk with curb</a:t>
            </a:r>
            <a:endParaRPr lang="en-US" altLang="en-US" sz="2400" baseline="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529693" y="1860024"/>
            <a:ext cx="2357995" cy="158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1pPr>
            <a:lvl2pPr marL="827088" indent="-3175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2pPr>
            <a:lvl3pPr marL="1273175" indent="-254000" algn="l" defTabSz="1628775" eaLnBrk="0" hangingPunct="0">
              <a:spcBef>
                <a:spcPct val="20000"/>
              </a:spcBef>
              <a:buChar char="•"/>
              <a:defRPr sz="2700">
                <a:solidFill>
                  <a:schemeClr val="bg1"/>
                </a:solidFill>
                <a:latin typeface="Arial" charset="0"/>
              </a:defRPr>
            </a:lvl3pPr>
            <a:lvl4pPr marL="1782763" indent="-254000" algn="l" defTabSz="1628775" eaLnBrk="0" hangingPunct="0">
              <a:spcBef>
                <a:spcPct val="20000"/>
              </a:spcBef>
              <a:buChar char="–"/>
              <a:defRPr sz="2700">
                <a:solidFill>
                  <a:schemeClr val="bg1"/>
                </a:solidFill>
                <a:latin typeface="Arial" charset="0"/>
              </a:defRPr>
            </a:lvl4pPr>
            <a:lvl5pPr marL="2292350" indent="-254000" algn="l" defTabSz="1628775" eaLnBrk="0" hangingPunct="0">
              <a:spcBef>
                <a:spcPct val="20000"/>
              </a:spcBef>
              <a:buChar char="»"/>
              <a:defRPr sz="2700">
                <a:solidFill>
                  <a:schemeClr val="bg1"/>
                </a:solidFill>
                <a:latin typeface="Arial" charset="0"/>
              </a:defRPr>
            </a:lvl5pPr>
            <a:lvl6pPr marL="27495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6pPr>
            <a:lvl7pPr marL="32067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7pPr>
            <a:lvl8pPr marL="36639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8pPr>
            <a:lvl9pPr marL="4121150" indent="-254000" defTabSz="162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Curb-separated</a:t>
            </a:r>
            <a:r>
              <a:rPr lang="en-US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walking path as same level as cars</a:t>
            </a:r>
            <a:endParaRPr lang="en-US" altLang="en-US" sz="2400" baseline="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91025" y="1686298"/>
            <a:ext cx="0" cy="4453246"/>
          </a:xfrm>
          <a:prstGeom prst="line">
            <a:avLst/>
          </a:prstGeom>
          <a:ln>
            <a:solidFill>
              <a:srgbClr val="1691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6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691D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1881</Words>
  <Application>Microsoft Office PowerPoint</Application>
  <PresentationFormat>On-screen Show (4:3)</PresentationFormat>
  <Paragraphs>379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Kozuka Gothic Pro L</vt:lpstr>
      <vt:lpstr>ＭＳ Ｐゴシック</vt:lpstr>
      <vt:lpstr>Arial</vt:lpstr>
      <vt:lpstr>Calibri</vt:lpstr>
      <vt:lpstr>Segoe UI</vt:lpstr>
      <vt:lpstr>Segoe UI Light</vt:lpstr>
      <vt:lpstr>Symbol</vt:lpstr>
      <vt:lpstr>Times New Roman</vt:lpstr>
      <vt:lpstr>Trebuchet MS</vt:lpstr>
      <vt:lpstr>Office Theme</vt:lpstr>
      <vt:lpstr>Pedestrian Master Plan Update</vt:lpstr>
      <vt:lpstr>Our mission, vision, and core values</vt:lpstr>
      <vt:lpstr>Presentation overview</vt:lpstr>
      <vt:lpstr>PMP is a resource allocation plan</vt:lpstr>
      <vt:lpstr>PMP Policy Framework</vt:lpstr>
      <vt:lpstr>Existing PMP prioritization</vt:lpstr>
      <vt:lpstr>Why update the PMP?</vt:lpstr>
      <vt:lpstr>What we’ve  heard</vt:lpstr>
      <vt:lpstr>PowerPoint Presentation</vt:lpstr>
      <vt:lpstr>Prioritizing pedestrian improvements</vt:lpstr>
      <vt:lpstr>PowerPoint Presentation</vt:lpstr>
      <vt:lpstr>Step 2: Identify opportunities for further evaluation</vt:lpstr>
      <vt:lpstr>PowerPoint Presentation</vt:lpstr>
      <vt:lpstr>New sidewalk costs / funding</vt:lpstr>
      <vt:lpstr>PowerPoint Presentation</vt:lpstr>
      <vt:lpstr>Step 3: Further prioritizing (arterials)</vt:lpstr>
      <vt:lpstr>Step 3: Further prioritizing (arterials and non-arterials)</vt:lpstr>
      <vt:lpstr>PMP Implementation Plan</vt:lpstr>
      <vt:lpstr>Role of land use in prioritization</vt:lpstr>
      <vt:lpstr>Implementing strategies and actions</vt:lpstr>
      <vt:lpstr>Plan performance measures</vt:lpstr>
      <vt:lpstr>PMP Public review draft</vt:lpstr>
      <vt:lpstr>Status and next steps</vt:lpstr>
      <vt:lpstr>Questions?</vt:lpstr>
    </vt:vector>
  </TitlesOfParts>
  <Company>City of Seattle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Pedestrian Master Plan Update</dc:title>
  <dc:creator>Ian Macek</dc:creator>
  <cp:lastModifiedBy>Marx, Michelle</cp:lastModifiedBy>
  <cp:revision>55</cp:revision>
  <cp:lastPrinted>2016-05-09T16:47:08Z</cp:lastPrinted>
  <dcterms:created xsi:type="dcterms:W3CDTF">2016-04-27T22:01:31Z</dcterms:created>
  <dcterms:modified xsi:type="dcterms:W3CDTF">2016-05-24T22:51:49Z</dcterms:modified>
</cp:coreProperties>
</file>