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tags/tag3.xml" ContentType="application/vnd.openxmlformats-officedocument.presentationml.tags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1" r:id="rId4"/>
    <p:sldId id="258" r:id="rId5"/>
    <p:sldId id="262" r:id="rId6"/>
    <p:sldId id="263" r:id="rId7"/>
    <p:sldId id="264" r:id="rId8"/>
    <p:sldId id="265" r:id="rId9"/>
    <p:sldId id="269" r:id="rId10"/>
    <p:sldId id="267" r:id="rId11"/>
    <p:sldId id="271" r:id="rId12"/>
    <p:sldId id="272" r:id="rId13"/>
    <p:sldId id="278" r:id="rId14"/>
    <p:sldId id="279" r:id="rId15"/>
    <p:sldId id="274" r:id="rId16"/>
    <p:sldId id="273" r:id="rId1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5866" autoAdjust="0"/>
  </p:normalViewPr>
  <p:slideViewPr>
    <p:cSldViewPr>
      <p:cViewPr>
        <p:scale>
          <a:sx n="68" d="100"/>
          <a:sy n="68" d="100"/>
        </p:scale>
        <p:origin x="-7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-1356" y="-11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F0EE-9B87-40A5-9EF9-FAB52881C341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B02AF-C953-41C9-98DB-AB4F5534E4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832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D7D16-9173-4C87-9E29-3348B2D4F324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61322D-C70F-4CB7-BF18-66C0F3E0A3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744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252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104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Goal for today’s discussion to provide initial feedback to SPC staff on: </a:t>
            </a:r>
          </a:p>
          <a:p>
            <a:pPr lvl="1"/>
            <a:r>
              <a:rPr lang="en-US" dirty="0" smtClean="0"/>
              <a:t>Which of the policy and program strategies you want to prioritize for SPC’s engagement over course of HALA implementation</a:t>
            </a:r>
          </a:p>
          <a:p>
            <a:pPr lvl="1"/>
            <a:r>
              <a:rPr lang="en-US" dirty="0" smtClean="0"/>
              <a:t>Strategy for initial months of implementation [say more…re: broad letter to include aspects to highlight for consideration to have timely opportunity to shape conversation.]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6213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sz="700" dirty="0" smtClean="0"/>
          </a:p>
          <a:p>
            <a:pPr marL="0" lvl="1"/>
            <a:r>
              <a:rPr lang="en-US" sz="1400" dirty="0" smtClean="0"/>
              <a:t>Executive committee will follow up w/more detailed planning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(e.g., what is feasible, how to engage/integrate with SPC’s other efforts, incl. blue sky from retreat)</a:t>
            </a:r>
          </a:p>
          <a:p>
            <a:pPr marL="0" lvl="1"/>
            <a:endParaRPr lang="en-US" sz="7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Executive committee will follow up w/more detailed planning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(e.g., what is feasible, how to engage/integrate with SPC’s other efforts, incl. blue sky from retreat)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Ask you</a:t>
            </a:r>
            <a:r>
              <a:rPr lang="en-US" sz="1400" baseline="0" dirty="0" smtClean="0">
                <a:solidFill>
                  <a:schemeClr val="bg1">
                    <a:lumMod val="65000"/>
                  </a:schemeClr>
                </a:solidFill>
              </a:rPr>
              <a:t> to keep in back of mind many ways to engage, incl. serving on tech groups, outreach, etc.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aseline="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(e.g., what is feasible, how to engage/integrate with SPC’s other efforts, incl. blue sky from retreat)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6213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234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234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5901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621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108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423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23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124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578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00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831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22D-C70F-4CB7-BF18-66C0F3E0A3F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690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5454-BF0E-43B0-9223-955A0D01E1CB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389D-06AF-4CB6-B680-A57DCCC4B8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243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5454-BF0E-43B0-9223-955A0D01E1CB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389D-06AF-4CB6-B680-A57DCCC4B8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04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5454-BF0E-43B0-9223-955A0D01E1CB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389D-06AF-4CB6-B680-A57DCCC4B8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69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5454-BF0E-43B0-9223-955A0D01E1CB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389D-06AF-4CB6-B680-A57DCCC4B8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34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5454-BF0E-43B0-9223-955A0D01E1CB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389D-06AF-4CB6-B680-A57DCCC4B8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24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5454-BF0E-43B0-9223-955A0D01E1CB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389D-06AF-4CB6-B680-A57DCCC4B8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06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5454-BF0E-43B0-9223-955A0D01E1CB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389D-06AF-4CB6-B680-A57DCCC4B8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83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5454-BF0E-43B0-9223-955A0D01E1CB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389D-06AF-4CB6-B680-A57DCCC4B8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05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5454-BF0E-43B0-9223-955A0D01E1CB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389D-06AF-4CB6-B680-A57DCCC4B8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375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5454-BF0E-43B0-9223-955A0D01E1CB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389D-06AF-4CB6-B680-A57DCCC4B8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761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5454-BF0E-43B0-9223-955A0D01E1CB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389D-06AF-4CB6-B680-A57DCCC4B8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64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E5454-BF0E-43B0-9223-955A0D01E1CB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3389D-06AF-4CB6-B680-A57DCCC4B8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00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SPC Strategy for Engaging on HALA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SPC Staff Outline for Discussion</a:t>
            </a:r>
          </a:p>
          <a:p>
            <a:r>
              <a:rPr lang="en-US" sz="2800" dirty="0" smtClean="0"/>
              <a:t>July 23, 2015 Full Commission Meeting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221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525"/>
            <a:ext cx="8153400" cy="6858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Timeline</a:t>
            </a:r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3600" b="1" dirty="0"/>
              <a:t>f</a:t>
            </a:r>
            <a:r>
              <a:rPr lang="en-US" sz="3600" b="1" dirty="0" smtClean="0"/>
              <a:t>rom Mayor’s Action Plan </a:t>
            </a:r>
            <a:endParaRPr lang="en-US" sz="3600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2737" r="-1171" b="16719"/>
          <a:stretch/>
        </p:blipFill>
        <p:spPr bwMode="auto">
          <a:xfrm>
            <a:off x="800100" y="600075"/>
            <a:ext cx="7929549" cy="624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100" y="600075"/>
            <a:ext cx="1524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Subset of action steps listed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740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Prioritization for SPC Engagement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 for today to provide initial feedback on SPC staff proposal for: </a:t>
            </a:r>
          </a:p>
          <a:p>
            <a:pPr lvl="1"/>
            <a:r>
              <a:rPr lang="en-US" dirty="0" smtClean="0"/>
              <a:t>Which strategies to focus SPC’s work on  over course of HALA implementation</a:t>
            </a:r>
          </a:p>
          <a:p>
            <a:pPr lvl="1"/>
            <a:r>
              <a:rPr lang="en-US" dirty="0" smtClean="0"/>
              <a:t>Sending high-level letter to Council on overall HALA Action Plan highlighting key considerations to help shape development and deliberation.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33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Prioritization for SPC Engagement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August 4 Executive Committee will follow up w/more detailed planning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824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This slide and next lists some of common themes in in SPC’s recent advocacy and advice on Housing. </a:t>
            </a:r>
          </a:p>
          <a:p>
            <a:pPr marL="0" indent="0">
              <a:buNone/>
            </a:pPr>
            <a:r>
              <a:rPr lang="en-US" dirty="0" smtClean="0"/>
              <a:t>Many of these themes</a:t>
            </a:r>
            <a:r>
              <a:rPr lang="en-US" baseline="0" dirty="0" smtClean="0"/>
              <a:t> are in </a:t>
            </a:r>
            <a:r>
              <a:rPr lang="en-US" dirty="0" smtClean="0"/>
              <a:t>evidence within detailed HALA recommendations and Mayor's Action Plan.</a:t>
            </a:r>
          </a:p>
          <a:p>
            <a:r>
              <a:rPr lang="en-US" dirty="0" smtClean="0"/>
              <a:t>Need for greatly increased resources and additional tools to address affordability, esp.—but not only—for lowest income</a:t>
            </a:r>
          </a:p>
          <a:p>
            <a:r>
              <a:rPr lang="en-US" dirty="0"/>
              <a:t>R</a:t>
            </a:r>
            <a:r>
              <a:rPr lang="en-US" dirty="0" smtClean="0"/>
              <a:t>educe unnecessary barriers to development</a:t>
            </a:r>
          </a:p>
          <a:p>
            <a:r>
              <a:rPr lang="en-US" dirty="0" smtClean="0"/>
              <a:t>Foster compact, complete communities</a:t>
            </a:r>
          </a:p>
        </p:txBody>
      </p:sp>
    </p:spTree>
    <p:extLst>
      <p:ext uri="{BB962C8B-B14F-4D97-AF65-F5344CB8AC3E}">
        <p14:creationId xmlns:p14="http://schemas.microsoft.com/office/powerpoint/2010/main" val="1538467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Themes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sz="3000" dirty="0"/>
              <a:t>Increase housing choices to enable diversity of households and income levels to live in Seattle</a:t>
            </a:r>
          </a:p>
          <a:p>
            <a:r>
              <a:rPr lang="en-US" sz="3000" dirty="0"/>
              <a:t>Increase access to neighborhoods of opportunity and reduce displacement risk</a:t>
            </a:r>
          </a:p>
          <a:p>
            <a:r>
              <a:rPr lang="en-US" sz="3000" dirty="0"/>
              <a:t>Address basic livability concerns in all neighborhoods </a:t>
            </a:r>
          </a:p>
          <a:p>
            <a:r>
              <a:rPr lang="en-US" sz="3000" dirty="0"/>
              <a:t>Design and calibrate programs, policies, and codes carefully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8467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Prioritization Worksheet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(Handout developed by SPC staff)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048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Early Letter with Broad Considerations </a:t>
            </a:r>
            <a:endParaRPr lang="en-US" sz="31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648200"/>
          </a:xfrm>
        </p:spPr>
        <p:txBody>
          <a:bodyPr>
            <a:normAutofit fontScale="92500"/>
          </a:bodyPr>
          <a:lstStyle/>
          <a:p>
            <a:pPr marL="0" lvl="1" indent="0">
              <a:buNone/>
            </a:pPr>
            <a:r>
              <a:rPr lang="en-US" sz="3200" dirty="0" smtClean="0"/>
              <a:t>Letter to Council highlighting broad considerations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Express appreciation for hard work that has gone into development proposed HALA package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Acknowledge Council process and encourage opportunities for public input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Note that SPC will be engaging with keen interest on many aspects, hope to be helpful resource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Highlight key, initial considerations for informing their decision-making</a:t>
            </a:r>
          </a:p>
          <a:p>
            <a:pPr marL="857250" lvl="3" indent="0">
              <a:buNone/>
            </a:pPr>
            <a:endParaRPr lang="en-US" sz="2800" dirty="0" smtClean="0"/>
          </a:p>
          <a:p>
            <a:pPr marL="742950" lvl="2" indent="-342900"/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38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Recap of HALA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cs typeface="Adobe Hebrew" pitchFamily="18" charset="-79"/>
              </a:rPr>
              <a:t>Resolution</a:t>
            </a:r>
          </a:p>
          <a:p>
            <a:r>
              <a:rPr lang="en-US" sz="2800" dirty="0">
                <a:cs typeface="Adobe Hebrew" pitchFamily="18" charset="-79"/>
              </a:rPr>
              <a:t>Steering Committee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cs typeface="Adobe Hebrew" pitchFamily="18" charset="-79"/>
              </a:rPr>
              <a:t>(incl. Mayor, Councilmembers, DPD &amp; OH Directors, SHA Director, HALA Co-Chairs) </a:t>
            </a:r>
          </a:p>
          <a:p>
            <a:r>
              <a:rPr lang="en-US" sz="2800" dirty="0" smtClean="0">
                <a:cs typeface="Adobe Hebrew" pitchFamily="18" charset="-79"/>
              </a:rPr>
              <a:t>28-member Advisory Committee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cs typeface="Adobe Hebrew" pitchFamily="18" charset="-79"/>
              </a:rPr>
              <a:t>(Catherine B. SPC rep.)</a:t>
            </a:r>
          </a:p>
          <a:p>
            <a:r>
              <a:rPr lang="en-US" sz="2800" dirty="0" smtClean="0">
                <a:cs typeface="Adobe Hebrew" pitchFamily="18" charset="-79"/>
              </a:rPr>
              <a:t>Strategy working groups w/addl. participants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cs typeface="Adobe Hebrew" pitchFamily="18" charset="-79"/>
              </a:rPr>
              <a:t>(incl. current &amp; past members of SPC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cs typeface="Adobe Hebrew" pitchFamily="18" charset="-79"/>
              </a:rPr>
              <a:t>)</a:t>
            </a:r>
            <a:endParaRPr lang="en-US" sz="2800" dirty="0" smtClean="0">
              <a:solidFill>
                <a:schemeClr val="bg1">
                  <a:lumMod val="65000"/>
                </a:schemeClr>
              </a:solidFill>
              <a:cs typeface="Adobe Hebrew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32867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HALA Recommendations &amp; Action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cs typeface="Adobe Hebrew" pitchFamily="18" charset="-79"/>
              </a:rPr>
              <a:t>Release on July 13, 2015 of:</a:t>
            </a:r>
          </a:p>
          <a:p>
            <a:r>
              <a:rPr lang="en-US" dirty="0" smtClean="0">
                <a:cs typeface="Adobe Hebrew" pitchFamily="18" charset="-79"/>
              </a:rPr>
              <a:t>Advisory Committee Report: 65 total recommendations </a:t>
            </a:r>
          </a:p>
          <a:p>
            <a:r>
              <a:rPr lang="en-US" dirty="0" smtClean="0">
                <a:cs typeface="Adobe Hebrew" pitchFamily="18" charset="-79"/>
              </a:rPr>
              <a:t>Mayor’s Action Plan: Highlights 20 Key Policies &amp;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408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Adobe Hebrew" pitchFamily="18" charset="-79"/>
              </a:rPr>
              <a:t>City Council Housing Affordability Committee of the Whole:  1</a:t>
            </a:r>
            <a:r>
              <a:rPr lang="en-US" baseline="30000" dirty="0" smtClean="0">
                <a:cs typeface="Adobe Hebrew" pitchFamily="18" charset="-79"/>
              </a:rPr>
              <a:t>st</a:t>
            </a:r>
            <a:r>
              <a:rPr lang="en-US" dirty="0" smtClean="0">
                <a:cs typeface="Adobe Hebrew" pitchFamily="18" charset="-79"/>
              </a:rPr>
              <a:t> met July 20, 2015</a:t>
            </a:r>
          </a:p>
          <a:p>
            <a:r>
              <a:rPr lang="en-US" dirty="0" smtClean="0">
                <a:cs typeface="Adobe Hebrew" pitchFamily="18" charset="-79"/>
              </a:rPr>
              <a:t>Next four slides </a:t>
            </a:r>
            <a:r>
              <a:rPr lang="en-US" dirty="0" smtClean="0">
                <a:cs typeface="Adobe Hebrew" pitchFamily="18" charset="-79"/>
              </a:rPr>
              <a:t>are </a:t>
            </a:r>
            <a:r>
              <a:rPr lang="en-US" dirty="0" smtClean="0">
                <a:cs typeface="Adobe Hebrew" pitchFamily="18" charset="-79"/>
              </a:rPr>
              <a:t>from </a:t>
            </a:r>
            <a:r>
              <a:rPr lang="en-US" dirty="0" smtClean="0">
                <a:cs typeface="Adobe Hebrew" pitchFamily="18" charset="-79"/>
              </a:rPr>
              <a:t>the Mayor’s Office’s presentation at that meeting.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dobe Hebrew" pitchFamily="18" charset="-79"/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dobe Hebrew" pitchFamily="18" charset="-79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dobe Hebrew" pitchFamily="18" charset="-79"/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dobe Hebrew" pitchFamily="18" charset="-79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90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74286" cy="1325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Mayor’s Action Plan:</a:t>
            </a:r>
            <a:b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 smtClean="0"/>
              <a:t>Invest in Housing Those Most in Need</a:t>
            </a:r>
            <a:r>
              <a:rPr lang="en-US" b="1" dirty="0" smtClean="0"/>
              <a:t>	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1544" y="2239306"/>
            <a:ext cx="8233697" cy="31121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i="1" dirty="0" smtClean="0">
                <a:latin typeface="+mj-lt"/>
              </a:rPr>
              <a:t>Adopt a balanced approach to funding affordable housing </a:t>
            </a:r>
          </a:p>
          <a:p>
            <a:pPr lvl="1"/>
            <a:r>
              <a:rPr lang="en-US" dirty="0" smtClean="0">
                <a:latin typeface="+mj-lt"/>
              </a:rPr>
              <a:t>Double the Seattle Housing Levy</a:t>
            </a:r>
          </a:p>
          <a:p>
            <a:pPr lvl="1"/>
            <a:r>
              <a:rPr lang="en-US" dirty="0" smtClean="0">
                <a:latin typeface="+mj-lt"/>
              </a:rPr>
              <a:t>Enact a Real Estate </a:t>
            </a:r>
            <a:r>
              <a:rPr lang="en-US" dirty="0">
                <a:latin typeface="+mj-lt"/>
              </a:rPr>
              <a:t>E</a:t>
            </a:r>
            <a:r>
              <a:rPr lang="en-US" dirty="0" smtClean="0">
                <a:latin typeface="+mj-lt"/>
              </a:rPr>
              <a:t>xcise </a:t>
            </a:r>
            <a:r>
              <a:rPr lang="en-US" dirty="0">
                <a:latin typeface="+mj-lt"/>
              </a:rPr>
              <a:t>T</a:t>
            </a:r>
            <a:r>
              <a:rPr lang="en-US" dirty="0" smtClean="0">
                <a:latin typeface="+mj-lt"/>
              </a:rPr>
              <a:t>ax (REET) for affordable housing</a:t>
            </a:r>
          </a:p>
          <a:p>
            <a:pPr lvl="1"/>
            <a:r>
              <a:rPr lang="en-US" dirty="0" smtClean="0">
                <a:latin typeface="+mj-lt"/>
              </a:rPr>
              <a:t>Maximize surplus and underused public property</a:t>
            </a:r>
          </a:p>
          <a:p>
            <a:pPr lvl="1"/>
            <a:r>
              <a:rPr lang="en-US" dirty="0" smtClean="0">
                <a:latin typeface="+mj-lt"/>
              </a:rPr>
              <a:t>Create a voluntary employers fund</a:t>
            </a:r>
          </a:p>
          <a:p>
            <a:endParaRPr lang="en-US" sz="28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85800" y="59436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From presentation at July 20 Committee of Whole.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9241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609601"/>
            <a:ext cx="8382000" cy="1219199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Mayor’s Action Plan (continued)</a:t>
            </a:r>
            <a:b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 smtClean="0"/>
              <a:t>Create New and Affordable Housing for all Seattleites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78766" y="1981200"/>
            <a:ext cx="7886700" cy="33974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i="1" dirty="0" smtClean="0">
                <a:latin typeface="+mj-lt"/>
              </a:rPr>
              <a:t>Create affordable homes and diversity of housing choices </a:t>
            </a:r>
          </a:p>
          <a:p>
            <a:pPr lvl="1"/>
            <a:r>
              <a:rPr lang="en-US" dirty="0" smtClean="0">
                <a:latin typeface="+mj-lt"/>
              </a:rPr>
              <a:t>Enact Mandatory Inclusionary Housing </a:t>
            </a:r>
          </a:p>
          <a:p>
            <a:pPr lvl="1"/>
            <a:r>
              <a:rPr lang="en-US" dirty="0" smtClean="0">
                <a:latin typeface="+mj-lt"/>
              </a:rPr>
              <a:t>Impose a Commercial Linkage Fee</a:t>
            </a:r>
          </a:p>
          <a:p>
            <a:pPr lvl="1"/>
            <a:r>
              <a:rPr lang="en-US" dirty="0">
                <a:latin typeface="+mj-lt"/>
              </a:rPr>
              <a:t>Expand the Multifamily </a:t>
            </a:r>
            <a:r>
              <a:rPr lang="en-US" dirty="0" smtClean="0">
                <a:latin typeface="+mj-lt"/>
              </a:rPr>
              <a:t>Tax </a:t>
            </a:r>
            <a:r>
              <a:rPr lang="en-US" dirty="0">
                <a:latin typeface="+mj-lt"/>
              </a:rPr>
              <a:t>Exemption Program</a:t>
            </a:r>
          </a:p>
          <a:p>
            <a:pPr lvl="1"/>
            <a:r>
              <a:rPr lang="en-US" dirty="0" smtClean="0">
                <a:latin typeface="+mj-lt"/>
              </a:rPr>
              <a:t>Increase opportunities for multifamily housing</a:t>
            </a:r>
          </a:p>
          <a:p>
            <a:pPr lvl="1"/>
            <a:r>
              <a:rPr lang="en-US" dirty="0" smtClean="0">
                <a:latin typeface="+mj-lt"/>
              </a:rPr>
              <a:t>Increase affordability, diversity and inclusion in single family areas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59436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From presentation at July 20 Committee of Whole.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7740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04801"/>
            <a:ext cx="8382000" cy="1295399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Mayor’s Action Plan (continued)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 smtClean="0"/>
              <a:t>Prevent Displacement and Foster Equitable Communities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0" y="1905000"/>
            <a:ext cx="7886700" cy="47354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i="1" dirty="0">
                <a:latin typeface="+mj-lt"/>
              </a:rPr>
              <a:t>S</a:t>
            </a:r>
            <a:r>
              <a:rPr lang="en-US" sz="2400" i="1" dirty="0" smtClean="0">
                <a:latin typeface="+mj-lt"/>
              </a:rPr>
              <a:t>trategic investments and legal protections for low-income renters</a:t>
            </a:r>
          </a:p>
          <a:p>
            <a:pPr lvl="1"/>
            <a:r>
              <a:rPr lang="en-US" dirty="0" smtClean="0">
                <a:latin typeface="+mj-lt"/>
              </a:rPr>
              <a:t>Target a Preservation Tax Exemption to create/preserve affordability in existing housing</a:t>
            </a:r>
          </a:p>
          <a:p>
            <a:pPr lvl="1"/>
            <a:r>
              <a:rPr lang="en-US" dirty="0" smtClean="0">
                <a:latin typeface="+mj-lt"/>
              </a:rPr>
              <a:t>Strengthen the Tenant Relocation Assistance Ordinance</a:t>
            </a:r>
          </a:p>
          <a:p>
            <a:pPr lvl="1"/>
            <a:r>
              <a:rPr lang="en-US" dirty="0" smtClean="0">
                <a:latin typeface="+mj-lt"/>
              </a:rPr>
              <a:t>Provide fair access to housing for people with criminal records</a:t>
            </a:r>
          </a:p>
          <a:p>
            <a:pPr lvl="1"/>
            <a:r>
              <a:rPr lang="en-US" dirty="0" smtClean="0">
                <a:latin typeface="+mj-lt"/>
              </a:rPr>
              <a:t>Protect renters from discrimination based on source of income </a:t>
            </a:r>
          </a:p>
          <a:p>
            <a:pPr lvl="1"/>
            <a:r>
              <a:rPr lang="en-US" dirty="0" smtClean="0">
                <a:latin typeface="+mj-lt"/>
              </a:rPr>
              <a:t>Help stabilize low-income homeowners </a:t>
            </a:r>
          </a:p>
          <a:p>
            <a:pPr lvl="1"/>
            <a:r>
              <a:rPr lang="en-US" dirty="0" smtClean="0">
                <a:latin typeface="+mj-lt"/>
              </a:rPr>
              <a:t>Support community in finding funding tools for Sharia-compliant lending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61765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From presentation at July 20 Committee of Whole.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317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5800" cy="129539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Mayor’s Action Plan (continued)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 smtClean="0"/>
              <a:t>Promote Efficient and Innovative Development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905000"/>
            <a:ext cx="7886700" cy="34470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 smtClean="0">
                <a:latin typeface="+mj-lt"/>
              </a:rPr>
              <a:t>Deliver effective and streamlined government services to facilitate quality housing development</a:t>
            </a:r>
          </a:p>
          <a:p>
            <a:pPr lvl="1"/>
            <a:r>
              <a:rPr lang="en-US" dirty="0" smtClean="0">
                <a:latin typeface="+mj-lt"/>
              </a:rPr>
              <a:t>Streamline City codes and permitting processes</a:t>
            </a:r>
          </a:p>
          <a:p>
            <a:pPr lvl="1"/>
            <a:r>
              <a:rPr lang="en-US" dirty="0" smtClean="0">
                <a:latin typeface="+mj-lt"/>
              </a:rPr>
              <a:t>Reform design review and historic review</a:t>
            </a:r>
          </a:p>
          <a:p>
            <a:pPr lvl="1"/>
            <a:r>
              <a:rPr lang="en-US" dirty="0" smtClean="0">
                <a:latin typeface="+mj-lt"/>
              </a:rPr>
              <a:t>Pilot credit enhancement at Yesler Terrace</a:t>
            </a:r>
          </a:p>
          <a:p>
            <a:pPr lvl="1"/>
            <a:r>
              <a:rPr lang="en-US" dirty="0" smtClean="0">
                <a:latin typeface="+mj-lt"/>
              </a:rPr>
              <a:t>Reform parking requirements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59436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From presentation at July 20 Committee of Whole.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772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Prioritization for SPC’s Engagement on HALA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Use “Key Strategies” </a:t>
            </a:r>
            <a:r>
              <a:rPr lang="en-US" dirty="0"/>
              <a:t>i</a:t>
            </a:r>
            <a:r>
              <a:rPr lang="en-US" dirty="0" smtClean="0"/>
              <a:t>n Mayor’s Action Plan to structure discussion</a:t>
            </a:r>
          </a:p>
          <a:p>
            <a:r>
              <a:rPr lang="en-US" dirty="0" smtClean="0"/>
              <a:t>Staff proposing strategies for focused work by SPC based on: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300" dirty="0" smtClean="0"/>
              <a:t>Relevance and degree of SPC expertise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300" dirty="0" smtClean="0"/>
              <a:t>Timeline for implementation relative to SPC’s workload </a:t>
            </a:r>
          </a:p>
          <a:p>
            <a:pPr marL="1189038" lvl="1"/>
            <a:r>
              <a:rPr lang="en-US" sz="3300" dirty="0"/>
              <a:t>2+ </a:t>
            </a:r>
            <a:r>
              <a:rPr lang="en-US" sz="3300" dirty="0" smtClean="0"/>
              <a:t>year timeline </a:t>
            </a:r>
            <a:r>
              <a:rPr lang="en-US" sz="3300" dirty="0"/>
              <a:t>for many strategies, but some involve </a:t>
            </a:r>
            <a:r>
              <a:rPr lang="en-US" sz="3300" dirty="0" smtClean="0"/>
              <a:t>key decisions/completion </a:t>
            </a:r>
            <a:r>
              <a:rPr lang="en-US" sz="3300" dirty="0"/>
              <a:t>in 2015</a:t>
            </a:r>
          </a:p>
          <a:p>
            <a:pPr marL="1189038" lvl="1"/>
            <a:r>
              <a:rPr lang="en-US" sz="3300" dirty="0" smtClean="0"/>
              <a:t>SPC capacity very limited in 2015, esp. due to Comp Plan major update; also opportunity to advise on policy consistency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2339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i=&quot;http://www.w3.org/2001/XMLSchema-instance&quot; xmlns:xsd=&quot;http://www.w3.org/2001/XMLSchema&quot;&gt;&#10;  &lt;Timer&gt;30&lt;/Timer&gt;&#10;  &lt;Answer /&gt;&#10;  &lt;Point&gt;10&lt;/Point&gt;&#10;  &lt;ID&gt;b80ecb26-7322-4c0f-8f56-ece8b71fd5a2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i=&quot;http://www.w3.org/2001/XMLSchema-instance&quot; xmlns:xsd=&quot;http://www.w3.org/2001/XMLSchema&quot;&gt;&#10;  &lt;Timer&gt;30&lt;/Timer&gt;&#10;  &lt;Answer /&gt;&#10;  &lt;Point&gt;10&lt;/Point&gt;&#10;  &lt;ID&gt;b80ecb26-7322-4c0f-8f56-ece8b71fd5a2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i=&quot;http://www.w3.org/2001/XMLSchema-instance&quot; xmlns:xsd=&quot;http://www.w3.org/2001/XMLSchema&quot;&gt;&#10;  &lt;Timer&gt;30&lt;/Timer&gt;&#10;  &lt;Answer /&gt;&#10;  &lt;Point&gt;10&lt;/Point&gt;&#10;  &lt;ID&gt;b80ecb26-7322-4c0f-8f56-ece8b71fd5a2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i=&quot;http://www.w3.org/2001/XMLSchema-instance&quot; xmlns:xsd=&quot;http://www.w3.org/2001/XMLSchema&quot;&gt;&#10;  &lt;Timer&gt;30&lt;/Timer&gt;&#10;  &lt;Answer /&gt;&#10;  &lt;Point&gt;10&lt;/Point&gt;&#10;  &lt;ID&gt;b80ecb26-7322-4c0f-8f56-ece8b71fd5a2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874</Words>
  <Application>Microsoft Office PowerPoint</Application>
  <PresentationFormat>On-screen Show (4:3)</PresentationFormat>
  <Paragraphs>110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SPC Strategy for Engaging on HALA Implementation</vt:lpstr>
      <vt:lpstr>Quick Recap of HALA Process</vt:lpstr>
      <vt:lpstr>HALA Recommendations &amp; Action Plan</vt:lpstr>
      <vt:lpstr>Implementation Process</vt:lpstr>
      <vt:lpstr>Mayor’s Action Plan: Invest in Housing Those Most in Need </vt:lpstr>
      <vt:lpstr>Mayor’s Action Plan (continued) Create New and Affordable Housing for all Seattleites</vt:lpstr>
      <vt:lpstr>Mayor’s Action Plan (continued) Prevent Displacement and Foster Equitable Communities</vt:lpstr>
      <vt:lpstr>Mayor’s Action Plan (continued) Promote Efficient and Innovative Development</vt:lpstr>
      <vt:lpstr>Prioritization for SPC’s Engagement on HALA</vt:lpstr>
      <vt:lpstr>Timeline from Mayor’s Action Plan </vt:lpstr>
      <vt:lpstr>Prioritization for SPC Engagement (continued)</vt:lpstr>
      <vt:lpstr>Prioritization for SPC Engagement (continued)</vt:lpstr>
      <vt:lpstr>Common Themes</vt:lpstr>
      <vt:lpstr>Common Themes (continued)</vt:lpstr>
      <vt:lpstr>Prioritization Worksheet</vt:lpstr>
      <vt:lpstr>Early Letter with Broad Considerations </vt:lpstr>
    </vt:vector>
  </TitlesOfParts>
  <Company>City of Seattle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SPC Strategy for Engaging on HALA Implementation</dc:title>
  <dc:creator>Diana Canzoneri</dc:creator>
  <cp:lastModifiedBy>Diana Canzoneri</cp:lastModifiedBy>
  <cp:revision>45</cp:revision>
  <cp:lastPrinted>2015-07-23T03:52:49Z</cp:lastPrinted>
  <dcterms:created xsi:type="dcterms:W3CDTF">2015-07-22T14:37:48Z</dcterms:created>
  <dcterms:modified xsi:type="dcterms:W3CDTF">2015-07-23T13:58:41Z</dcterms:modified>
</cp:coreProperties>
</file>