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8"/>
  </p:notesMasterIdLst>
  <p:handoutMasterIdLst>
    <p:handoutMasterId r:id="rId9"/>
  </p:handoutMasterIdLst>
  <p:sldIdLst>
    <p:sldId id="334" r:id="rId2"/>
    <p:sldId id="359" r:id="rId3"/>
    <p:sldId id="346" r:id="rId4"/>
    <p:sldId id="366" r:id="rId5"/>
    <p:sldId id="363" r:id="rId6"/>
    <p:sldId id="364" r:id="rId7"/>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74B569"/>
    <a:srgbClr val="71AD90"/>
    <a:srgbClr val="78AD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5411" autoAdjust="0"/>
  </p:normalViewPr>
  <p:slideViewPr>
    <p:cSldViewPr>
      <p:cViewPr>
        <p:scale>
          <a:sx n="66" d="100"/>
          <a:sy n="66" d="100"/>
        </p:scale>
        <p:origin x="-1284" y="-684"/>
      </p:cViewPr>
      <p:guideLst>
        <p:guide orient="horz" pos="2160"/>
        <p:guide pos="2880"/>
      </p:guideLst>
    </p:cSldViewPr>
  </p:slideViewPr>
  <p:outlineViewPr>
    <p:cViewPr>
      <p:scale>
        <a:sx n="33" d="100"/>
        <a:sy n="33" d="100"/>
      </p:scale>
      <p:origin x="0" y="641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8" y="-7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363"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56051" y="0"/>
            <a:ext cx="3027363" cy="463550"/>
          </a:xfrm>
          <a:prstGeom prst="rect">
            <a:avLst/>
          </a:prstGeom>
        </p:spPr>
        <p:txBody>
          <a:bodyPr vert="horz" lIns="91440" tIns="45720" rIns="91440" bIns="45720" rtlCol="0"/>
          <a:lstStyle>
            <a:lvl1pPr algn="r">
              <a:defRPr sz="1200"/>
            </a:lvl1pPr>
          </a:lstStyle>
          <a:p>
            <a:fld id="{A715A9D2-11AA-42DC-BD1C-6D9CE2A53548}" type="datetimeFigureOut">
              <a:rPr lang="en-US" smtClean="0"/>
              <a:pPr/>
              <a:t>11/13/2014</a:t>
            </a:fld>
            <a:endParaRPr lang="en-US" dirty="0"/>
          </a:p>
        </p:txBody>
      </p:sp>
      <p:sp>
        <p:nvSpPr>
          <p:cNvPr id="4" name="Footer Placeholder 3"/>
          <p:cNvSpPr>
            <a:spLocks noGrp="1"/>
          </p:cNvSpPr>
          <p:nvPr>
            <p:ph type="ftr" sz="quarter" idx="2"/>
          </p:nvPr>
        </p:nvSpPr>
        <p:spPr>
          <a:xfrm>
            <a:off x="1" y="8818563"/>
            <a:ext cx="3027363"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051" y="8818563"/>
            <a:ext cx="3027363" cy="463550"/>
          </a:xfrm>
          <a:prstGeom prst="rect">
            <a:avLst/>
          </a:prstGeom>
        </p:spPr>
        <p:txBody>
          <a:bodyPr vert="horz" lIns="91440" tIns="45720" rIns="91440" bIns="45720" rtlCol="0" anchor="b"/>
          <a:lstStyle>
            <a:lvl1pPr algn="r">
              <a:defRPr sz="1200"/>
            </a:lvl1pPr>
          </a:lstStyle>
          <a:p>
            <a:fld id="{86E16340-AB79-42A0-A4C1-5384344E2915}" type="slidenum">
              <a:rPr lang="en-US" smtClean="0"/>
              <a:pPr/>
              <a:t>‹#›</a:t>
            </a:fld>
            <a:endParaRPr lang="en-US" dirty="0"/>
          </a:p>
        </p:txBody>
      </p:sp>
    </p:spTree>
    <p:extLst>
      <p:ext uri="{BB962C8B-B14F-4D97-AF65-F5344CB8AC3E}">
        <p14:creationId xmlns:p14="http://schemas.microsoft.com/office/powerpoint/2010/main" val="2175807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3"/>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956551" y="3"/>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69988" y="696913"/>
            <a:ext cx="4645025" cy="34829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17905"/>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956551" y="8817905"/>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fld id="{2815BD9C-A0F2-4E3D-9DAC-C09A01EB994F}" type="slidenum">
              <a:rPr lang="en-US"/>
              <a:pPr/>
              <a:t>‹#›</a:t>
            </a:fld>
            <a:endParaRPr lang="en-US" dirty="0"/>
          </a:p>
        </p:txBody>
      </p:sp>
    </p:spTree>
    <p:extLst>
      <p:ext uri="{BB962C8B-B14F-4D97-AF65-F5344CB8AC3E}">
        <p14:creationId xmlns:p14="http://schemas.microsoft.com/office/powerpoint/2010/main" val="30877537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9988" y="696913"/>
            <a:ext cx="4645025" cy="34829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15BD9C-A0F2-4E3D-9DAC-C09A01EB994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815BD9C-A0F2-4E3D-9DAC-C09A01EB994F}" type="slidenum">
              <a:rPr lang="en-US" smtClean="0"/>
              <a:pPr/>
              <a:t>3</a:t>
            </a:fld>
            <a:endParaRPr lang="en-US" dirty="0"/>
          </a:p>
        </p:txBody>
      </p:sp>
    </p:spTree>
    <p:extLst>
      <p:ext uri="{BB962C8B-B14F-4D97-AF65-F5344CB8AC3E}">
        <p14:creationId xmlns:p14="http://schemas.microsoft.com/office/powerpoint/2010/main" val="3831848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815BD9C-A0F2-4E3D-9DAC-C09A01EB994F}" type="slidenum">
              <a:rPr lang="en-US" smtClean="0"/>
              <a:pPr/>
              <a:t>4</a:t>
            </a:fld>
            <a:endParaRPr lang="en-US" dirty="0"/>
          </a:p>
        </p:txBody>
      </p:sp>
    </p:spTree>
    <p:extLst>
      <p:ext uri="{BB962C8B-B14F-4D97-AF65-F5344CB8AC3E}">
        <p14:creationId xmlns:p14="http://schemas.microsoft.com/office/powerpoint/2010/main" val="3831848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15BD9C-A0F2-4E3D-9DAC-C09A01EB994F}" type="slidenum">
              <a:rPr lang="en-US" smtClean="0"/>
              <a:pPr/>
              <a:t>5</a:t>
            </a:fld>
            <a:endParaRPr lang="en-US" dirty="0"/>
          </a:p>
        </p:txBody>
      </p:sp>
    </p:spTree>
    <p:extLst>
      <p:ext uri="{BB962C8B-B14F-4D97-AF65-F5344CB8AC3E}">
        <p14:creationId xmlns:p14="http://schemas.microsoft.com/office/powerpoint/2010/main" val="2642142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5BD9C-A0F2-4E3D-9DAC-C09A01EB994F}" type="slidenum">
              <a:rPr lang="en-US" smtClean="0"/>
              <a:pPr/>
              <a:t>6</a:t>
            </a:fld>
            <a:endParaRPr lang="en-US" dirty="0"/>
          </a:p>
        </p:txBody>
      </p:sp>
    </p:spTree>
    <p:extLst>
      <p:ext uri="{BB962C8B-B14F-4D97-AF65-F5344CB8AC3E}">
        <p14:creationId xmlns:p14="http://schemas.microsoft.com/office/powerpoint/2010/main" val="9741561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1" name="Rectangle 10"/>
          <p:cNvSpPr/>
          <p:nvPr/>
        </p:nvSpPr>
        <p:spPr>
          <a:xfrm>
            <a:off x="2743888" y="6044184"/>
            <a:ext cx="6400113" cy="713232"/>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accent2"/>
              </a:solidFill>
            </a:endParaRPr>
          </a:p>
        </p:txBody>
      </p:sp>
      <p:sp>
        <p:nvSpPr>
          <p:cNvPr id="8" name="Title 7"/>
          <p:cNvSpPr>
            <a:spLocks noGrp="1"/>
          </p:cNvSpPr>
          <p:nvPr>
            <p:ph type="ctrTitle" hasCustomPrompt="1"/>
          </p:nvPr>
        </p:nvSpPr>
        <p:spPr>
          <a:xfrm>
            <a:off x="2751725" y="4351175"/>
            <a:ext cx="6087475" cy="1516225"/>
          </a:xfrm>
        </p:spPr>
        <p:txBody>
          <a:bodyPr anchor="b"/>
          <a:lstStyle>
            <a:lvl1pPr>
              <a:defRPr cap="all" baseline="0">
                <a:solidFill>
                  <a:schemeClr val="tx1"/>
                </a:solidFill>
              </a:defRPr>
            </a:lvl1pPr>
          </a:lstStyle>
          <a:p>
            <a:r>
              <a:rPr kumimoji="0" lang="en-US" dirty="0" smtClean="0"/>
              <a:t>2014 Comprehensive plan update</a:t>
            </a:r>
            <a:endParaRPr kumimoji="0" lang="en-US" dirty="0"/>
          </a:p>
        </p:txBody>
      </p:sp>
      <p:sp>
        <p:nvSpPr>
          <p:cNvPr id="9" name="Subtitle 8"/>
          <p:cNvSpPr>
            <a:spLocks noGrp="1"/>
          </p:cNvSpPr>
          <p:nvPr>
            <p:ph type="subTitle" idx="1" hasCustomPrompt="1"/>
          </p:nvPr>
        </p:nvSpPr>
        <p:spPr>
          <a:xfrm>
            <a:off x="2751727" y="6050037"/>
            <a:ext cx="5943101" cy="685800"/>
          </a:xfrm>
        </p:spPr>
        <p:txBody>
          <a:bodyPr anchor="ctr">
            <a:normAutofit/>
          </a:bodyPr>
          <a:lstStyle>
            <a:lvl1pPr marL="0" indent="0" algn="r">
              <a:lnSpc>
                <a:spcPct val="80000"/>
              </a:lnSpc>
              <a:buNone/>
              <a:defRPr sz="1600">
                <a:solidFill>
                  <a:schemeClr val="accent6"/>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lnSpc>
                <a:spcPct val="80000"/>
              </a:lnSpc>
            </a:pPr>
            <a:r>
              <a:rPr lang="en-US" sz="1600" dirty="0" smtClean="0"/>
              <a:t>Name of Event or Organization</a:t>
            </a:r>
          </a:p>
          <a:p>
            <a:pPr algn="r">
              <a:lnSpc>
                <a:spcPct val="80000"/>
              </a:lnSpc>
            </a:pPr>
            <a:r>
              <a:rPr lang="en-US" sz="1600" dirty="0" smtClean="0"/>
              <a:t>Month XX, 2014</a:t>
            </a:r>
            <a:endParaRPr lang="en-US" sz="1600" dirty="0"/>
          </a:p>
        </p:txBody>
      </p:sp>
      <p:pic>
        <p:nvPicPr>
          <p:cNvPr id="6" name="Picture 5" descr="Seattle DPD-Black.png"/>
          <p:cNvPicPr>
            <a:picLocks noChangeAspect="1"/>
          </p:cNvPicPr>
          <p:nvPr/>
        </p:nvPicPr>
        <p:blipFill rotWithShape="1">
          <a:blip r:embed="rId2" cstate="print">
            <a:extLst>
              <a:ext uri="{28A0092B-C50C-407E-A947-70E740481C1C}">
                <a14:useLocalDpi xmlns:a14="http://schemas.microsoft.com/office/drawing/2010/main" val="0"/>
              </a:ext>
            </a:extLst>
          </a:blip>
          <a:srcRect l="13198" t="38643" r="13631" b="30845"/>
          <a:stretch/>
        </p:blipFill>
        <p:spPr>
          <a:xfrm>
            <a:off x="463842" y="6411980"/>
            <a:ext cx="1929564" cy="299760"/>
          </a:xfrm>
          <a:prstGeom prst="rect">
            <a:avLst/>
          </a:prstGeom>
        </p:spPr>
      </p:pic>
      <p:sp>
        <p:nvSpPr>
          <p:cNvPr id="3" name="Picture Placeholder 2"/>
          <p:cNvSpPr>
            <a:spLocks noGrp="1"/>
          </p:cNvSpPr>
          <p:nvPr>
            <p:ph type="pic" sz="quarter" idx="10"/>
          </p:nvPr>
        </p:nvSpPr>
        <p:spPr>
          <a:xfrm>
            <a:off x="2743885" y="1"/>
            <a:ext cx="6400115" cy="4343335"/>
          </a:xfrm>
          <a:solidFill>
            <a:schemeClr val="accent4"/>
          </a:solidFill>
        </p:spPr>
        <p:txBody>
          <a:bodyPr/>
          <a:lstStyle/>
          <a:p>
            <a:r>
              <a:rPr lang="en-US" dirty="0" smtClean="0"/>
              <a:t>Click icon to add picture</a:t>
            </a:r>
            <a:endParaRPr lang="en-US" dirty="0"/>
          </a:p>
        </p:txBody>
      </p:sp>
      <p:pic>
        <p:nvPicPr>
          <p:cNvPr id="12" name="Picture 11" descr="Seattle2035 logoTransparen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935" y="2273455"/>
            <a:ext cx="1857568" cy="134395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13873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2"/>
          <p:cNvSpPr/>
          <p:nvPr userDrawn="1"/>
        </p:nvSpPr>
        <p:spPr>
          <a:xfrm>
            <a:off x="0" y="5943600"/>
            <a:ext cx="9144000" cy="914400"/>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9694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solidFill>
                  <a:schemeClr val="accent1"/>
                </a:solidFill>
              </a:defRPr>
            </a:lvl1pPr>
          </a:lstStyle>
          <a:p>
            <a:r>
              <a:rPr kumimoji="0" lang="en-US" smtClean="0"/>
              <a:t>Click to edit Master title style</a:t>
            </a:r>
            <a:endParaRPr kumimoji="0" lang="en-US" dirty="0"/>
          </a:p>
        </p:txBody>
      </p:sp>
      <p:sp>
        <p:nvSpPr>
          <p:cNvPr id="8" name="Content Placeholder 7"/>
          <p:cNvSpPr>
            <a:spLocks noGrp="1"/>
          </p:cNvSpPr>
          <p:nvPr>
            <p:ph sz="quarter" idx="1"/>
          </p:nvPr>
        </p:nvSpPr>
        <p:spPr>
          <a:xfrm>
            <a:off x="612648" y="1600200"/>
            <a:ext cx="8153400" cy="4495800"/>
          </a:xfrm>
        </p:spPr>
        <p:txBody>
          <a:bodyPr/>
          <a:lstStyle>
            <a:lvl1pPr>
              <a:defRPr>
                <a:solidFill>
                  <a:schemeClr val="tx1"/>
                </a:solidFill>
              </a:defRPr>
            </a:lvl1pPr>
            <a:lvl2pPr marL="684213" indent="-319088">
              <a:buClr>
                <a:schemeClr val="accent2"/>
              </a:buClr>
              <a:buFont typeface="Wingdings" charset="2"/>
              <a:buChar char="§"/>
              <a:defRPr>
                <a:solidFill>
                  <a:schemeClr val="tx1"/>
                </a:solidFill>
              </a:defRPr>
            </a:lvl2pPr>
            <a:lvl3pPr marL="914400" indent="-228600">
              <a:buClr>
                <a:schemeClr val="accent2"/>
              </a:buClr>
              <a:buFont typeface="Wingdings" charset="2"/>
              <a:buChar char="§"/>
              <a:defRPr>
                <a:solidFill>
                  <a:schemeClr val="tx1"/>
                </a:solidFill>
              </a:defRPr>
            </a:lvl3pPr>
            <a:lvl4pPr marL="1371600" indent="-228600">
              <a:buClr>
                <a:schemeClr val="accent2"/>
              </a:buClr>
              <a:buFont typeface="Wingdings" charset="2"/>
              <a:buChar char="§"/>
              <a:defRPr>
                <a:solidFill>
                  <a:schemeClr val="tx1"/>
                </a:solidFill>
              </a:defRPr>
            </a:lvl4pPr>
            <a:lvl5pPr marL="1828800" indent="-228600">
              <a:buClr>
                <a:schemeClr val="accent2"/>
              </a:buClr>
              <a:buFont typeface="Wingdings" charset="2"/>
              <a:buChar char="§"/>
              <a:defRPr>
                <a:solidFill>
                  <a:schemeClr val="tx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743201"/>
            <a:ext cx="7123113" cy="1673225"/>
          </a:xfrm>
        </p:spPr>
        <p:txBody>
          <a:bodyPr anchor="t">
            <a:normAutofit/>
          </a:bodyPr>
          <a:lstStyle>
            <a:lvl1pPr marL="0" indent="0">
              <a:buNone/>
              <a:defRPr sz="29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8" name="Rectangle 7"/>
          <p:cNvSpPr/>
          <p:nvPr/>
        </p:nvSpPr>
        <p:spPr>
          <a:xfrm>
            <a:off x="0" y="1600200"/>
            <a:ext cx="1295400" cy="990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chemeClr val="bg1"/>
                </a:solidFill>
              </a:defRPr>
            </a:lvl1pPr>
          </a:lstStyle>
          <a:p>
            <a:r>
              <a:rPr kumimoji="0" lang="en-US" dirty="0" smtClean="0"/>
              <a:t>Click to edit Master title style</a:t>
            </a:r>
            <a:endParaRPr kumimoji="0" lang="en-US" dirty="0"/>
          </a:p>
        </p:txBody>
      </p:sp>
      <p:pic>
        <p:nvPicPr>
          <p:cNvPr id="12" name="Picture 11" descr="Seattle2035 logoTransparen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7601" y="327427"/>
            <a:ext cx="1219911" cy="88260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Plain">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68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kumimoji="0" lang="en-US" smtClean="0"/>
              <a:t>Click to edit Master title style</a:t>
            </a:r>
            <a:endParaRPr kumimoji="0" lang="en-US" dirty="0"/>
          </a:p>
        </p:txBody>
      </p:sp>
      <p:sp>
        <p:nvSpPr>
          <p:cNvPr id="9" name="Content Placeholder 8"/>
          <p:cNvSpPr>
            <a:spLocks noGrp="1"/>
          </p:cNvSpPr>
          <p:nvPr>
            <p:ph sz="quarter" idx="1"/>
          </p:nvPr>
        </p:nvSpPr>
        <p:spPr>
          <a:xfrm>
            <a:off x="609600" y="1589567"/>
            <a:ext cx="3886200" cy="4572000"/>
          </a:xfrm>
        </p:spPr>
        <p:txBody>
          <a:bodyPr/>
          <a:lstStyle>
            <a:lvl1pPr>
              <a:defRPr sz="2400">
                <a:solidFill>
                  <a:srgbClr val="1F3E6C"/>
                </a:solidFill>
              </a:defRPr>
            </a:lvl1pPr>
            <a:lvl2pPr>
              <a:defRPr>
                <a:solidFill>
                  <a:srgbClr val="1F3E6C"/>
                </a:solidFill>
              </a:defRPr>
            </a:lvl2pPr>
            <a:lvl3pPr>
              <a:defRPr>
                <a:solidFill>
                  <a:srgbClr val="1F3E6C"/>
                </a:solidFill>
              </a:defRPr>
            </a:lvl3pPr>
            <a:lvl4pPr>
              <a:defRPr>
                <a:solidFill>
                  <a:srgbClr val="1F3E6C"/>
                </a:solidFill>
              </a:defRPr>
            </a:lvl4pPr>
            <a:lvl5pPr>
              <a:defRPr>
                <a:solidFill>
                  <a:srgbClr val="1F3E6C"/>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Content Placeholder 10"/>
          <p:cNvSpPr>
            <a:spLocks noGrp="1"/>
          </p:cNvSpPr>
          <p:nvPr>
            <p:ph sz="quarter" idx="2"/>
          </p:nvPr>
        </p:nvSpPr>
        <p:spPr>
          <a:xfrm>
            <a:off x="4844901" y="1589567"/>
            <a:ext cx="3886200" cy="4572000"/>
          </a:xfrm>
        </p:spPr>
        <p:txBody>
          <a:bodyPr/>
          <a:lstStyle>
            <a:lvl1pPr>
              <a:defRPr sz="24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lvl1pPr>
              <a:defRPr sz="24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Content Placeholder 12"/>
          <p:cNvSpPr>
            <a:spLocks noGrp="1"/>
          </p:cNvSpPr>
          <p:nvPr>
            <p:ph sz="quarter" idx="4"/>
          </p:nvPr>
        </p:nvSpPr>
        <p:spPr>
          <a:xfrm>
            <a:off x="4800600" y="2438400"/>
            <a:ext cx="3886200" cy="3581400"/>
          </a:xfrm>
        </p:spPr>
        <p:txBody>
          <a:bodyPr/>
          <a:lstStyle>
            <a:lvl1pPr>
              <a:defRPr sz="24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6" name="Text Placeholder 15"/>
          <p:cNvSpPr>
            <a:spLocks noGrp="1"/>
          </p:cNvSpPr>
          <p:nvPr>
            <p:ph type="body" sz="quarter" idx="1"/>
          </p:nvPr>
        </p:nvSpPr>
        <p:spPr>
          <a:xfrm>
            <a:off x="609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10"/>
          <p:cNvSpPr>
            <a:spLocks noGrp="1"/>
          </p:cNvSpPr>
          <p:nvPr>
            <p:ph sz="quarter" idx="2"/>
          </p:nvPr>
        </p:nvSpPr>
        <p:spPr>
          <a:xfrm>
            <a:off x="609601" y="2438400"/>
            <a:ext cx="2510591" cy="3581400"/>
          </a:xfrm>
        </p:spPr>
        <p:txBody>
          <a:bodyPr/>
          <a:lstStyle>
            <a:lvl1pPr>
              <a:defRPr sz="2400"/>
            </a:lvl1pPr>
            <a:lvl2pPr marL="455613" indent="-319088">
              <a:tabLst/>
              <a:defRPr/>
            </a:lvl2pPr>
            <a:lvl3pPr marL="574675" indent="-228600">
              <a:defRPr/>
            </a:lvl3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p:txBody>
      </p:sp>
      <p:sp>
        <p:nvSpPr>
          <p:cNvPr id="6" name="Text Placeholder 15"/>
          <p:cNvSpPr>
            <a:spLocks noGrp="1"/>
          </p:cNvSpPr>
          <p:nvPr>
            <p:ph type="body" sz="quarter" idx="1"/>
          </p:nvPr>
        </p:nvSpPr>
        <p:spPr>
          <a:xfrm>
            <a:off x="609601" y="1752600"/>
            <a:ext cx="2510591"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7" name="Content Placeholder 10"/>
          <p:cNvSpPr>
            <a:spLocks noGrp="1"/>
          </p:cNvSpPr>
          <p:nvPr>
            <p:ph sz="quarter" idx="12"/>
          </p:nvPr>
        </p:nvSpPr>
        <p:spPr>
          <a:xfrm>
            <a:off x="3433606" y="2441841"/>
            <a:ext cx="2510591" cy="3581400"/>
          </a:xfrm>
        </p:spPr>
        <p:txBody>
          <a:bodyPr/>
          <a:lstStyle>
            <a:lvl1pPr>
              <a:defRPr sz="2400"/>
            </a:lvl1pPr>
            <a:lvl2pPr marL="455613" indent="-319088">
              <a:tabLst/>
              <a:defRPr/>
            </a:lvl2pPr>
            <a:lvl3pPr marL="574675" indent="-228600">
              <a:defRPr/>
            </a:lvl3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p:txBody>
      </p:sp>
      <p:sp>
        <p:nvSpPr>
          <p:cNvPr id="8" name="Text Placeholder 15"/>
          <p:cNvSpPr>
            <a:spLocks noGrp="1"/>
          </p:cNvSpPr>
          <p:nvPr>
            <p:ph type="body" sz="quarter" idx="13"/>
          </p:nvPr>
        </p:nvSpPr>
        <p:spPr>
          <a:xfrm>
            <a:off x="3433606" y="1756041"/>
            <a:ext cx="2510591"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9" name="Content Placeholder 10"/>
          <p:cNvSpPr>
            <a:spLocks noGrp="1"/>
          </p:cNvSpPr>
          <p:nvPr>
            <p:ph sz="quarter" idx="14"/>
          </p:nvPr>
        </p:nvSpPr>
        <p:spPr>
          <a:xfrm>
            <a:off x="6257613" y="2441841"/>
            <a:ext cx="2510591" cy="3581400"/>
          </a:xfrm>
        </p:spPr>
        <p:txBody>
          <a:bodyPr/>
          <a:lstStyle>
            <a:lvl1pPr>
              <a:defRPr sz="2400"/>
            </a:lvl1pPr>
            <a:lvl2pPr marL="455613" indent="-319088">
              <a:tabLst/>
              <a:defRPr/>
            </a:lvl2pPr>
            <a:lvl3pPr marL="574675" indent="-228600">
              <a:defRPr/>
            </a:lvl3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p:txBody>
      </p:sp>
      <p:sp>
        <p:nvSpPr>
          <p:cNvPr id="10" name="Text Placeholder 15"/>
          <p:cNvSpPr>
            <a:spLocks noGrp="1"/>
          </p:cNvSpPr>
          <p:nvPr>
            <p:ph type="body" sz="quarter" idx="15"/>
          </p:nvPr>
        </p:nvSpPr>
        <p:spPr>
          <a:xfrm>
            <a:off x="6257613" y="1756041"/>
            <a:ext cx="2510591" cy="640080"/>
          </a:xfrm>
          <a:solidFill>
            <a:schemeClr val="accent3"/>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12559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nchor="ctr"/>
          <a:lstStyle>
            <a:lvl1pPr algn="l">
              <a:buNone/>
              <a:defRPr sz="4400" b="0"/>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609600" y="1752600"/>
            <a:ext cx="1600200" cy="4343400"/>
          </a:xfrm>
          <a:solidFill>
            <a:schemeClr val="accent4"/>
          </a:solidFill>
          <a:ln w="50800" cap="sq" cmpd="dbl" algn="ctr">
            <a:solidFill>
              <a:schemeClr val="accent4"/>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8" name="Rectangle 7"/>
          <p:cNvSpPr/>
          <p:nvPr/>
        </p:nvSpPr>
        <p:spPr>
          <a:xfrm>
            <a:off x="0" y="1280160"/>
            <a:ext cx="533400" cy="228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49" y="1280160"/>
            <a:ext cx="8553451" cy="228600"/>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rIns="365760" anchor="ctr"/>
          <a:lstStyle/>
          <a:p>
            <a:pPr algn="l"/>
            <a:endParaRPr lang="en-US" sz="1200" dirty="0">
              <a:solidFill>
                <a:schemeClr val="bg1"/>
              </a:solidFill>
            </a:endParaRPr>
          </a:p>
        </p:txBody>
      </p:sp>
      <p:cxnSp>
        <p:nvCxnSpPr>
          <p:cNvPr id="4" name="Straight Connector 3"/>
          <p:cNvCxnSpPr/>
          <p:nvPr/>
        </p:nvCxnSpPr>
        <p:spPr>
          <a:xfrm flipV="1">
            <a:off x="0" y="6305650"/>
            <a:ext cx="9144000" cy="0"/>
          </a:xfrm>
          <a:prstGeom prst="line">
            <a:avLst/>
          </a:prstGeom>
          <a:ln>
            <a:solidFill>
              <a:schemeClr val="accent3"/>
            </a:solidFill>
          </a:ln>
          <a:effectLst/>
        </p:spPr>
        <p:style>
          <a:lnRef idx="2">
            <a:schemeClr val="accent1"/>
          </a:lnRef>
          <a:fillRef idx="0">
            <a:schemeClr val="accent1"/>
          </a:fillRef>
          <a:effectRef idx="1">
            <a:schemeClr val="accent1"/>
          </a:effectRef>
          <a:fontRef idx="minor">
            <a:schemeClr val="tx1"/>
          </a:fontRef>
        </p:style>
      </p:cxnSp>
      <p:pic>
        <p:nvPicPr>
          <p:cNvPr id="17" name="Picture 16" descr="Seattle DPD-Black.png"/>
          <p:cNvPicPr>
            <a:picLocks noChangeAspect="1"/>
          </p:cNvPicPr>
          <p:nvPr/>
        </p:nvPicPr>
        <p:blipFill rotWithShape="1">
          <a:blip r:embed="rId13" cstate="print">
            <a:extLst>
              <a:ext uri="{28A0092B-C50C-407E-A947-70E740481C1C}">
                <a14:useLocalDpi xmlns:a14="http://schemas.microsoft.com/office/drawing/2010/main" val="0"/>
              </a:ext>
            </a:extLst>
          </a:blip>
          <a:srcRect l="13198" t="38643" r="13631" b="30845"/>
          <a:stretch/>
        </p:blipFill>
        <p:spPr>
          <a:xfrm>
            <a:off x="440323" y="6419819"/>
            <a:ext cx="1929564" cy="299760"/>
          </a:xfrm>
          <a:prstGeom prst="rect">
            <a:avLst/>
          </a:prstGeom>
        </p:spPr>
      </p:pic>
      <p:sp>
        <p:nvSpPr>
          <p:cNvPr id="25" name="Slide Number Placeholder 22"/>
          <p:cNvSpPr txBox="1">
            <a:spLocks/>
          </p:cNvSpPr>
          <p:nvPr/>
        </p:nvSpPr>
        <p:spPr>
          <a:xfrm>
            <a:off x="0" y="6457872"/>
            <a:ext cx="533400" cy="244476"/>
          </a:xfrm>
          <a:prstGeom prst="rect">
            <a:avLst/>
          </a:prstGeom>
        </p:spPr>
        <p:txBody>
          <a:bodyPr vert="horz" anchor="ctr" anchorCtr="0">
            <a:normAutofit fontScale="92500" lnSpcReduction="10000"/>
          </a:bodyPr>
          <a:lstStyle>
            <a:defPPr>
              <a:defRPr lang="en-US"/>
            </a:defPPr>
            <a:lvl1pPr marL="0" algn="ctr" defTabSz="914400" rtl="0" eaLnBrk="1" latinLnBrk="0" hangingPunct="1">
              <a:defRPr kumimoji="0" sz="1200" b="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900B0DC-7FDA-4549-A611-FA74B505FB3D}" type="slidenum">
              <a:rPr lang="en-US" smtClean="0">
                <a:solidFill>
                  <a:schemeClr val="accent4"/>
                </a:solidFill>
              </a:rPr>
              <a:pPr/>
              <a:t>‹#›</a:t>
            </a:fld>
            <a:endParaRPr lang="en-US" dirty="0">
              <a:solidFill>
                <a:schemeClr val="accent4"/>
              </a:solidFill>
            </a:endParaRPr>
          </a:p>
        </p:txBody>
      </p:sp>
      <p:pic>
        <p:nvPicPr>
          <p:cNvPr id="14" name="Picture 13" descr="tag line transparent.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76981" y="6517605"/>
            <a:ext cx="2834875" cy="177677"/>
          </a:xfrm>
          <a:prstGeom prst="rect">
            <a:avLst/>
          </a:prstGeom>
        </p:spPr>
      </p:pic>
      <p:pic>
        <p:nvPicPr>
          <p:cNvPr id="16" name="Picture 15" descr="Seattle2035 logoTransparent.png"/>
          <p:cNvPicPr>
            <a:picLocks noChangeAspect="1"/>
          </p:cNvPicPr>
          <p:nvPr/>
        </p:nvPicPr>
        <p:blipFill rotWithShape="1">
          <a:blip r:embed="rId15" cstate="print">
            <a:extLst>
              <a:ext uri="{28A0092B-C50C-407E-A947-70E740481C1C}">
                <a14:useLocalDpi xmlns:a14="http://schemas.microsoft.com/office/drawing/2010/main" val="0"/>
              </a:ext>
            </a:extLst>
          </a:blip>
          <a:srcRect b="13402"/>
          <a:stretch/>
        </p:blipFill>
        <p:spPr>
          <a:xfrm>
            <a:off x="8077201" y="6351067"/>
            <a:ext cx="673100" cy="421724"/>
          </a:xfrm>
          <a:prstGeom prst="rect">
            <a:avLst/>
          </a:prstGeom>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92" r:id="rId4"/>
    <p:sldLayoutId id="2147483683" r:id="rId5"/>
    <p:sldLayoutId id="2147483684" r:id="rId6"/>
    <p:sldLayoutId id="2147483685" r:id="rId7"/>
    <p:sldLayoutId id="2147483686" r:id="rId8"/>
    <p:sldLayoutId id="2147483687" r:id="rId9"/>
    <p:sldLayoutId id="2147483691" r:id="rId10"/>
    <p:sldLayoutId id="2147483694" r:id="rId11"/>
  </p:sldLayoutIdLst>
  <p:timing>
    <p:tnLst>
      <p:par>
        <p:cTn id="1" dur="indefinite" restart="never" nodeType="tmRoot"/>
      </p:par>
    </p:tnLst>
  </p:timing>
  <p:txStyles>
    <p:titleStyle>
      <a:lvl1pPr algn="l" rtl="0" eaLnBrk="1" latinLnBrk="0" hangingPunct="1">
        <a:spcBef>
          <a:spcPct val="0"/>
        </a:spcBef>
        <a:buNone/>
        <a:defRPr kumimoji="0" sz="4400" b="0" kern="1200">
          <a:solidFill>
            <a:schemeClr val="accent1"/>
          </a:solidFill>
          <a:latin typeface="+mj-lt"/>
          <a:ea typeface="+mj-ea"/>
          <a:cs typeface="+mj-cs"/>
        </a:defRPr>
      </a:lvl1pPr>
    </p:titleStyle>
    <p:bodyStyle>
      <a:lvl1pPr marL="0" indent="0" algn="l" rtl="0" eaLnBrk="1" latinLnBrk="0" hangingPunct="1">
        <a:spcBef>
          <a:spcPts val="700"/>
        </a:spcBef>
        <a:buClr>
          <a:schemeClr val="accent2"/>
        </a:buClr>
        <a:buSzPct val="60000"/>
        <a:buFont typeface="Arial"/>
        <a:buNone/>
        <a:defRPr kumimoji="0" sz="2900" kern="1200">
          <a:solidFill>
            <a:schemeClr val="tx1"/>
          </a:solidFill>
          <a:latin typeface="+mn-lt"/>
          <a:ea typeface="+mn-ea"/>
          <a:cs typeface="+mn-cs"/>
        </a:defRPr>
      </a:lvl1pPr>
      <a:lvl2pPr marL="684213" indent="-319088" algn="l" rtl="0" eaLnBrk="1" latinLnBrk="0" hangingPunct="1">
        <a:spcBef>
          <a:spcPts val="550"/>
        </a:spcBef>
        <a:buClr>
          <a:schemeClr val="accent2"/>
        </a:buClr>
        <a:buSzPct val="100000"/>
        <a:buFont typeface="Wingdings" charset="2"/>
        <a:buChar char="§"/>
        <a:defRPr kumimoji="0" sz="24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2"/>
        </a:buClr>
        <a:buSzPct val="75000"/>
        <a:buFont typeface="Wingdings"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2"/>
        </a:buClr>
        <a:buSzPct val="65000"/>
        <a:buFont typeface="Wingdings" charset="2"/>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738572" y="4343401"/>
            <a:ext cx="6087475" cy="914399"/>
          </a:xfrm>
        </p:spPr>
        <p:txBody>
          <a:bodyPr>
            <a:normAutofit/>
          </a:bodyPr>
          <a:lstStyle/>
          <a:p>
            <a:r>
              <a:rPr lang="en-US" sz="3200" cap="none" dirty="0" smtClean="0"/>
              <a:t>Seattle Planning Commission </a:t>
            </a:r>
            <a:br>
              <a:rPr lang="en-US" sz="3200" cap="none" dirty="0" smtClean="0"/>
            </a:br>
            <a:r>
              <a:rPr lang="en-US" sz="2000" cap="none" dirty="0" smtClean="0"/>
              <a:t>November 13, 2014</a:t>
            </a:r>
            <a:endParaRPr lang="en-US" sz="2000" cap="none" dirty="0"/>
          </a:p>
        </p:txBody>
      </p:sp>
      <p:sp>
        <p:nvSpPr>
          <p:cNvPr id="7" name="Content Placeholder 6"/>
          <p:cNvSpPr>
            <a:spLocks noGrp="1"/>
          </p:cNvSpPr>
          <p:nvPr>
            <p:ph type="subTitle" idx="1"/>
          </p:nvPr>
        </p:nvSpPr>
        <p:spPr/>
        <p:txBody>
          <a:bodyPr>
            <a:normAutofit fontScale="25000" lnSpcReduction="20000"/>
          </a:bodyPr>
          <a:lstStyle/>
          <a:p>
            <a:pPr>
              <a:buNone/>
            </a:pPr>
            <a:r>
              <a:rPr lang="en-US" sz="2800" dirty="0" smtClean="0"/>
              <a:t>Seattle’s Comprehensive Plan:</a:t>
            </a:r>
          </a:p>
          <a:p>
            <a:pPr lvl="1">
              <a:spcAft>
                <a:spcPts val="1000"/>
              </a:spcAft>
            </a:pPr>
            <a:r>
              <a:rPr lang="en-US" sz="2400" dirty="0" smtClean="0"/>
              <a:t>What it is and why we have it</a:t>
            </a:r>
          </a:p>
          <a:p>
            <a:pPr lvl="1">
              <a:spcAft>
                <a:spcPts val="1000"/>
              </a:spcAft>
            </a:pPr>
            <a:r>
              <a:rPr lang="en-US" sz="2400" dirty="0" smtClean="0"/>
              <a:t>How it’s working</a:t>
            </a:r>
          </a:p>
          <a:p>
            <a:pPr lvl="1">
              <a:spcAft>
                <a:spcPts val="1000"/>
              </a:spcAft>
            </a:pPr>
            <a:r>
              <a:rPr lang="en-US" sz="2400" dirty="0" smtClean="0"/>
              <a:t>What’s new and what are we asking you </a:t>
            </a:r>
            <a:endParaRPr lang="en-US" sz="2400" dirty="0"/>
          </a:p>
        </p:txBody>
      </p:sp>
      <p:pic>
        <p:nvPicPr>
          <p:cNvPr id="4" name="Picture 3" descr="banner-for-website.jpg"/>
          <p:cNvPicPr>
            <a:picLocks noChangeAspect="1"/>
          </p:cNvPicPr>
          <p:nvPr/>
        </p:nvPicPr>
        <p:blipFill>
          <a:blip r:embed="rId3" cstate="print"/>
          <a:stretch>
            <a:fillRect/>
          </a:stretch>
        </p:blipFill>
        <p:spPr>
          <a:xfrm>
            <a:off x="0" y="5383162"/>
            <a:ext cx="9144000" cy="1474839"/>
          </a:xfrm>
          <a:prstGeom prst="rect">
            <a:avLst/>
          </a:prstGeom>
        </p:spPr>
      </p:pic>
      <p:pic>
        <p:nvPicPr>
          <p:cNvPr id="9" name="Picture 5" descr="Seattle"/>
          <p:cNvPicPr>
            <a:picLocks noGrp="1" noChangeAspect="1" noChangeArrowheads="1"/>
          </p:cNvPicPr>
          <p:nvPr>
            <p:ph type="pic" sz="quarter" idx="10"/>
          </p:nvPr>
        </p:nvPicPr>
        <p:blipFill>
          <a:blip r:embed="rId4" cstate="print"/>
          <a:srcRect l="896" r="896"/>
          <a:stretch>
            <a:fillRect/>
          </a:stretch>
        </p:blipFill>
        <p:spPr bwMode="auto">
          <a:prstGeom prst="rect">
            <a:avLst/>
          </a:prstGeom>
          <a:noFill/>
        </p:spPr>
      </p:pic>
    </p:spTree>
    <p:extLst>
      <p:ext uri="{BB962C8B-B14F-4D97-AF65-F5344CB8AC3E}">
        <p14:creationId xmlns:p14="http://schemas.microsoft.com/office/powerpoint/2010/main" val="3187856436"/>
      </p:ext>
    </p:extLst>
  </p:cSld>
  <p:clrMapOvr>
    <a:masterClrMapping/>
  </p:clrMapOvr>
  <p:transition advTm="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1" dirty="0" smtClean="0"/>
              <a:t>Capital </a:t>
            </a:r>
            <a:r>
              <a:rPr lang="en-US" b="1" dirty="0"/>
              <a:t>Investments </a:t>
            </a:r>
            <a:r>
              <a:rPr lang="en-US" b="1" dirty="0" smtClean="0"/>
              <a:t>and Growth</a:t>
            </a:r>
            <a:endParaRPr lang="en-US" b="1" dirty="0"/>
          </a:p>
        </p:txBody>
      </p:sp>
      <p:sp>
        <p:nvSpPr>
          <p:cNvPr id="7" name="Content Placeholder 6"/>
          <p:cNvSpPr>
            <a:spLocks noGrp="1"/>
          </p:cNvSpPr>
          <p:nvPr>
            <p:ph sz="quarter" idx="1"/>
          </p:nvPr>
        </p:nvSpPr>
        <p:spPr/>
        <p:txBody>
          <a:bodyPr/>
          <a:lstStyle/>
          <a:p>
            <a:pPr marL="457200" indent="-457200">
              <a:buSzPct val="80000"/>
              <a:buFont typeface="Wingdings" panose="05000000000000000000" pitchFamily="2" charset="2"/>
              <a:buChar char="§"/>
            </a:pPr>
            <a:r>
              <a:rPr lang="en-US" dirty="0" smtClean="0"/>
              <a:t>The Challenge</a:t>
            </a:r>
          </a:p>
          <a:p>
            <a:pPr marL="457200" indent="-457200">
              <a:buSzPct val="80000"/>
              <a:buFont typeface="Wingdings" panose="05000000000000000000" pitchFamily="2" charset="2"/>
              <a:buChar char="§"/>
            </a:pPr>
            <a:r>
              <a:rPr lang="en-US" dirty="0" smtClean="0"/>
              <a:t>Context</a:t>
            </a:r>
            <a:endParaRPr lang="en-US" dirty="0"/>
          </a:p>
          <a:p>
            <a:pPr marL="457200" indent="-457200">
              <a:buSzPct val="80000"/>
              <a:buFont typeface="Wingdings" panose="05000000000000000000" pitchFamily="2" charset="2"/>
              <a:buChar char="§"/>
            </a:pPr>
            <a:r>
              <a:rPr lang="en-US" dirty="0" smtClean="0"/>
              <a:t>Discussion</a:t>
            </a:r>
            <a:endParaRPr lang="en-US" dirty="0"/>
          </a:p>
          <a:p>
            <a:endParaRPr lang="en-US" dirty="0"/>
          </a:p>
        </p:txBody>
      </p:sp>
    </p:spTree>
    <p:extLst>
      <p:ext uri="{BB962C8B-B14F-4D97-AF65-F5344CB8AC3E}">
        <p14:creationId xmlns:p14="http://schemas.microsoft.com/office/powerpoint/2010/main" val="2756681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Council Request</a:t>
            </a:r>
            <a:endParaRPr lang="en-US" b="1" dirty="0"/>
          </a:p>
        </p:txBody>
      </p:sp>
      <p:sp>
        <p:nvSpPr>
          <p:cNvPr id="3" name="Content Placeholder 2"/>
          <p:cNvSpPr>
            <a:spLocks noGrp="1"/>
          </p:cNvSpPr>
          <p:nvPr>
            <p:ph sz="quarter" idx="1"/>
          </p:nvPr>
        </p:nvSpPr>
        <p:spPr/>
        <p:txBody>
          <a:bodyPr>
            <a:normAutofit/>
          </a:bodyPr>
          <a:lstStyle/>
          <a:p>
            <a:endParaRPr lang="en-US" b="1" dirty="0" smtClean="0">
              <a:solidFill>
                <a:schemeClr val="tx1"/>
              </a:solidFill>
            </a:endParaRPr>
          </a:p>
          <a:p>
            <a:pPr marL="457200" indent="-457200">
              <a:lnSpc>
                <a:spcPct val="80000"/>
              </a:lnSpc>
              <a:buSzPct val="80000"/>
              <a:buFont typeface="Wingdings" panose="05000000000000000000" pitchFamily="2" charset="2"/>
              <a:buChar char="§"/>
            </a:pPr>
            <a:endParaRPr lang="en-US" dirty="0" smtClean="0">
              <a:solidFill>
                <a:schemeClr val="tx1"/>
              </a:solidFill>
            </a:endParaRP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p:txBody>
      </p:sp>
      <p:sp>
        <p:nvSpPr>
          <p:cNvPr id="4" name="Content Placeholder 3"/>
          <p:cNvSpPr>
            <a:spLocks noGrp="1"/>
          </p:cNvSpPr>
          <p:nvPr>
            <p:ph sz="quarter" idx="2"/>
          </p:nvPr>
        </p:nvSpPr>
        <p:spPr>
          <a:xfrm>
            <a:off x="609600" y="1589567"/>
            <a:ext cx="8121501" cy="4572000"/>
          </a:xfrm>
        </p:spPr>
        <p:txBody>
          <a:bodyPr/>
          <a:lstStyle/>
          <a:p>
            <a:endParaRPr lang="en-US" dirty="0" smtClean="0"/>
          </a:p>
          <a:p>
            <a:r>
              <a:rPr lang="en-US" dirty="0" smtClean="0"/>
              <a:t>“</a:t>
            </a:r>
            <a:r>
              <a:rPr lang="en-US" dirty="0"/>
              <a:t>Coordinating infrastructure with growth. As our cities grow, we must ensure our transportation, parks, and utility infrastructure growths and improve alongside new development. This will ensure that our dense neighborhoods continue to be livable places. We hope that Comprehensive Plan includes a </a:t>
            </a:r>
            <a:r>
              <a:rPr lang="en-US" b="1" dirty="0"/>
              <a:t>framework for coordinating our capital investment plans with our plans for growth</a:t>
            </a:r>
            <a:r>
              <a:rPr lang="en-US" dirty="0"/>
              <a:t>, </a:t>
            </a:r>
            <a:r>
              <a:rPr lang="en-US" b="1" dirty="0"/>
              <a:t>and also with an eye to equity</a:t>
            </a:r>
            <a:r>
              <a:rPr lang="en-US" dirty="0"/>
              <a:t>. We hope that at our fourth quarter update in December, when you are further along in the plan, you can share strategies for coordinating infrastructure investments.”</a:t>
            </a:r>
          </a:p>
          <a:p>
            <a:endParaRPr lang="en-US" dirty="0"/>
          </a:p>
        </p:txBody>
      </p:sp>
    </p:spTree>
    <p:extLst>
      <p:ext uri="{BB962C8B-B14F-4D97-AF65-F5344CB8AC3E}">
        <p14:creationId xmlns:p14="http://schemas.microsoft.com/office/powerpoint/2010/main" val="481853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bwMode="auto">
          <a:xfrm>
            <a:off x="5030912" y="1589088"/>
            <a:ext cx="3514476"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b="1" dirty="0" smtClean="0"/>
              <a:t>Current Plans</a:t>
            </a:r>
            <a:endParaRPr lang="en-US" b="1" dirty="0"/>
          </a:p>
        </p:txBody>
      </p:sp>
      <p:sp>
        <p:nvSpPr>
          <p:cNvPr id="3" name="Content Placeholder 2"/>
          <p:cNvSpPr>
            <a:spLocks noGrp="1"/>
          </p:cNvSpPr>
          <p:nvPr>
            <p:ph sz="quarter" idx="1"/>
          </p:nvPr>
        </p:nvSpPr>
        <p:spPr/>
        <p:txBody>
          <a:bodyPr>
            <a:normAutofit fontScale="92500" lnSpcReduction="10000"/>
          </a:bodyPr>
          <a:lstStyle/>
          <a:p>
            <a:r>
              <a:rPr lang="en-US" b="1" dirty="0" smtClean="0">
                <a:solidFill>
                  <a:schemeClr val="tx1"/>
                </a:solidFill>
              </a:rPr>
              <a:t>Comprehensive Plan</a:t>
            </a:r>
          </a:p>
          <a:p>
            <a:pPr marL="457200" indent="-457200">
              <a:lnSpc>
                <a:spcPct val="80000"/>
              </a:lnSpc>
              <a:buSzPct val="80000"/>
              <a:buFont typeface="Wingdings" panose="05000000000000000000" pitchFamily="2" charset="2"/>
              <a:buChar char="§"/>
            </a:pPr>
            <a:r>
              <a:rPr lang="en-US" sz="2700" dirty="0" smtClean="0">
                <a:solidFill>
                  <a:schemeClr val="tx1"/>
                </a:solidFill>
              </a:rPr>
              <a:t>Application of the Plan </a:t>
            </a:r>
          </a:p>
          <a:p>
            <a:pPr marL="457200" indent="-457200">
              <a:lnSpc>
                <a:spcPct val="80000"/>
              </a:lnSpc>
              <a:buSzPct val="80000"/>
              <a:buFont typeface="Wingdings" panose="05000000000000000000" pitchFamily="2" charset="2"/>
              <a:buChar char="§"/>
            </a:pPr>
            <a:r>
              <a:rPr lang="en-US" sz="2700" dirty="0" smtClean="0">
                <a:solidFill>
                  <a:schemeClr val="tx1"/>
                </a:solidFill>
              </a:rPr>
              <a:t>Capital Investments </a:t>
            </a:r>
          </a:p>
          <a:p>
            <a:pPr marL="457200" indent="-457200">
              <a:lnSpc>
                <a:spcPct val="80000"/>
              </a:lnSpc>
              <a:buSzPct val="80000"/>
              <a:buFont typeface="Wingdings" panose="05000000000000000000" pitchFamily="2" charset="2"/>
              <a:buChar char="§"/>
            </a:pPr>
            <a:r>
              <a:rPr lang="en-US" sz="2700" dirty="0" smtClean="0">
                <a:solidFill>
                  <a:schemeClr val="tx1"/>
                </a:solidFill>
              </a:rPr>
              <a:t>Potential </a:t>
            </a:r>
            <a:r>
              <a:rPr lang="en-US" sz="2700" dirty="0">
                <a:solidFill>
                  <a:schemeClr val="tx1"/>
                </a:solidFill>
              </a:rPr>
              <a:t>Future Discretionary Projects </a:t>
            </a:r>
            <a:endParaRPr lang="en-US" sz="2700" dirty="0" smtClean="0">
              <a:solidFill>
                <a:schemeClr val="tx1"/>
              </a:solidFill>
            </a:endParaRPr>
          </a:p>
          <a:p>
            <a:pPr marL="457200" indent="-457200">
              <a:lnSpc>
                <a:spcPct val="80000"/>
              </a:lnSpc>
              <a:buSzPct val="80000"/>
              <a:buFont typeface="Wingdings" panose="05000000000000000000" pitchFamily="2" charset="2"/>
              <a:buChar char="§"/>
            </a:pPr>
            <a:r>
              <a:rPr lang="en-US" sz="2700" dirty="0" smtClean="0">
                <a:solidFill>
                  <a:schemeClr val="tx1"/>
                </a:solidFill>
              </a:rPr>
              <a:t>Neighborhood Planning  work-plan matrix</a:t>
            </a:r>
          </a:p>
          <a:p>
            <a:pPr marL="457200" indent="-457200">
              <a:lnSpc>
                <a:spcPct val="80000"/>
              </a:lnSpc>
              <a:buSzPct val="80000"/>
              <a:buFont typeface="Wingdings" panose="05000000000000000000" pitchFamily="2" charset="2"/>
              <a:buChar char="§"/>
            </a:pPr>
            <a:endParaRPr lang="en-US" sz="2700" dirty="0">
              <a:solidFill>
                <a:schemeClr val="tx1"/>
              </a:solidFill>
            </a:endParaRPr>
          </a:p>
          <a:p>
            <a:pPr>
              <a:lnSpc>
                <a:spcPct val="80000"/>
              </a:lnSpc>
              <a:buSzPct val="80000"/>
            </a:pPr>
            <a:r>
              <a:rPr lang="en-US" sz="2700" b="1" dirty="0" smtClean="0">
                <a:solidFill>
                  <a:schemeClr val="tx1"/>
                </a:solidFill>
              </a:rPr>
              <a:t>CIP</a:t>
            </a:r>
          </a:p>
          <a:p>
            <a:pPr marL="457200" indent="-457200">
              <a:lnSpc>
                <a:spcPct val="80000"/>
              </a:lnSpc>
              <a:buSzPct val="80000"/>
              <a:buFont typeface="Wingdings" panose="05000000000000000000" pitchFamily="2" charset="2"/>
              <a:buChar char="§"/>
            </a:pPr>
            <a:r>
              <a:rPr lang="en-US" sz="2700" dirty="0" smtClean="0">
                <a:solidFill>
                  <a:schemeClr val="tx1"/>
                </a:solidFill>
              </a:rPr>
              <a:t>Comprehensive </a:t>
            </a:r>
            <a:r>
              <a:rPr lang="en-US" sz="2700" dirty="0">
                <a:solidFill>
                  <a:schemeClr val="tx1"/>
                </a:solidFill>
              </a:rPr>
              <a:t>Plan informed development of the </a:t>
            </a:r>
            <a:r>
              <a:rPr lang="en-US" sz="2700" dirty="0" smtClean="0">
                <a:solidFill>
                  <a:schemeClr val="tx1"/>
                </a:solidFill>
              </a:rPr>
              <a:t>2015-2020 </a:t>
            </a:r>
            <a:r>
              <a:rPr lang="en-US" sz="2700" dirty="0">
                <a:solidFill>
                  <a:schemeClr val="tx1"/>
                </a:solidFill>
              </a:rPr>
              <a:t>Proposed </a:t>
            </a:r>
            <a:r>
              <a:rPr lang="en-US" sz="2700" dirty="0" smtClean="0">
                <a:solidFill>
                  <a:schemeClr val="tx1"/>
                </a:solidFill>
              </a:rPr>
              <a:t>CIP</a:t>
            </a:r>
            <a:r>
              <a:rPr lang="en-US" sz="2700" dirty="0">
                <a:solidFill>
                  <a:schemeClr val="tx1"/>
                </a:solidFill>
              </a:rPr>
              <a:t> </a:t>
            </a:r>
            <a:endParaRPr lang="en-US" sz="2700" dirty="0" smtClean="0">
              <a:solidFill>
                <a:schemeClr val="tx1"/>
              </a:solidFill>
            </a:endParaRPr>
          </a:p>
          <a:p>
            <a:endParaRPr lang="en-US" dirty="0" smtClean="0"/>
          </a:p>
        </p:txBody>
      </p:sp>
      <p:sp>
        <p:nvSpPr>
          <p:cNvPr id="6" name="TextBox 5"/>
          <p:cNvSpPr txBox="1"/>
          <p:nvPr/>
        </p:nvSpPr>
        <p:spPr>
          <a:xfrm>
            <a:off x="7162800" y="5791200"/>
            <a:ext cx="1600200" cy="369332"/>
          </a:xfrm>
          <a:prstGeom prst="rect">
            <a:avLst/>
          </a:prstGeom>
          <a:noFill/>
        </p:spPr>
        <p:txBody>
          <a:bodyPr wrap="square" rtlCol="0">
            <a:spAutoFit/>
          </a:bodyPr>
          <a:lstStyle/>
          <a:p>
            <a:r>
              <a:rPr lang="en-US" b="1" dirty="0" smtClean="0">
                <a:solidFill>
                  <a:schemeClr val="accent1"/>
                </a:solidFill>
              </a:rPr>
              <a:t>867 </a:t>
            </a:r>
            <a:r>
              <a:rPr lang="en-US" b="1" dirty="0" smtClean="0">
                <a:solidFill>
                  <a:schemeClr val="accent1"/>
                </a:solidFill>
              </a:rPr>
              <a:t>pages</a:t>
            </a:r>
            <a:endParaRPr lang="en-US" b="1" dirty="0">
              <a:solidFill>
                <a:schemeClr val="accent1"/>
              </a:solidFill>
            </a:endParaRPr>
          </a:p>
        </p:txBody>
      </p:sp>
    </p:spTree>
    <p:extLst>
      <p:ext uri="{BB962C8B-B14F-4D97-AF65-F5344CB8AC3E}">
        <p14:creationId xmlns:p14="http://schemas.microsoft.com/office/powerpoint/2010/main" val="3493331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Past Approaches</a:t>
            </a:r>
            <a:endParaRPr lang="en-US" b="1" dirty="0"/>
          </a:p>
        </p:txBody>
      </p:sp>
      <p:sp>
        <p:nvSpPr>
          <p:cNvPr id="6" name="Content Placeholder 5"/>
          <p:cNvSpPr>
            <a:spLocks noGrp="1"/>
          </p:cNvSpPr>
          <p:nvPr>
            <p:ph sz="quarter" idx="1"/>
          </p:nvPr>
        </p:nvSpPr>
        <p:spPr/>
        <p:txBody>
          <a:bodyPr>
            <a:normAutofit/>
          </a:bodyPr>
          <a:lstStyle/>
          <a:p>
            <a:pPr marL="457200" indent="-457200">
              <a:buSzPct val="80000"/>
              <a:buFont typeface="Wingdings" panose="05000000000000000000" pitchFamily="2" charset="2"/>
              <a:buChar char="§"/>
            </a:pPr>
            <a:r>
              <a:rPr lang="en-US" dirty="0" smtClean="0"/>
              <a:t>SKIP</a:t>
            </a:r>
            <a:endParaRPr lang="en-US" dirty="0"/>
          </a:p>
          <a:p>
            <a:pPr marL="457200" indent="-457200">
              <a:buSzPct val="80000"/>
              <a:buFont typeface="Wingdings" panose="05000000000000000000" pitchFamily="2" charset="2"/>
              <a:buChar char="§"/>
            </a:pPr>
            <a:r>
              <a:rPr lang="en-US" dirty="0" smtClean="0"/>
              <a:t>Capital Cabinet</a:t>
            </a:r>
            <a:endParaRPr lang="en-US" dirty="0"/>
          </a:p>
          <a:p>
            <a:pPr marL="457200" indent="-457200">
              <a:buSzPct val="80000"/>
              <a:buFont typeface="Wingdings" panose="05000000000000000000" pitchFamily="2" charset="2"/>
              <a:buChar char="§"/>
            </a:pPr>
            <a:r>
              <a:rPr lang="en-US" dirty="0" smtClean="0"/>
              <a:t>IDTs for Northgate, SLU, SoDo</a:t>
            </a:r>
          </a:p>
          <a:p>
            <a:pPr marL="457200" indent="-457200">
              <a:buSzPct val="80000"/>
              <a:buFont typeface="Wingdings" panose="05000000000000000000" pitchFamily="2" charset="2"/>
              <a:buChar char="§"/>
            </a:pPr>
            <a:r>
              <a:rPr lang="en-US" dirty="0" smtClean="0"/>
              <a:t>Strategic </a:t>
            </a:r>
            <a:r>
              <a:rPr lang="en-US" dirty="0"/>
              <a:t>Capital </a:t>
            </a:r>
            <a:r>
              <a:rPr lang="en-US" dirty="0" smtClean="0"/>
              <a:t>Agenda - principles </a:t>
            </a:r>
            <a:r>
              <a:rPr lang="en-US" dirty="0"/>
              <a:t>and other </a:t>
            </a:r>
            <a:r>
              <a:rPr lang="en-US" dirty="0" smtClean="0"/>
              <a:t>factors </a:t>
            </a:r>
            <a:r>
              <a:rPr lang="en-US" dirty="0"/>
              <a:t>that </a:t>
            </a:r>
            <a:r>
              <a:rPr lang="en-US" dirty="0" smtClean="0"/>
              <a:t>guide </a:t>
            </a:r>
            <a:r>
              <a:rPr lang="en-US" dirty="0"/>
              <a:t>the City's capital funding </a:t>
            </a:r>
            <a:r>
              <a:rPr lang="en-US" dirty="0" smtClean="0"/>
              <a:t>decisions</a:t>
            </a:r>
            <a:endParaRPr lang="en-US" dirty="0"/>
          </a:p>
          <a:p>
            <a:endParaRPr lang="en-US" dirty="0"/>
          </a:p>
        </p:txBody>
      </p:sp>
    </p:spTree>
    <p:extLst>
      <p:ext uri="{BB962C8B-B14F-4D97-AF65-F5344CB8AC3E}">
        <p14:creationId xmlns:p14="http://schemas.microsoft.com/office/powerpoint/2010/main" val="3011809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Questions </a:t>
            </a:r>
            <a:r>
              <a:rPr lang="en-US" b="1" dirty="0"/>
              <a:t>for Discussion</a:t>
            </a:r>
            <a:r>
              <a:rPr lang="en-US" dirty="0"/>
              <a:t/>
            </a:r>
            <a:br>
              <a:rPr lang="en-US" dirty="0"/>
            </a:br>
            <a:endParaRPr lang="en-US" b="1" dirty="0"/>
          </a:p>
        </p:txBody>
      </p:sp>
      <p:sp>
        <p:nvSpPr>
          <p:cNvPr id="3" name="Content Placeholder 2"/>
          <p:cNvSpPr>
            <a:spLocks noGrp="1"/>
          </p:cNvSpPr>
          <p:nvPr>
            <p:ph sz="quarter" idx="1"/>
          </p:nvPr>
        </p:nvSpPr>
        <p:spPr/>
        <p:txBody>
          <a:bodyPr>
            <a:normAutofit/>
          </a:bodyPr>
          <a:lstStyle/>
          <a:p>
            <a:pPr marL="457200" indent="-457200">
              <a:buSzPct val="80000"/>
              <a:buFont typeface="Wingdings" panose="05000000000000000000" pitchFamily="2" charset="2"/>
              <a:buChar char="§"/>
            </a:pPr>
            <a:r>
              <a:rPr lang="en-US" dirty="0" smtClean="0"/>
              <a:t>What </a:t>
            </a:r>
            <a:r>
              <a:rPr lang="en-US" dirty="0"/>
              <a:t>other principles or factors should be considered?</a:t>
            </a:r>
          </a:p>
          <a:p>
            <a:pPr marL="457200" indent="-457200">
              <a:buSzPct val="80000"/>
              <a:buFont typeface="Wingdings" panose="05000000000000000000" pitchFamily="2" charset="2"/>
              <a:buChar char="§"/>
            </a:pPr>
            <a:r>
              <a:rPr lang="en-US" dirty="0"/>
              <a:t>How can we communicate to public how decisions are made?</a:t>
            </a:r>
          </a:p>
          <a:p>
            <a:pPr marL="457200" indent="-457200">
              <a:buSzPct val="80000"/>
              <a:buFont typeface="Wingdings" panose="05000000000000000000" pitchFamily="2" charset="2"/>
              <a:buChar char="§"/>
            </a:pPr>
            <a:r>
              <a:rPr lang="en-US" dirty="0"/>
              <a:t>How can we better communicate Plan priorities to city departments?</a:t>
            </a:r>
          </a:p>
          <a:p>
            <a:endParaRPr lang="en-US" dirty="0"/>
          </a:p>
        </p:txBody>
      </p:sp>
    </p:spTree>
    <p:extLst>
      <p:ext uri="{BB962C8B-B14F-4D97-AF65-F5344CB8AC3E}">
        <p14:creationId xmlns:p14="http://schemas.microsoft.com/office/powerpoint/2010/main" val="645517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lideshow template">
  <a:themeElements>
    <a:clrScheme name="DPD Comp Plan Outreach">
      <a:dk1>
        <a:srgbClr val="3A1E1E"/>
      </a:dk1>
      <a:lt1>
        <a:srgbClr val="FBFCE6"/>
      </a:lt1>
      <a:dk2>
        <a:srgbClr val="4C513B"/>
      </a:dk2>
      <a:lt2>
        <a:srgbClr val="E5DED6"/>
      </a:lt2>
      <a:accent1>
        <a:srgbClr val="F16667"/>
      </a:accent1>
      <a:accent2>
        <a:srgbClr val="802625"/>
      </a:accent2>
      <a:accent3>
        <a:srgbClr val="00577F"/>
      </a:accent3>
      <a:accent4>
        <a:srgbClr val="7F8465"/>
      </a:accent4>
      <a:accent5>
        <a:srgbClr val="D6DCC3"/>
      </a:accent5>
      <a:accent6>
        <a:srgbClr val="FCFBE6"/>
      </a:accent6>
      <a:hlink>
        <a:srgbClr val="F66817"/>
      </a:hlink>
      <a:folHlink>
        <a:srgbClr val="F8AB1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Seattle 2035 PP Template</Template>
  <TotalTime>5198</TotalTime>
  <Words>228</Words>
  <Application>Microsoft Office PowerPoint</Application>
  <PresentationFormat>On-screen Show (4:3)</PresentationFormat>
  <Paragraphs>39</Paragraphs>
  <Slides>6</Slides>
  <Notes>5</Notes>
  <HiddenSlides>1</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slideshow template</vt:lpstr>
      <vt:lpstr>Seattle Planning Commission  November 13, 2014</vt:lpstr>
      <vt:lpstr>Capital Investments and Growth</vt:lpstr>
      <vt:lpstr>Council Request</vt:lpstr>
      <vt:lpstr>Current Plans</vt:lpstr>
      <vt:lpstr>Past Approaches</vt:lpstr>
      <vt:lpstr> Questions for Discussion </vt:lpstr>
    </vt:vector>
  </TitlesOfParts>
  <Company>city of Seattle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Seattle DPD - Seattle Comprehensive Plan 101</dc:title>
  <dc:creator>Default</dc:creator>
  <cp:lastModifiedBy>Carroll, Patrice</cp:lastModifiedBy>
  <cp:revision>317</cp:revision>
  <cp:lastPrinted>2014-09-11T16:40:59Z</cp:lastPrinted>
  <dcterms:created xsi:type="dcterms:W3CDTF">2006-08-09T17:57:18Z</dcterms:created>
  <dcterms:modified xsi:type="dcterms:W3CDTF">2014-11-13T20:25:55Z</dcterms:modified>
</cp:coreProperties>
</file>