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3" r:id="rId2"/>
    <p:sldId id="269" r:id="rId3"/>
    <p:sldId id="270" r:id="rId4"/>
    <p:sldId id="267" r:id="rId5"/>
    <p:sldId id="265" r:id="rId6"/>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2796" autoAdjust="0"/>
  </p:normalViewPr>
  <p:slideViewPr>
    <p:cSldViewPr snapToGrid="0">
      <p:cViewPr varScale="1">
        <p:scale>
          <a:sx n="78" d="100"/>
          <a:sy n="78" d="100"/>
        </p:scale>
        <p:origin x="-114" y="-510"/>
      </p:cViewPr>
      <p:guideLst>
        <p:guide orient="horz" pos="2160"/>
        <p:guide pos="3840"/>
      </p:guideLst>
    </p:cSldViewPr>
  </p:slideViewPr>
  <p:notesTextViewPr>
    <p:cViewPr>
      <p:scale>
        <a:sx n="1" d="1"/>
        <a:sy n="1" d="1"/>
      </p:scale>
      <p:origin x="0" y="0"/>
    </p:cViewPr>
  </p:notesTextViewPr>
  <p:notesViewPr>
    <p:cSldViewPr snapToGrid="0">
      <p:cViewPr varScale="1">
        <p:scale>
          <a:sx n="81" d="100"/>
          <a:sy n="81" d="100"/>
        </p:scale>
        <p:origin x="-3486"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10E9380C-5EEF-4A41-9979-F4C66ED617AF}" type="datetimeFigureOut">
              <a:rPr lang="en-US" smtClean="0"/>
              <a:t>10/8/2015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AE6689B3-8C34-4EF7-A3DA-F0C592EA24A4}" type="slidenum">
              <a:rPr lang="en-US" smtClean="0"/>
              <a:t>‹#›</a:t>
            </a:fld>
            <a:endParaRPr lang="en-US"/>
          </a:p>
        </p:txBody>
      </p:sp>
    </p:spTree>
    <p:extLst>
      <p:ext uri="{BB962C8B-B14F-4D97-AF65-F5344CB8AC3E}">
        <p14:creationId xmlns:p14="http://schemas.microsoft.com/office/powerpoint/2010/main" val="2010077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794E777-BE11-4FA3-8A0C-5EDDFA166C92}" type="datetimeFigureOut">
              <a:rPr lang="en-US" smtClean="0"/>
              <a:t>10/8/2015</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FADDE7FC-A193-48EB-99B1-75BB2D418DC0}" type="slidenum">
              <a:rPr lang="en-US" smtClean="0"/>
              <a:t>‹#›</a:t>
            </a:fld>
            <a:endParaRPr lang="en-US"/>
          </a:p>
        </p:txBody>
      </p:sp>
    </p:spTree>
    <p:extLst>
      <p:ext uri="{BB962C8B-B14F-4D97-AF65-F5344CB8AC3E}">
        <p14:creationId xmlns:p14="http://schemas.microsoft.com/office/powerpoint/2010/main" val="3264510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DDE7FC-A193-48EB-99B1-75BB2D418DC0}" type="slidenum">
              <a:rPr lang="en-US" smtClean="0"/>
              <a:t>1</a:t>
            </a:fld>
            <a:endParaRPr lang="en-US"/>
          </a:p>
        </p:txBody>
      </p:sp>
    </p:spTree>
    <p:extLst>
      <p:ext uri="{BB962C8B-B14F-4D97-AF65-F5344CB8AC3E}">
        <p14:creationId xmlns:p14="http://schemas.microsoft.com/office/powerpoint/2010/main" val="3060988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Corbel" panose="020B0503020204020204" pitchFamily="34" charset="0"/>
                <a:ea typeface="+mn-ea"/>
                <a:cs typeface="+mn-cs"/>
              </a:rPr>
              <a:t>Include in the introduction stronger language regarding the importance of preserving Industrial lands in order to preserve living wage jobs and the transportation efficiencies to be gained through collocating industrial use.</a:t>
            </a:r>
            <a:endParaRPr lang="en-US" dirty="0">
              <a:latin typeface="Corbel" panose="020B0503020204020204" pitchFamily="34" charset="0"/>
            </a:endParaRPr>
          </a:p>
        </p:txBody>
      </p:sp>
      <p:sp>
        <p:nvSpPr>
          <p:cNvPr id="4" name="Slide Number Placeholder 3"/>
          <p:cNvSpPr>
            <a:spLocks noGrp="1"/>
          </p:cNvSpPr>
          <p:nvPr>
            <p:ph type="sldNum" sz="quarter" idx="10"/>
          </p:nvPr>
        </p:nvSpPr>
        <p:spPr/>
        <p:txBody>
          <a:bodyPr/>
          <a:lstStyle/>
          <a:p>
            <a:fld id="{FADDE7FC-A193-48EB-99B1-75BB2D418DC0}" type="slidenum">
              <a:rPr lang="en-US" smtClean="0"/>
              <a:t>2</a:t>
            </a:fld>
            <a:endParaRPr lang="en-US"/>
          </a:p>
        </p:txBody>
      </p:sp>
    </p:spTree>
    <p:extLst>
      <p:ext uri="{BB962C8B-B14F-4D97-AF65-F5344CB8AC3E}">
        <p14:creationId xmlns:p14="http://schemas.microsoft.com/office/powerpoint/2010/main" val="978703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IC</a:t>
            </a:r>
            <a:r>
              <a:rPr lang="en-US" baseline="0" dirty="0" smtClean="0"/>
              <a:t> originally intended to attract high tech to SLU – nature of zone has shown to attract more office and commercial – impacts on land value – highest and best use, drives more industrial uses out</a:t>
            </a:r>
            <a:endParaRPr lang="en-US" dirty="0"/>
          </a:p>
        </p:txBody>
      </p:sp>
      <p:sp>
        <p:nvSpPr>
          <p:cNvPr id="4" name="Slide Number Placeholder 3"/>
          <p:cNvSpPr>
            <a:spLocks noGrp="1"/>
          </p:cNvSpPr>
          <p:nvPr>
            <p:ph type="sldNum" sz="quarter" idx="10"/>
          </p:nvPr>
        </p:nvSpPr>
        <p:spPr/>
        <p:txBody>
          <a:bodyPr/>
          <a:lstStyle/>
          <a:p>
            <a:fld id="{FADDE7FC-A193-48EB-99B1-75BB2D418DC0}" type="slidenum">
              <a:rPr lang="en-US" smtClean="0"/>
              <a:t>3</a:t>
            </a:fld>
            <a:endParaRPr lang="en-US"/>
          </a:p>
        </p:txBody>
      </p:sp>
    </p:spTree>
    <p:extLst>
      <p:ext uri="{BB962C8B-B14F-4D97-AF65-F5344CB8AC3E}">
        <p14:creationId xmlns:p14="http://schemas.microsoft.com/office/powerpoint/2010/main" val="978703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Support, but with criteria for removing land</a:t>
            </a:r>
            <a:r>
              <a:rPr lang="en-US" baseline="0" dirty="0" smtClean="0"/>
              <a:t> from MICs</a:t>
            </a:r>
            <a:endParaRPr lang="en-US" dirty="0"/>
          </a:p>
        </p:txBody>
      </p:sp>
      <p:sp>
        <p:nvSpPr>
          <p:cNvPr id="4" name="Slide Number Placeholder 3"/>
          <p:cNvSpPr>
            <a:spLocks noGrp="1"/>
          </p:cNvSpPr>
          <p:nvPr>
            <p:ph type="sldNum" sz="quarter" idx="10"/>
          </p:nvPr>
        </p:nvSpPr>
        <p:spPr/>
        <p:txBody>
          <a:bodyPr/>
          <a:lstStyle/>
          <a:p>
            <a:fld id="{FADDE7FC-A193-48EB-99B1-75BB2D418DC0}" type="slidenum">
              <a:rPr lang="en-US" smtClean="0"/>
              <a:t>4</a:t>
            </a:fld>
            <a:endParaRPr lang="en-US"/>
          </a:p>
        </p:txBody>
      </p:sp>
    </p:spTree>
    <p:extLst>
      <p:ext uri="{BB962C8B-B14F-4D97-AF65-F5344CB8AC3E}">
        <p14:creationId xmlns:p14="http://schemas.microsoft.com/office/powerpoint/2010/main" val="978703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criteria developed in 2013 as part</a:t>
            </a:r>
            <a:r>
              <a:rPr lang="en-US" baseline="0" dirty="0" smtClean="0"/>
              <a:t> of a process whereby the city conducted two stakeholder processes – one with stadium stakeholders /proponents the other with industrial lands stakeholder/proponents</a:t>
            </a:r>
            <a:endParaRPr lang="en-US" dirty="0"/>
          </a:p>
        </p:txBody>
      </p:sp>
      <p:sp>
        <p:nvSpPr>
          <p:cNvPr id="4" name="Slide Number Placeholder 3"/>
          <p:cNvSpPr>
            <a:spLocks noGrp="1"/>
          </p:cNvSpPr>
          <p:nvPr>
            <p:ph type="sldNum" sz="quarter" idx="10"/>
          </p:nvPr>
        </p:nvSpPr>
        <p:spPr/>
        <p:txBody>
          <a:bodyPr/>
          <a:lstStyle/>
          <a:p>
            <a:fld id="{FADDE7FC-A193-48EB-99B1-75BB2D418DC0}" type="slidenum">
              <a:rPr lang="en-US" smtClean="0"/>
              <a:t>5</a:t>
            </a:fld>
            <a:endParaRPr lang="en-US"/>
          </a:p>
        </p:txBody>
      </p:sp>
    </p:spTree>
    <p:extLst>
      <p:ext uri="{BB962C8B-B14F-4D97-AF65-F5344CB8AC3E}">
        <p14:creationId xmlns:p14="http://schemas.microsoft.com/office/powerpoint/2010/main" val="978703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C2267E-24B0-4955-AE5B-85EC227DDC37}"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3088150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C2267E-24B0-4955-AE5B-85EC227DDC37}"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337928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C2267E-24B0-4955-AE5B-85EC227DDC37}"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407895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C2267E-24B0-4955-AE5B-85EC227DDC37}"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258961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C2267E-24B0-4955-AE5B-85EC227DDC37}"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98933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C2267E-24B0-4955-AE5B-85EC227DDC37}"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1439614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C2267E-24B0-4955-AE5B-85EC227DDC37}" type="datetimeFigureOut">
              <a:rPr lang="en-US" smtClean="0"/>
              <a:t>10/8/2015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617599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C2267E-24B0-4955-AE5B-85EC227DDC37}" type="datetimeFigureOut">
              <a:rPr lang="en-US" smtClean="0"/>
              <a:t>10/8/2015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534988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C2267E-24B0-4955-AE5B-85EC227DDC37}" type="datetimeFigureOut">
              <a:rPr lang="en-US" smtClean="0"/>
              <a:t>10/8/2015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3201904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C2267E-24B0-4955-AE5B-85EC227DDC37}"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360969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C2267E-24B0-4955-AE5B-85EC227DDC37}"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777AB-FEBA-49AC-BDDD-F353C9044326}" type="slidenum">
              <a:rPr lang="en-US" smtClean="0"/>
              <a:t>‹#›</a:t>
            </a:fld>
            <a:endParaRPr lang="en-US"/>
          </a:p>
        </p:txBody>
      </p:sp>
    </p:spTree>
    <p:extLst>
      <p:ext uri="{BB962C8B-B14F-4D97-AF65-F5344CB8AC3E}">
        <p14:creationId xmlns:p14="http://schemas.microsoft.com/office/powerpoint/2010/main" val="3870682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2267E-24B0-4955-AE5B-85EC227DDC37}" type="datetimeFigureOut">
              <a:rPr lang="en-US" smtClean="0"/>
              <a:t>10/8/2015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777AB-FEBA-49AC-BDDD-F353C9044326}" type="slidenum">
              <a:rPr lang="en-US" smtClean="0"/>
              <a:t>‹#›</a:t>
            </a:fld>
            <a:endParaRPr lang="en-US"/>
          </a:p>
        </p:txBody>
      </p:sp>
    </p:spTree>
    <p:extLst>
      <p:ext uri="{BB962C8B-B14F-4D97-AF65-F5344CB8AC3E}">
        <p14:creationId xmlns:p14="http://schemas.microsoft.com/office/powerpoint/2010/main" val="148949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6841"/>
            <a:ext cx="10515600" cy="5830122"/>
          </a:xfrm>
        </p:spPr>
        <p:txBody>
          <a:bodyPr>
            <a:normAutofit fontScale="70000" lnSpcReduction="20000"/>
          </a:bodyPr>
          <a:lstStyle/>
          <a:p>
            <a:pPr marL="0" indent="0">
              <a:lnSpc>
                <a:spcPct val="120000"/>
              </a:lnSpc>
              <a:spcBef>
                <a:spcPts val="0"/>
              </a:spcBef>
              <a:buNone/>
            </a:pPr>
            <a:endParaRPr lang="en-US" sz="2600" b="1" dirty="0" smtClean="0">
              <a:latin typeface="Corbel" panose="020B0503020204020204" pitchFamily="34" charset="0"/>
            </a:endParaRPr>
          </a:p>
          <a:p>
            <a:pPr marL="0" indent="0">
              <a:lnSpc>
                <a:spcPct val="120000"/>
              </a:lnSpc>
              <a:spcBef>
                <a:spcPts val="0"/>
              </a:spcBef>
              <a:buNone/>
            </a:pPr>
            <a:r>
              <a:rPr lang="en-US" sz="2600" b="1" dirty="0" smtClean="0">
                <a:latin typeface="Corbel" panose="020B0503020204020204" pitchFamily="34" charset="0"/>
              </a:rPr>
              <a:t>AGENDA</a:t>
            </a:r>
            <a:endParaRPr lang="en-US" sz="2600" b="1" dirty="0">
              <a:latin typeface="Corbel" panose="020B0503020204020204" pitchFamily="34" charset="0"/>
            </a:endParaRPr>
          </a:p>
          <a:p>
            <a:pPr marL="0" indent="0">
              <a:lnSpc>
                <a:spcPct val="120000"/>
              </a:lnSpc>
              <a:spcBef>
                <a:spcPts val="0"/>
              </a:spcBef>
              <a:buNone/>
            </a:pPr>
            <a:endParaRPr lang="en-US" sz="2600" b="1" dirty="0" smtClean="0">
              <a:latin typeface="Corbel" panose="020B0503020204020204" pitchFamily="34" charset="0"/>
            </a:endParaRPr>
          </a:p>
          <a:p>
            <a:pPr marL="0" indent="0" defTabSz="1023938">
              <a:lnSpc>
                <a:spcPct val="120000"/>
              </a:lnSpc>
              <a:spcBef>
                <a:spcPts val="0"/>
              </a:spcBef>
              <a:buNone/>
              <a:tabLst>
                <a:tab pos="10058400" algn="r"/>
              </a:tabLst>
            </a:pPr>
            <a:r>
              <a:rPr lang="en-US" sz="2600" b="1" dirty="0" smtClean="0">
                <a:latin typeface="Corbel" panose="020B0503020204020204" pitchFamily="34" charset="0"/>
              </a:rPr>
              <a:t>Chair’s </a:t>
            </a:r>
            <a:r>
              <a:rPr lang="en-US" sz="2600" b="1" dirty="0">
                <a:latin typeface="Corbel" panose="020B0503020204020204" pitchFamily="34" charset="0"/>
              </a:rPr>
              <a:t>Report &amp; Minutes </a:t>
            </a:r>
            <a:r>
              <a:rPr lang="en-US" sz="2600" b="1" dirty="0" smtClean="0">
                <a:latin typeface="Corbel" panose="020B0503020204020204" pitchFamily="34" charset="0"/>
              </a:rPr>
              <a:t>Approval</a:t>
            </a:r>
            <a:r>
              <a:rPr lang="en-US" sz="2600" b="1" dirty="0">
                <a:latin typeface="Corbel" panose="020B0503020204020204" pitchFamily="34" charset="0"/>
              </a:rPr>
              <a:t>	</a:t>
            </a:r>
            <a:r>
              <a:rPr lang="en-US" sz="2600" b="1" dirty="0" smtClean="0">
                <a:latin typeface="Corbel" panose="020B0503020204020204" pitchFamily="34" charset="0"/>
              </a:rPr>
              <a:t>3:00 </a:t>
            </a:r>
            <a:r>
              <a:rPr lang="en-US" sz="2600" b="1" dirty="0">
                <a:latin typeface="Corbel" panose="020B0503020204020204" pitchFamily="34" charset="0"/>
              </a:rPr>
              <a:t>- 3:10 PM</a:t>
            </a:r>
          </a:p>
          <a:p>
            <a:pPr marL="0" indent="0">
              <a:lnSpc>
                <a:spcPct val="120000"/>
              </a:lnSpc>
              <a:spcBef>
                <a:spcPts val="0"/>
              </a:spcBef>
              <a:buNone/>
            </a:pPr>
            <a:endParaRPr lang="en-US" sz="2600" b="1" dirty="0" smtClean="0">
              <a:latin typeface="Corbel" panose="020B0503020204020204" pitchFamily="34" charset="0"/>
            </a:endParaRPr>
          </a:p>
          <a:p>
            <a:pPr marL="0" indent="0">
              <a:lnSpc>
                <a:spcPct val="120000"/>
              </a:lnSpc>
              <a:spcBef>
                <a:spcPts val="0"/>
              </a:spcBef>
              <a:buNone/>
              <a:tabLst>
                <a:tab pos="10058400" algn="r"/>
              </a:tabLst>
            </a:pPr>
            <a:r>
              <a:rPr lang="en-US" sz="2600" b="1" dirty="0" smtClean="0">
                <a:latin typeface="Corbel" panose="020B0503020204020204" pitchFamily="34" charset="0"/>
              </a:rPr>
              <a:t>Update</a:t>
            </a:r>
            <a:r>
              <a:rPr lang="en-US" sz="2600" b="1" dirty="0">
                <a:latin typeface="Corbel" panose="020B0503020204020204" pitchFamily="34" charset="0"/>
              </a:rPr>
              <a:t>: Freight Master Plan  </a:t>
            </a:r>
            <a:r>
              <a:rPr lang="en-US" sz="2600" b="1" dirty="0" smtClean="0">
                <a:latin typeface="Corbel" panose="020B0503020204020204" pitchFamily="34" charset="0"/>
              </a:rPr>
              <a:t>	3:10 </a:t>
            </a:r>
            <a:r>
              <a:rPr lang="en-US" sz="2600" b="1" dirty="0">
                <a:latin typeface="Corbel" panose="020B0503020204020204" pitchFamily="34" charset="0"/>
              </a:rPr>
              <a:t>– 3:45 PM</a:t>
            </a:r>
            <a:br>
              <a:rPr lang="en-US" sz="2600" b="1" dirty="0">
                <a:latin typeface="Corbel" panose="020B0503020204020204" pitchFamily="34" charset="0"/>
              </a:rPr>
            </a:br>
            <a:r>
              <a:rPr lang="en-US" sz="2600" dirty="0">
                <a:latin typeface="Corbel" panose="020B0503020204020204" pitchFamily="34" charset="0"/>
              </a:rPr>
              <a:t>Kevin O’Neill and Gabriela Vega, Seattle Department of Transportation</a:t>
            </a:r>
            <a:endParaRPr lang="en-US" sz="2600" b="1" dirty="0">
              <a:latin typeface="Corbel" panose="020B0503020204020204" pitchFamily="34" charset="0"/>
            </a:endParaRPr>
          </a:p>
          <a:p>
            <a:pPr marL="0" indent="0">
              <a:lnSpc>
                <a:spcPct val="120000"/>
              </a:lnSpc>
              <a:spcBef>
                <a:spcPts val="0"/>
              </a:spcBef>
              <a:buNone/>
            </a:pPr>
            <a:endParaRPr lang="en-US" sz="2600" b="1" dirty="0" smtClean="0">
              <a:latin typeface="Corbel" panose="020B0503020204020204" pitchFamily="34" charset="0"/>
            </a:endParaRPr>
          </a:p>
          <a:p>
            <a:pPr marL="0" indent="0">
              <a:lnSpc>
                <a:spcPct val="120000"/>
              </a:lnSpc>
              <a:spcBef>
                <a:spcPts val="0"/>
              </a:spcBef>
              <a:buNone/>
              <a:tabLst>
                <a:tab pos="10058400" algn="r"/>
              </a:tabLst>
            </a:pPr>
            <a:r>
              <a:rPr lang="en-US" sz="2600" b="1" dirty="0" smtClean="0">
                <a:latin typeface="Corbel" panose="020B0503020204020204" pitchFamily="34" charset="0"/>
              </a:rPr>
              <a:t>Update</a:t>
            </a:r>
            <a:r>
              <a:rPr lang="en-US" sz="2600" b="1" dirty="0">
                <a:latin typeface="Corbel" panose="020B0503020204020204" pitchFamily="34" charset="0"/>
              </a:rPr>
              <a:t>: Pedestrian Master </a:t>
            </a:r>
            <a:r>
              <a:rPr lang="en-US" sz="2600" b="1" dirty="0" smtClean="0">
                <a:latin typeface="Corbel" panose="020B0503020204020204" pitchFamily="34" charset="0"/>
              </a:rPr>
              <a:t>Plan</a:t>
            </a:r>
            <a:r>
              <a:rPr lang="en-US" sz="2600" b="1" dirty="0">
                <a:latin typeface="Corbel" panose="020B0503020204020204" pitchFamily="34" charset="0"/>
              </a:rPr>
              <a:t>	</a:t>
            </a:r>
            <a:r>
              <a:rPr lang="en-US" sz="2600" b="1" dirty="0" smtClean="0">
                <a:latin typeface="Corbel" panose="020B0503020204020204" pitchFamily="34" charset="0"/>
              </a:rPr>
              <a:t>3:45 </a:t>
            </a:r>
            <a:r>
              <a:rPr lang="en-US" sz="2600" b="1" dirty="0">
                <a:latin typeface="Corbel" panose="020B0503020204020204" pitchFamily="34" charset="0"/>
              </a:rPr>
              <a:t>– 4:35 PM</a:t>
            </a:r>
          </a:p>
          <a:p>
            <a:pPr marL="0" indent="0">
              <a:lnSpc>
                <a:spcPct val="120000"/>
              </a:lnSpc>
              <a:spcBef>
                <a:spcPts val="0"/>
              </a:spcBef>
              <a:buNone/>
            </a:pPr>
            <a:r>
              <a:rPr lang="en-US" sz="2600" dirty="0">
                <a:latin typeface="Corbel" panose="020B0503020204020204" pitchFamily="34" charset="0"/>
              </a:rPr>
              <a:t>Kevin O’Neill and Michele Marx, Seattle Department of Transportation</a:t>
            </a:r>
            <a:endParaRPr lang="en-US" sz="2600" b="1" dirty="0">
              <a:latin typeface="Corbel" panose="020B0503020204020204" pitchFamily="34" charset="0"/>
            </a:endParaRPr>
          </a:p>
          <a:p>
            <a:pPr marL="0" indent="0">
              <a:lnSpc>
                <a:spcPct val="120000"/>
              </a:lnSpc>
              <a:spcBef>
                <a:spcPts val="0"/>
              </a:spcBef>
              <a:buNone/>
            </a:pPr>
            <a:endParaRPr lang="en-US" sz="2600" b="1" dirty="0" smtClean="0">
              <a:latin typeface="Corbel" panose="020B0503020204020204" pitchFamily="34" charset="0"/>
            </a:endParaRPr>
          </a:p>
          <a:p>
            <a:pPr marL="0" indent="0">
              <a:lnSpc>
                <a:spcPct val="120000"/>
              </a:lnSpc>
              <a:spcBef>
                <a:spcPts val="0"/>
              </a:spcBef>
              <a:buNone/>
              <a:tabLst>
                <a:tab pos="10058400" algn="r"/>
              </a:tabLst>
            </a:pPr>
            <a:r>
              <a:rPr lang="en-US" sz="2600" b="1" dirty="0" smtClean="0">
                <a:latin typeface="Corbel" panose="020B0503020204020204" pitchFamily="34" charset="0"/>
              </a:rPr>
              <a:t>Recap</a:t>
            </a:r>
            <a:r>
              <a:rPr lang="en-US" sz="2600" dirty="0">
                <a:latin typeface="Corbel" panose="020B0503020204020204" pitchFamily="34" charset="0"/>
              </a:rPr>
              <a:t>: </a:t>
            </a:r>
            <a:r>
              <a:rPr lang="en-US" sz="2600" dirty="0" smtClean="0">
                <a:latin typeface="Corbel" panose="020B0503020204020204" pitchFamily="34" charset="0"/>
              </a:rPr>
              <a:t>	</a:t>
            </a:r>
            <a:r>
              <a:rPr lang="en-US" sz="2600" b="1" dirty="0">
                <a:latin typeface="Corbel" panose="020B0503020204020204" pitchFamily="34" charset="0"/>
              </a:rPr>
              <a:t>4:35 – 5:00 PM</a:t>
            </a:r>
            <a:endParaRPr lang="en-US" sz="2600" dirty="0">
              <a:latin typeface="Corbel" panose="020B0503020204020204" pitchFamily="34" charset="0"/>
            </a:endParaRPr>
          </a:p>
          <a:p>
            <a:pPr marL="0" indent="0">
              <a:lnSpc>
                <a:spcPct val="120000"/>
              </a:lnSpc>
              <a:spcBef>
                <a:spcPts val="0"/>
              </a:spcBef>
              <a:buNone/>
            </a:pPr>
            <a:r>
              <a:rPr lang="en-US" sz="2600" dirty="0" smtClean="0">
                <a:latin typeface="Corbel" panose="020B0503020204020204" pitchFamily="34" charset="0"/>
              </a:rPr>
              <a:t>Land </a:t>
            </a:r>
            <a:r>
              <a:rPr lang="en-US" sz="2600" dirty="0">
                <a:latin typeface="Corbel" panose="020B0503020204020204" pitchFamily="34" charset="0"/>
              </a:rPr>
              <a:t>Use &amp; Transportation Committee review of the Land Use Element in public draft of Seattle 2035</a:t>
            </a:r>
          </a:p>
          <a:p>
            <a:pPr marL="0" indent="0">
              <a:lnSpc>
                <a:spcPct val="120000"/>
              </a:lnSpc>
              <a:spcBef>
                <a:spcPts val="0"/>
              </a:spcBef>
              <a:buNone/>
            </a:pPr>
            <a:r>
              <a:rPr lang="en-US" sz="2600" dirty="0" smtClean="0">
                <a:latin typeface="Corbel" panose="020B0503020204020204" pitchFamily="34" charset="0"/>
              </a:rPr>
              <a:t>                                           								</a:t>
            </a:r>
          </a:p>
          <a:p>
            <a:pPr marL="0" indent="0">
              <a:lnSpc>
                <a:spcPct val="120000"/>
              </a:lnSpc>
              <a:spcBef>
                <a:spcPts val="0"/>
              </a:spcBef>
              <a:buNone/>
              <a:tabLst>
                <a:tab pos="10058400" algn="r"/>
              </a:tabLst>
            </a:pPr>
            <a:r>
              <a:rPr lang="en-US" sz="2600" b="1" dirty="0" smtClean="0">
                <a:latin typeface="Corbel" panose="020B0503020204020204" pitchFamily="34" charset="0"/>
              </a:rPr>
              <a:t>Quarterly </a:t>
            </a:r>
            <a:r>
              <a:rPr lang="en-US" sz="2600" b="1" dirty="0">
                <a:latin typeface="Corbel" panose="020B0503020204020204" pitchFamily="34" charset="0"/>
              </a:rPr>
              <a:t>Update: Department of Planning &amp; Development 	</a:t>
            </a:r>
            <a:r>
              <a:rPr lang="en-US" sz="2600" b="1" dirty="0" smtClean="0">
                <a:latin typeface="Corbel" panose="020B0503020204020204" pitchFamily="34" charset="0"/>
              </a:rPr>
              <a:t>5:00 </a:t>
            </a:r>
            <a:r>
              <a:rPr lang="en-US" sz="2600" b="1" dirty="0">
                <a:latin typeface="Corbel" panose="020B0503020204020204" pitchFamily="34" charset="0"/>
              </a:rPr>
              <a:t>– 5:25 PM</a:t>
            </a:r>
          </a:p>
          <a:p>
            <a:pPr marL="0" indent="0">
              <a:lnSpc>
                <a:spcPct val="120000"/>
              </a:lnSpc>
              <a:spcBef>
                <a:spcPts val="0"/>
              </a:spcBef>
              <a:buNone/>
            </a:pPr>
            <a:r>
              <a:rPr lang="en-US" sz="2600" dirty="0">
                <a:latin typeface="Corbel" panose="020B0503020204020204" pitchFamily="34" charset="0"/>
              </a:rPr>
              <a:t>Nathan Torgelson, Deputy Director</a:t>
            </a:r>
          </a:p>
          <a:p>
            <a:pPr marL="0" indent="0">
              <a:lnSpc>
                <a:spcPct val="120000"/>
              </a:lnSpc>
              <a:spcBef>
                <a:spcPts val="0"/>
              </a:spcBef>
              <a:buNone/>
            </a:pPr>
            <a:endParaRPr lang="en-US" sz="2600" b="1" dirty="0" smtClean="0">
              <a:latin typeface="Corbel" panose="020B0503020204020204" pitchFamily="34" charset="0"/>
            </a:endParaRPr>
          </a:p>
          <a:p>
            <a:pPr marL="0" indent="0">
              <a:lnSpc>
                <a:spcPct val="120000"/>
              </a:lnSpc>
              <a:spcBef>
                <a:spcPts val="0"/>
              </a:spcBef>
              <a:buNone/>
              <a:tabLst>
                <a:tab pos="10058400" algn="r"/>
              </a:tabLst>
            </a:pPr>
            <a:r>
              <a:rPr lang="en-US" sz="2600" b="1" dirty="0" smtClean="0">
                <a:latin typeface="Corbel" panose="020B0503020204020204" pitchFamily="34" charset="0"/>
              </a:rPr>
              <a:t>Public </a:t>
            </a:r>
            <a:r>
              <a:rPr lang="en-US" sz="2600" b="1" dirty="0">
                <a:latin typeface="Corbel" panose="020B0503020204020204" pitchFamily="34" charset="0"/>
              </a:rPr>
              <a:t>Comment	</a:t>
            </a:r>
            <a:r>
              <a:rPr lang="en-US" sz="2600" b="1" dirty="0" smtClean="0">
                <a:latin typeface="Corbel" panose="020B0503020204020204" pitchFamily="34" charset="0"/>
              </a:rPr>
              <a:t>5:25 </a:t>
            </a:r>
            <a:r>
              <a:rPr lang="en-US" sz="2600" b="1" dirty="0">
                <a:latin typeface="Corbel" panose="020B0503020204020204" pitchFamily="34" charset="0"/>
              </a:rPr>
              <a:t>– 5:30 PM</a:t>
            </a:r>
          </a:p>
          <a:p>
            <a:pPr marL="0" indent="0">
              <a:lnSpc>
                <a:spcPct val="120000"/>
              </a:lnSpc>
              <a:spcBef>
                <a:spcPts val="0"/>
              </a:spcBef>
              <a:buNone/>
            </a:pPr>
            <a:endParaRPr lang="en-US" sz="2600" b="1" dirty="0" smtClean="0">
              <a:latin typeface="Corbel" panose="020B0503020204020204" pitchFamily="34" charset="0"/>
            </a:endParaRPr>
          </a:p>
          <a:p>
            <a:pPr marL="0" indent="0">
              <a:lnSpc>
                <a:spcPct val="120000"/>
              </a:lnSpc>
              <a:spcBef>
                <a:spcPts val="0"/>
              </a:spcBef>
              <a:buNone/>
              <a:tabLst>
                <a:tab pos="9998075" algn="r"/>
              </a:tabLst>
            </a:pPr>
            <a:r>
              <a:rPr lang="en-US" sz="2600" b="1" dirty="0" smtClean="0">
                <a:latin typeface="Corbel" panose="020B0503020204020204" pitchFamily="34" charset="0"/>
              </a:rPr>
              <a:t>ADJOURN</a:t>
            </a:r>
            <a:r>
              <a:rPr lang="en-US" sz="2600" b="1" dirty="0">
                <a:latin typeface="Corbel" panose="020B0503020204020204" pitchFamily="34" charset="0"/>
              </a:rPr>
              <a:t>	</a:t>
            </a:r>
            <a:r>
              <a:rPr lang="en-US" sz="2600" b="1" dirty="0" smtClean="0">
                <a:latin typeface="Corbel" panose="020B0503020204020204" pitchFamily="34" charset="0"/>
              </a:rPr>
              <a:t>5:30 PM</a:t>
            </a:r>
            <a:endParaRPr lang="en-US" sz="2600" b="1" dirty="0">
              <a:latin typeface="Corbel" panose="020B0503020204020204" pitchFamily="34" charset="0"/>
            </a:endParaRPr>
          </a:p>
        </p:txBody>
      </p:sp>
    </p:spTree>
    <p:extLst>
      <p:ext uri="{BB962C8B-B14F-4D97-AF65-F5344CB8AC3E}">
        <p14:creationId xmlns:p14="http://schemas.microsoft.com/office/powerpoint/2010/main" val="2531175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Land Use element: Industrial Lands section</a:t>
            </a:r>
            <a:endParaRPr lang="en-US" b="1" dirty="0">
              <a:latin typeface="Corbel" panose="020B0503020204020204" pitchFamily="34" charset="0"/>
            </a:endParaRPr>
          </a:p>
        </p:txBody>
      </p:sp>
      <p:sp>
        <p:nvSpPr>
          <p:cNvPr id="3" name="Content Placeholder 2"/>
          <p:cNvSpPr>
            <a:spLocks noGrp="1"/>
          </p:cNvSpPr>
          <p:nvPr>
            <p:ph idx="1"/>
          </p:nvPr>
        </p:nvSpPr>
        <p:spPr>
          <a:xfrm>
            <a:off x="838200" y="1336431"/>
            <a:ext cx="10515600" cy="4840532"/>
          </a:xfrm>
        </p:spPr>
        <p:txBody>
          <a:bodyPr>
            <a:normAutofit/>
          </a:bodyPr>
          <a:lstStyle/>
          <a:p>
            <a:pPr marL="0" indent="0">
              <a:buNone/>
            </a:pPr>
            <a:r>
              <a:rPr lang="en-US" sz="2200" b="1" dirty="0" smtClean="0">
                <a:latin typeface="Corbel" panose="020B0503020204020204" pitchFamily="34" charset="0"/>
              </a:rPr>
              <a:t>Introduction </a:t>
            </a:r>
          </a:p>
          <a:p>
            <a:pPr marL="0" indent="0">
              <a:lnSpc>
                <a:spcPct val="110000"/>
              </a:lnSpc>
              <a:buNone/>
            </a:pPr>
            <a:r>
              <a:rPr lang="en-US" sz="2200" dirty="0" smtClean="0">
                <a:latin typeface="Corbel" panose="020B0503020204020204" pitchFamily="34" charset="0"/>
              </a:rPr>
              <a:t>Seattle </a:t>
            </a:r>
            <a:r>
              <a:rPr lang="en-US" sz="2200" dirty="0">
                <a:latin typeface="Corbel" panose="020B0503020204020204" pitchFamily="34" charset="0"/>
              </a:rPr>
              <a:t>has a long history as a maritime, manufacturing, and freight distribution center for the </a:t>
            </a:r>
            <a:r>
              <a:rPr lang="en-US" sz="2200" dirty="0" smtClean="0">
                <a:latin typeface="Corbel" panose="020B0503020204020204" pitchFamily="34" charset="0"/>
              </a:rPr>
              <a:t>region. These </a:t>
            </a:r>
            <a:r>
              <a:rPr lang="en-US" sz="2200" dirty="0">
                <a:latin typeface="Corbel" panose="020B0503020204020204" pitchFamily="34" charset="0"/>
              </a:rPr>
              <a:t>activities are now largely located in industrial zones, and clustered primarily in </a:t>
            </a:r>
            <a:r>
              <a:rPr lang="en-US" sz="2200" dirty="0" smtClean="0">
                <a:latin typeface="Corbel" panose="020B0503020204020204" pitchFamily="34" charset="0"/>
              </a:rPr>
              <a:t>two manufacturing/industrial </a:t>
            </a:r>
            <a:r>
              <a:rPr lang="en-US" sz="2200" dirty="0">
                <a:latin typeface="Corbel" panose="020B0503020204020204" pitchFamily="34" charset="0"/>
              </a:rPr>
              <a:t>centers. The industrial areas, generally flat and often created on fill, </a:t>
            </a:r>
            <a:r>
              <a:rPr lang="en-US" sz="2200" dirty="0" smtClean="0">
                <a:latin typeface="Corbel" panose="020B0503020204020204" pitchFamily="34" charset="0"/>
              </a:rPr>
              <a:t>have unique </a:t>
            </a:r>
            <a:r>
              <a:rPr lang="en-US" sz="2200" dirty="0">
                <a:latin typeface="Corbel" panose="020B0503020204020204" pitchFamily="34" charset="0"/>
              </a:rPr>
              <a:t>access to transportation infrastructure that includes waterways, railways </a:t>
            </a:r>
            <a:r>
              <a:rPr lang="en-US" sz="2200" dirty="0" smtClean="0">
                <a:latin typeface="Corbel" panose="020B0503020204020204" pitchFamily="34" charset="0"/>
              </a:rPr>
              <a:t>and thoroughfares, with </a:t>
            </a:r>
            <a:r>
              <a:rPr lang="en-US" sz="2200" dirty="0">
                <a:latin typeface="Corbel" panose="020B0503020204020204" pitchFamily="34" charset="0"/>
              </a:rPr>
              <a:t>platting and street layouts that have resulted in especially large sites. Industrial zones provide </a:t>
            </a:r>
            <a:r>
              <a:rPr lang="en-US" sz="2200" dirty="0" smtClean="0">
                <a:latin typeface="Corbel" panose="020B0503020204020204" pitchFamily="34" charset="0"/>
              </a:rPr>
              <a:t>an important </a:t>
            </a:r>
            <a:r>
              <a:rPr lang="en-US" sz="2200" dirty="0">
                <a:latin typeface="Corbel" panose="020B0503020204020204" pitchFamily="34" charset="0"/>
              </a:rPr>
              <a:t>source of employment for the city and add diversity and strength to the local economic </a:t>
            </a:r>
            <a:r>
              <a:rPr lang="en-US" sz="2200" dirty="0" smtClean="0">
                <a:latin typeface="Corbel" panose="020B0503020204020204" pitchFamily="34" charset="0"/>
              </a:rPr>
              <a:t>base. Many </a:t>
            </a:r>
            <a:r>
              <a:rPr lang="en-US" sz="2200" dirty="0">
                <a:latin typeface="Corbel" panose="020B0503020204020204" pitchFamily="34" charset="0"/>
              </a:rPr>
              <a:t>of the uses found in these zones make them generally incompatible with residential and </a:t>
            </a:r>
            <a:r>
              <a:rPr lang="en-US" sz="2200" dirty="0" smtClean="0">
                <a:latin typeface="Corbel" panose="020B0503020204020204" pitchFamily="34" charset="0"/>
              </a:rPr>
              <a:t>most commercial </a:t>
            </a:r>
            <a:r>
              <a:rPr lang="en-US" sz="2200" dirty="0">
                <a:latin typeface="Corbel" panose="020B0503020204020204" pitchFamily="34" charset="0"/>
              </a:rPr>
              <a:t>uses. Because some of the conditions in industrial areas are also attractive to other </a:t>
            </a:r>
            <a:r>
              <a:rPr lang="en-US" sz="2200" dirty="0" smtClean="0">
                <a:latin typeface="Corbel" panose="020B0503020204020204" pitchFamily="34" charset="0"/>
              </a:rPr>
              <a:t>nonindustrial uses</a:t>
            </a:r>
            <a:r>
              <a:rPr lang="en-US" sz="2200" dirty="0">
                <a:latin typeface="Corbel" panose="020B0503020204020204" pitchFamily="34" charset="0"/>
              </a:rPr>
              <a:t>, it is important to regulate these uses to avoid conflicts with industrial activities </a:t>
            </a:r>
            <a:r>
              <a:rPr lang="en-US" sz="2200" dirty="0" smtClean="0">
                <a:latin typeface="Corbel" panose="020B0503020204020204" pitchFamily="34" charset="0"/>
              </a:rPr>
              <a:t>and prevent </a:t>
            </a:r>
            <a:r>
              <a:rPr lang="en-US" sz="2200" dirty="0">
                <a:latin typeface="Corbel" panose="020B0503020204020204" pitchFamily="34" charset="0"/>
              </a:rPr>
              <a:t>displacement of those activities.</a:t>
            </a:r>
            <a:endParaRPr lang="en-US" sz="2200" dirty="0">
              <a:latin typeface="Corbel" panose="020B0503020204020204" pitchFamily="34" charset="0"/>
            </a:endParaRPr>
          </a:p>
          <a:p>
            <a:pPr marL="457200" lvl="1" indent="0">
              <a:buNone/>
            </a:pPr>
            <a:endParaRPr lang="en-US" dirty="0" smtClean="0"/>
          </a:p>
        </p:txBody>
      </p:sp>
    </p:spTree>
    <p:extLst>
      <p:ext uri="{BB962C8B-B14F-4D97-AF65-F5344CB8AC3E}">
        <p14:creationId xmlns:p14="http://schemas.microsoft.com/office/powerpoint/2010/main" val="755874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Land Use element: Industrial Lands section</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1377950" indent="-1377950">
              <a:buNone/>
            </a:pPr>
            <a:r>
              <a:rPr lang="en-US" dirty="0" smtClean="0">
                <a:latin typeface="Corbel" panose="020B0503020204020204" pitchFamily="34" charset="0"/>
              </a:rPr>
              <a:t>LU11.9	Avoid </a:t>
            </a:r>
            <a:r>
              <a:rPr lang="en-US" dirty="0">
                <a:latin typeface="Corbel" panose="020B0503020204020204" pitchFamily="34" charset="0"/>
              </a:rPr>
              <a:t>placing industrial zones within urban centers or urban villages. However, in </a:t>
            </a:r>
            <a:r>
              <a:rPr lang="en-US" dirty="0" smtClean="0">
                <a:latin typeface="Corbel" panose="020B0503020204020204" pitchFamily="34" charset="0"/>
              </a:rPr>
              <a:t>locations where </a:t>
            </a:r>
            <a:r>
              <a:rPr lang="en-US" dirty="0">
                <a:latin typeface="Corbel" panose="020B0503020204020204" pitchFamily="34" charset="0"/>
              </a:rPr>
              <a:t>a center or village borders </a:t>
            </a:r>
            <a:r>
              <a:rPr lang="en-US" dirty="0" smtClean="0">
                <a:latin typeface="Corbel" panose="020B0503020204020204" pitchFamily="34" charset="0"/>
              </a:rPr>
              <a:t>a manufacturing/industrial </a:t>
            </a:r>
            <a:r>
              <a:rPr lang="en-US" dirty="0">
                <a:latin typeface="Corbel" panose="020B0503020204020204" pitchFamily="34" charset="0"/>
              </a:rPr>
              <a:t>center, use of the </a:t>
            </a:r>
            <a:r>
              <a:rPr lang="en-US" dirty="0" smtClean="0">
                <a:latin typeface="Corbel" panose="020B0503020204020204" pitchFamily="34" charset="0"/>
              </a:rPr>
              <a:t>industrial commercial </a:t>
            </a:r>
            <a:r>
              <a:rPr lang="en-US" dirty="0">
                <a:latin typeface="Corbel" panose="020B0503020204020204" pitchFamily="34" charset="0"/>
              </a:rPr>
              <a:t>zone within the center or village where it abuts the </a:t>
            </a:r>
            <a:r>
              <a:rPr lang="en-US" dirty="0" smtClean="0">
                <a:latin typeface="Corbel" panose="020B0503020204020204" pitchFamily="34" charset="0"/>
              </a:rPr>
              <a:t>manufacturing/industrial center </a:t>
            </a:r>
            <a:r>
              <a:rPr lang="en-US" dirty="0">
                <a:latin typeface="Corbel" panose="020B0503020204020204" pitchFamily="34" charset="0"/>
              </a:rPr>
              <a:t>may provide an appropriate transition to help separate residential uses from </a:t>
            </a:r>
            <a:r>
              <a:rPr lang="en-US" dirty="0" smtClean="0">
                <a:latin typeface="Corbel" panose="020B0503020204020204" pitchFamily="34" charset="0"/>
              </a:rPr>
              <a:t>heavier industrial </a:t>
            </a:r>
            <a:r>
              <a:rPr lang="en-US" dirty="0">
                <a:latin typeface="Corbel" panose="020B0503020204020204" pitchFamily="34" charset="0"/>
              </a:rPr>
              <a:t>activities</a:t>
            </a:r>
            <a:r>
              <a:rPr lang="en-US" dirty="0" smtClean="0"/>
              <a:t>.</a:t>
            </a:r>
          </a:p>
          <a:p>
            <a:pPr marL="1377950" indent="-1377950">
              <a:buNone/>
            </a:pPr>
            <a:endParaRPr lang="en-US" dirty="0">
              <a:latin typeface="Corbel" panose="020B0503020204020204" pitchFamily="34" charset="0"/>
            </a:endParaRPr>
          </a:p>
          <a:p>
            <a:pPr marL="1377950" indent="-1377950">
              <a:buNone/>
            </a:pPr>
            <a:r>
              <a:rPr lang="en-US" i="1" dirty="0" smtClean="0">
                <a:latin typeface="Corbel" panose="020B0503020204020204" pitchFamily="34" charset="0"/>
              </a:rPr>
              <a:t>Why IC and not IB?</a:t>
            </a:r>
            <a:endParaRPr lang="en-US" i="1" dirty="0">
              <a:latin typeface="Corbel" panose="020B0503020204020204" pitchFamily="34" charset="0"/>
            </a:endParaRPr>
          </a:p>
          <a:p>
            <a:pPr lvl="1"/>
            <a:endParaRPr lang="en-US" dirty="0"/>
          </a:p>
          <a:p>
            <a:pPr marL="457200" lvl="1" indent="0">
              <a:buNone/>
            </a:pPr>
            <a:endParaRPr lang="en-US" dirty="0" smtClean="0"/>
          </a:p>
        </p:txBody>
      </p:sp>
    </p:spTree>
    <p:extLst>
      <p:ext uri="{BB962C8B-B14F-4D97-AF65-F5344CB8AC3E}">
        <p14:creationId xmlns:p14="http://schemas.microsoft.com/office/powerpoint/2010/main" val="1404385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Land Use element: Industrial Lands section</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1377950" indent="-1377950">
              <a:buNone/>
              <a:tabLst>
                <a:tab pos="1377950" algn="l"/>
              </a:tabLst>
            </a:pPr>
            <a:endParaRPr lang="en-US" dirty="0">
              <a:latin typeface="Corbel" panose="020B0503020204020204" pitchFamily="34" charset="0"/>
            </a:endParaRPr>
          </a:p>
          <a:p>
            <a:pPr marL="457200" lvl="1" indent="0">
              <a:buNone/>
            </a:pPr>
            <a:endParaRPr lang="en-US" dirty="0" smtClean="0"/>
          </a:p>
        </p:txBody>
      </p:sp>
      <p:sp>
        <p:nvSpPr>
          <p:cNvPr id="4" name="Rectangle 3"/>
          <p:cNvSpPr/>
          <p:nvPr/>
        </p:nvSpPr>
        <p:spPr>
          <a:xfrm>
            <a:off x="938784" y="1499616"/>
            <a:ext cx="10607040" cy="5539978"/>
          </a:xfrm>
          <a:prstGeom prst="rect">
            <a:avLst/>
          </a:prstGeom>
        </p:spPr>
        <p:txBody>
          <a:bodyPr wrap="square">
            <a:spAutoFit/>
          </a:bodyPr>
          <a:lstStyle/>
          <a:p>
            <a:pPr marL="1377950" indent="-1377950">
              <a:tabLst>
                <a:tab pos="1377950" algn="l"/>
              </a:tabLst>
            </a:pPr>
            <a:r>
              <a:rPr lang="en-US" sz="2800" dirty="0">
                <a:latin typeface="Corbel" panose="020B0503020204020204" pitchFamily="34" charset="0"/>
              </a:rPr>
              <a:t>LU11.22 </a:t>
            </a:r>
            <a:r>
              <a:rPr lang="en-US" sz="2800" dirty="0" smtClean="0">
                <a:latin typeface="Corbel" panose="020B0503020204020204" pitchFamily="34" charset="0"/>
              </a:rPr>
              <a:t>	Limit </a:t>
            </a:r>
            <a:r>
              <a:rPr lang="en-US" sz="2800" dirty="0">
                <a:latin typeface="Corbel" panose="020B0503020204020204" pitchFamily="34" charset="0"/>
              </a:rPr>
              <a:t>the future application of the IC zone inside the M/IC boundaries to prevent </a:t>
            </a:r>
            <a:r>
              <a:rPr lang="en-US" sz="2800" dirty="0" smtClean="0">
                <a:latin typeface="Corbel" panose="020B0503020204020204" pitchFamily="34" charset="0"/>
              </a:rPr>
              <a:t>the expansion </a:t>
            </a:r>
            <a:r>
              <a:rPr lang="en-US" sz="2800" dirty="0">
                <a:latin typeface="Corbel" panose="020B0503020204020204" pitchFamily="34" charset="0"/>
              </a:rPr>
              <a:t>of offices and other non‐industrial uses</a:t>
            </a:r>
            <a:r>
              <a:rPr lang="en-US" sz="2800" dirty="0" smtClean="0">
                <a:latin typeface="Corbel" panose="020B0503020204020204" pitchFamily="34" charset="0"/>
              </a:rPr>
              <a:t>.</a:t>
            </a:r>
          </a:p>
          <a:p>
            <a:endParaRPr lang="en-US" dirty="0">
              <a:latin typeface="Corbel" panose="020B0503020204020204" pitchFamily="34" charset="0"/>
            </a:endParaRPr>
          </a:p>
          <a:p>
            <a:endParaRPr lang="en-US" dirty="0" smtClean="0">
              <a:latin typeface="Corbel" panose="020B0503020204020204" pitchFamily="34" charset="0"/>
            </a:endParaRPr>
          </a:p>
          <a:p>
            <a:endParaRPr lang="en-US" dirty="0">
              <a:latin typeface="Corbel" panose="020B0503020204020204" pitchFamily="34" charset="0"/>
            </a:endParaRPr>
          </a:p>
          <a:p>
            <a:endParaRPr lang="en-US" dirty="0" smtClean="0">
              <a:latin typeface="Corbel" panose="020B0503020204020204" pitchFamily="34" charset="0"/>
            </a:endParaRPr>
          </a:p>
          <a:p>
            <a:endParaRPr lang="en-US" dirty="0">
              <a:latin typeface="Corbel" panose="020B0503020204020204" pitchFamily="34" charset="0"/>
            </a:endParaRPr>
          </a:p>
          <a:p>
            <a:endParaRPr lang="en-US" dirty="0" smtClean="0">
              <a:latin typeface="Corbel" panose="020B0503020204020204" pitchFamily="34" charset="0"/>
            </a:endParaRPr>
          </a:p>
          <a:p>
            <a:endParaRPr lang="en-US" dirty="0">
              <a:latin typeface="Corbel" panose="020B0503020204020204" pitchFamily="34" charset="0"/>
            </a:endParaRPr>
          </a:p>
          <a:p>
            <a:endParaRPr lang="en-US" dirty="0" smtClean="0">
              <a:latin typeface="Corbel" panose="020B0503020204020204" pitchFamily="34" charset="0"/>
            </a:endParaRPr>
          </a:p>
          <a:p>
            <a:endParaRPr lang="en-US" dirty="0">
              <a:latin typeface="Corbel" panose="020B0503020204020204" pitchFamily="34" charset="0"/>
            </a:endParaRPr>
          </a:p>
          <a:p>
            <a:endParaRPr lang="en-US" dirty="0" smtClean="0">
              <a:latin typeface="Corbel" panose="020B0503020204020204" pitchFamily="34" charset="0"/>
            </a:endParaRPr>
          </a:p>
          <a:p>
            <a:endParaRPr lang="en-US" dirty="0">
              <a:latin typeface="Corbel" panose="020B0503020204020204" pitchFamily="34" charset="0"/>
            </a:endParaRPr>
          </a:p>
          <a:p>
            <a:endParaRPr lang="en-US" dirty="0" smtClean="0">
              <a:latin typeface="Corbel" panose="020B0503020204020204" pitchFamily="34" charset="0"/>
            </a:endParaRPr>
          </a:p>
          <a:p>
            <a:endParaRPr lang="en-US" dirty="0">
              <a:latin typeface="Corbel" panose="020B0503020204020204" pitchFamily="34" charset="0"/>
            </a:endParaRPr>
          </a:p>
          <a:p>
            <a:endParaRPr lang="en-US" dirty="0" smtClean="0">
              <a:latin typeface="Corbel" panose="020B0503020204020204" pitchFamily="34" charset="0"/>
            </a:endParaRPr>
          </a:p>
          <a:p>
            <a:pPr marL="1377950" indent="-1377950"/>
            <a:endParaRPr lang="en-US" dirty="0">
              <a:latin typeface="Corbel" panose="020B0503020204020204" pitchFamily="34" charset="0"/>
            </a:endParaRPr>
          </a:p>
        </p:txBody>
      </p:sp>
    </p:spTree>
    <p:extLst>
      <p:ext uri="{BB962C8B-B14F-4D97-AF65-F5344CB8AC3E}">
        <p14:creationId xmlns:p14="http://schemas.microsoft.com/office/powerpoint/2010/main" val="318610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rbel" panose="020B0503020204020204" pitchFamily="34" charset="0"/>
              </a:rPr>
              <a:t>Growing Seattle: Industrial Lands</a:t>
            </a:r>
            <a:endParaRPr lang="en-US" b="1" dirty="0">
              <a:latin typeface="Corbel" panose="020B0503020204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Corbel" panose="020B0503020204020204" pitchFamily="34" charset="0"/>
              </a:rPr>
              <a:t>GS2.20 </a:t>
            </a:r>
            <a:r>
              <a:rPr lang="en-US" dirty="0">
                <a:latin typeface="Corbel" panose="020B0503020204020204" pitchFamily="34" charset="0"/>
              </a:rPr>
              <a:t>Allow land to be removed from a manufacturing/industrial center only when all of the following criteria are met: </a:t>
            </a:r>
          </a:p>
          <a:p>
            <a:pPr>
              <a:buFont typeface="Wingdings" panose="05000000000000000000" pitchFamily="2" charset="2"/>
              <a:buChar char="§"/>
            </a:pPr>
            <a:r>
              <a:rPr lang="en-US" dirty="0" smtClean="0">
                <a:latin typeface="Corbel" panose="020B0503020204020204" pitchFamily="34" charset="0"/>
              </a:rPr>
              <a:t>A </a:t>
            </a:r>
            <a:r>
              <a:rPr lang="en-US" dirty="0">
                <a:latin typeface="Corbel" panose="020B0503020204020204" pitchFamily="34" charset="0"/>
              </a:rPr>
              <a:t>specific use for that land is proposed </a:t>
            </a:r>
          </a:p>
          <a:p>
            <a:pPr>
              <a:buFont typeface="Wingdings" panose="05000000000000000000" pitchFamily="2" charset="2"/>
              <a:buChar char="§"/>
            </a:pPr>
            <a:r>
              <a:rPr lang="en-US" dirty="0" smtClean="0">
                <a:latin typeface="Corbel" panose="020B0503020204020204" pitchFamily="34" charset="0"/>
              </a:rPr>
              <a:t>There </a:t>
            </a:r>
            <a:r>
              <a:rPr lang="en-US" dirty="0">
                <a:latin typeface="Corbel" panose="020B0503020204020204" pitchFamily="34" charset="0"/>
              </a:rPr>
              <a:t>is insufficient appropriately-zoned land elsewhere in the city for the proposed use </a:t>
            </a:r>
          </a:p>
          <a:p>
            <a:pPr>
              <a:buFont typeface="Wingdings" panose="05000000000000000000" pitchFamily="2" charset="2"/>
              <a:buChar char="§"/>
            </a:pPr>
            <a:r>
              <a:rPr lang="en-US" dirty="0" smtClean="0">
                <a:latin typeface="Corbel" panose="020B0503020204020204" pitchFamily="34" charset="0"/>
              </a:rPr>
              <a:t>The </a:t>
            </a:r>
            <a:r>
              <a:rPr lang="en-US" dirty="0">
                <a:latin typeface="Corbel" panose="020B0503020204020204" pitchFamily="34" charset="0"/>
              </a:rPr>
              <a:t>proposed use would not displace an existing industrial use; and </a:t>
            </a:r>
          </a:p>
          <a:p>
            <a:pPr>
              <a:buFont typeface="Wingdings" panose="05000000000000000000" pitchFamily="2" charset="2"/>
              <a:buChar char="§"/>
            </a:pPr>
            <a:r>
              <a:rPr lang="en-US" dirty="0" smtClean="0">
                <a:latin typeface="Corbel" panose="020B0503020204020204" pitchFamily="34" charset="0"/>
              </a:rPr>
              <a:t>The </a:t>
            </a:r>
            <a:r>
              <a:rPr lang="en-US" dirty="0">
                <a:latin typeface="Corbel" panose="020B0503020204020204" pitchFamily="34" charset="0"/>
              </a:rPr>
              <a:t>proposed use would not adversely affect nearby industrial operations </a:t>
            </a:r>
          </a:p>
          <a:p>
            <a:pPr lvl="1"/>
            <a:endParaRPr lang="en-US" dirty="0"/>
          </a:p>
          <a:p>
            <a:pPr marL="457200" lvl="1" indent="0">
              <a:buNone/>
            </a:pPr>
            <a:endParaRPr lang="en-US" dirty="0" smtClean="0"/>
          </a:p>
        </p:txBody>
      </p:sp>
    </p:spTree>
    <p:extLst>
      <p:ext uri="{BB962C8B-B14F-4D97-AF65-F5344CB8AC3E}">
        <p14:creationId xmlns:p14="http://schemas.microsoft.com/office/powerpoint/2010/main" val="426474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1248</TotalTime>
  <Words>364</Words>
  <Application>Microsoft Office PowerPoint</Application>
  <PresentationFormat>Custom</PresentationFormat>
  <Paragraphs>56</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Land Use element: Industrial Lands section</vt:lpstr>
      <vt:lpstr>Land Use element: Industrial Lands section</vt:lpstr>
      <vt:lpstr>Land Use element: Industrial Lands section</vt:lpstr>
      <vt:lpstr>Growing Seattle: Industrial Lands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 Jesseca</dc:creator>
  <cp:lastModifiedBy>Murdock, Vanessa</cp:lastModifiedBy>
  <cp:revision>33</cp:revision>
  <cp:lastPrinted>2015-09-10T17:21:03Z</cp:lastPrinted>
  <dcterms:created xsi:type="dcterms:W3CDTF">2015-08-28T13:51:18Z</dcterms:created>
  <dcterms:modified xsi:type="dcterms:W3CDTF">2015-10-08T17:36:10Z</dcterms:modified>
</cp:coreProperties>
</file>