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9" r:id="rId3"/>
    <p:sldId id="261" r:id="rId4"/>
    <p:sldId id="270" r:id="rId5"/>
    <p:sldId id="271" r:id="rId6"/>
    <p:sldId id="272" r:id="rId7"/>
    <p:sldId id="265" r:id="rId8"/>
    <p:sldId id="257" r:id="rId9"/>
    <p:sldId id="258" r:id="rId10"/>
    <p:sldId id="259" r:id="rId11"/>
    <p:sldId id="260" r:id="rId12"/>
    <p:sldId id="268" r:id="rId13"/>
    <p:sldId id="266" r:id="rId14"/>
    <p:sldId id="267" r:id="rId15"/>
    <p:sldId id="274" r:id="rId16"/>
    <p:sldId id="275" r:id="rId17"/>
    <p:sldId id="276" r:id="rId18"/>
    <p:sldId id="277" r:id="rId19"/>
    <p:sldId id="278" r:id="rId20"/>
    <p:sldId id="279" r:id="rId21"/>
    <p:sldId id="280" r:id="rId22"/>
    <p:sldId id="281" r:id="rId23"/>
    <p:sldId id="282" r:id="rId2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85958" autoAdjust="0"/>
  </p:normalViewPr>
  <p:slideViewPr>
    <p:cSldViewPr snapToGrid="0">
      <p:cViewPr varScale="1">
        <p:scale>
          <a:sx n="73" d="100"/>
          <a:sy n="73" d="100"/>
        </p:scale>
        <p:origin x="-126" y="-4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1963"/>
          </a:xfrm>
          <a:prstGeom prst="rect">
            <a:avLst/>
          </a:prstGeom>
        </p:spPr>
        <p:txBody>
          <a:bodyPr vert="horz" lIns="91440" tIns="45720" rIns="91440" bIns="45720" rtlCol="0"/>
          <a:lstStyle>
            <a:lvl1pPr algn="r">
              <a:defRPr sz="1200"/>
            </a:lvl1pPr>
          </a:lstStyle>
          <a:p>
            <a:fld id="{65BD4119-47A2-4427-A976-AEEA442D97C2}" type="datetimeFigureOut">
              <a:rPr lang="en-US" smtClean="0"/>
              <a:t>8/12/2015</a:t>
            </a:fld>
            <a:endParaRPr lang="en-US"/>
          </a:p>
        </p:txBody>
      </p:sp>
      <p:sp>
        <p:nvSpPr>
          <p:cNvPr id="4" name="Slide Image Placeholder 3"/>
          <p:cNvSpPr>
            <a:spLocks noGrp="1" noRot="1" noChangeAspect="1"/>
          </p:cNvSpPr>
          <p:nvPr>
            <p:ph type="sldImg" idx="2"/>
          </p:nvPr>
        </p:nvSpPr>
        <p:spPr>
          <a:xfrm>
            <a:off x="427038" y="692150"/>
            <a:ext cx="61563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850"/>
            <a:ext cx="5607050"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38475"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1963"/>
          </a:xfrm>
          <a:prstGeom prst="rect">
            <a:avLst/>
          </a:prstGeom>
        </p:spPr>
        <p:txBody>
          <a:bodyPr vert="horz" lIns="91440" tIns="45720" rIns="91440" bIns="45720" rtlCol="0" anchor="b"/>
          <a:lstStyle>
            <a:lvl1pPr algn="r">
              <a:defRPr sz="1200"/>
            </a:lvl1pPr>
          </a:lstStyle>
          <a:p>
            <a:fld id="{6FC6EF1F-6854-41D5-893C-D1B983F7D5FD}" type="slidenum">
              <a:rPr lang="en-US" smtClean="0"/>
              <a:t>‹#›</a:t>
            </a:fld>
            <a:endParaRPr lang="en-US"/>
          </a:p>
        </p:txBody>
      </p:sp>
    </p:spTree>
    <p:extLst>
      <p:ext uri="{BB962C8B-B14F-4D97-AF65-F5344CB8AC3E}">
        <p14:creationId xmlns:p14="http://schemas.microsoft.com/office/powerpoint/2010/main" val="1600875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Acknowledge that the Urban Village Strategy is inequitable</a:t>
            </a:r>
          </a:p>
          <a:p>
            <a:r>
              <a:rPr lang="en-US" dirty="0" smtClean="0"/>
              <a:t>Monitor</a:t>
            </a:r>
            <a:r>
              <a:rPr lang="en-US" baseline="0" dirty="0" smtClean="0"/>
              <a:t> equitable indicators and not just growth</a:t>
            </a:r>
          </a:p>
          <a:p>
            <a:r>
              <a:rPr lang="en-US" baseline="0" dirty="0" smtClean="0"/>
              <a:t>Make funding decisions based on equity</a:t>
            </a:r>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3</a:t>
            </a:fld>
            <a:endParaRPr lang="en-US"/>
          </a:p>
        </p:txBody>
      </p:sp>
    </p:spTree>
    <p:extLst>
      <p:ext uri="{BB962C8B-B14F-4D97-AF65-F5344CB8AC3E}">
        <p14:creationId xmlns:p14="http://schemas.microsoft.com/office/powerpoint/2010/main" val="10345152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19</a:t>
            </a:fld>
            <a:endParaRPr lang="en-US"/>
          </a:p>
        </p:txBody>
      </p:sp>
    </p:spTree>
    <p:extLst>
      <p:ext uri="{BB962C8B-B14F-4D97-AF65-F5344CB8AC3E}">
        <p14:creationId xmlns:p14="http://schemas.microsoft.com/office/powerpoint/2010/main" val="969099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20</a:t>
            </a:fld>
            <a:endParaRPr lang="en-US"/>
          </a:p>
        </p:txBody>
      </p:sp>
    </p:spTree>
    <p:extLst>
      <p:ext uri="{BB962C8B-B14F-4D97-AF65-F5344CB8AC3E}">
        <p14:creationId xmlns:p14="http://schemas.microsoft.com/office/powerpoint/2010/main" val="969099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21</a:t>
            </a:fld>
            <a:endParaRPr lang="en-US"/>
          </a:p>
        </p:txBody>
      </p:sp>
    </p:spTree>
    <p:extLst>
      <p:ext uri="{BB962C8B-B14F-4D97-AF65-F5344CB8AC3E}">
        <p14:creationId xmlns:p14="http://schemas.microsoft.com/office/powerpoint/2010/main" val="969099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22</a:t>
            </a:fld>
            <a:endParaRPr lang="en-US"/>
          </a:p>
        </p:txBody>
      </p:sp>
    </p:spTree>
    <p:extLst>
      <p:ext uri="{BB962C8B-B14F-4D97-AF65-F5344CB8AC3E}">
        <p14:creationId xmlns:p14="http://schemas.microsoft.com/office/powerpoint/2010/main" val="969099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23</a:t>
            </a:fld>
            <a:endParaRPr lang="en-US"/>
          </a:p>
        </p:txBody>
      </p:sp>
    </p:spTree>
    <p:extLst>
      <p:ext uri="{BB962C8B-B14F-4D97-AF65-F5344CB8AC3E}">
        <p14:creationId xmlns:p14="http://schemas.microsoft.com/office/powerpoint/2010/main" val="969099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Remove growth and density and focus on community need and equitable investments</a:t>
            </a:r>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4</a:t>
            </a:fld>
            <a:endParaRPr lang="en-US"/>
          </a:p>
        </p:txBody>
      </p:sp>
    </p:spTree>
    <p:extLst>
      <p:ext uri="{BB962C8B-B14F-4D97-AF65-F5344CB8AC3E}">
        <p14:creationId xmlns:p14="http://schemas.microsoft.com/office/powerpoint/2010/main" val="441119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Attempt to put in more specificity and more meat into</a:t>
            </a:r>
            <a:r>
              <a:rPr lang="en-US" baseline="0" dirty="0" smtClean="0"/>
              <a:t> these policies.  These came from adopted Transit Community policies.</a:t>
            </a:r>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5</a:t>
            </a:fld>
            <a:endParaRPr lang="en-US"/>
          </a:p>
        </p:txBody>
      </p:sp>
    </p:spTree>
    <p:extLst>
      <p:ext uri="{BB962C8B-B14F-4D97-AF65-F5344CB8AC3E}">
        <p14:creationId xmlns:p14="http://schemas.microsoft.com/office/powerpoint/2010/main" val="893573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GS2.3</a:t>
            </a:r>
            <a:r>
              <a:rPr lang="en-US" baseline="0" dirty="0" smtClean="0"/>
              <a:t> Commission has expressed concern that there boundary changes are not directive enough and as currently adopted language the Transit Communities policy give direction on this point.</a:t>
            </a:r>
          </a:p>
          <a:p>
            <a:r>
              <a:rPr lang="en-US" baseline="0" dirty="0" smtClean="0"/>
              <a:t>GS2.12 is not specific enough, again Transit Communities gives some guidance here.</a:t>
            </a:r>
          </a:p>
          <a:p>
            <a:r>
              <a:rPr lang="en-US" baseline="0" dirty="0" smtClean="0"/>
              <a:t>GS2.???? Is staffs attempt at proposing a process that can happen give community members a clear path forward</a:t>
            </a:r>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6</a:t>
            </a:fld>
            <a:endParaRPr lang="en-US"/>
          </a:p>
        </p:txBody>
      </p:sp>
    </p:spTree>
    <p:extLst>
      <p:ext uri="{BB962C8B-B14F-4D97-AF65-F5344CB8AC3E}">
        <p14:creationId xmlns:p14="http://schemas.microsoft.com/office/powerpoint/2010/main" val="2606316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Cherry Hill Baptist church</a:t>
            </a:r>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12</a:t>
            </a:fld>
            <a:endParaRPr lang="en-US"/>
          </a:p>
        </p:txBody>
      </p:sp>
    </p:spTree>
    <p:extLst>
      <p:ext uri="{BB962C8B-B14F-4D97-AF65-F5344CB8AC3E}">
        <p14:creationId xmlns:p14="http://schemas.microsoft.com/office/powerpoint/2010/main" val="121624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Morgan – revised language</a:t>
            </a:r>
            <a:r>
              <a:rPr lang="en-US" baseline="0" dirty="0" smtClean="0"/>
              <a:t> in response to SPC concerns re: parcel specificity, single family character reference remains</a:t>
            </a:r>
          </a:p>
          <a:p>
            <a:r>
              <a:rPr lang="en-US" baseline="0" dirty="0" smtClean="0"/>
              <a:t>UD – comments largely addressed re: Comp plan references, family sized as opposed to ground related</a:t>
            </a:r>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13</a:t>
            </a:fld>
            <a:endParaRPr lang="en-US"/>
          </a:p>
        </p:txBody>
      </p:sp>
    </p:spTree>
    <p:extLst>
      <p:ext uri="{BB962C8B-B14F-4D97-AF65-F5344CB8AC3E}">
        <p14:creationId xmlns:p14="http://schemas.microsoft.com/office/powerpoint/2010/main" val="2815472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16</a:t>
            </a:fld>
            <a:endParaRPr lang="en-US"/>
          </a:p>
        </p:txBody>
      </p:sp>
    </p:spTree>
    <p:extLst>
      <p:ext uri="{BB962C8B-B14F-4D97-AF65-F5344CB8AC3E}">
        <p14:creationId xmlns:p14="http://schemas.microsoft.com/office/powerpoint/2010/main" val="969099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17</a:t>
            </a:fld>
            <a:endParaRPr lang="en-US"/>
          </a:p>
        </p:txBody>
      </p:sp>
    </p:spTree>
    <p:extLst>
      <p:ext uri="{BB962C8B-B14F-4D97-AF65-F5344CB8AC3E}">
        <p14:creationId xmlns:p14="http://schemas.microsoft.com/office/powerpoint/2010/main" val="969099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6EF1F-6854-41D5-893C-D1B983F7D5FD}" type="slidenum">
              <a:rPr lang="en-US" smtClean="0"/>
              <a:t>18</a:t>
            </a:fld>
            <a:endParaRPr lang="en-US"/>
          </a:p>
        </p:txBody>
      </p:sp>
    </p:spTree>
    <p:extLst>
      <p:ext uri="{BB962C8B-B14F-4D97-AF65-F5344CB8AC3E}">
        <p14:creationId xmlns:p14="http://schemas.microsoft.com/office/powerpoint/2010/main" val="969099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C67FCB-471A-4BF1-A101-811410CB1006}" type="datetimeFigureOut">
              <a:rPr lang="en-US" smtClean="0"/>
              <a:t>8/12/2015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A8CF32-390C-4008-9D65-4EB2A2E98BA0}" type="slidenum">
              <a:rPr lang="en-US" smtClean="0"/>
              <a:t>‹#›</a:t>
            </a:fld>
            <a:endParaRPr lang="en-US"/>
          </a:p>
        </p:txBody>
      </p:sp>
    </p:spTree>
    <p:extLst>
      <p:ext uri="{BB962C8B-B14F-4D97-AF65-F5344CB8AC3E}">
        <p14:creationId xmlns:p14="http://schemas.microsoft.com/office/powerpoint/2010/main" val="1505058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C67FCB-471A-4BF1-A101-811410CB1006}" type="datetimeFigureOut">
              <a:rPr lang="en-US" smtClean="0"/>
              <a:t>8/12/2015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A8CF32-390C-4008-9D65-4EB2A2E98BA0}" type="slidenum">
              <a:rPr lang="en-US" smtClean="0"/>
              <a:t>‹#›</a:t>
            </a:fld>
            <a:endParaRPr lang="en-US"/>
          </a:p>
        </p:txBody>
      </p:sp>
    </p:spTree>
    <p:extLst>
      <p:ext uri="{BB962C8B-B14F-4D97-AF65-F5344CB8AC3E}">
        <p14:creationId xmlns:p14="http://schemas.microsoft.com/office/powerpoint/2010/main" val="42058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C67FCB-471A-4BF1-A101-811410CB1006}" type="datetimeFigureOut">
              <a:rPr lang="en-US" smtClean="0"/>
              <a:t>8/12/2015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A8CF32-390C-4008-9D65-4EB2A2E98BA0}" type="slidenum">
              <a:rPr lang="en-US" smtClean="0"/>
              <a:t>‹#›</a:t>
            </a:fld>
            <a:endParaRPr lang="en-US"/>
          </a:p>
        </p:txBody>
      </p:sp>
    </p:spTree>
    <p:extLst>
      <p:ext uri="{BB962C8B-B14F-4D97-AF65-F5344CB8AC3E}">
        <p14:creationId xmlns:p14="http://schemas.microsoft.com/office/powerpoint/2010/main" val="2500587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C67FCB-471A-4BF1-A101-811410CB1006}" type="datetimeFigureOut">
              <a:rPr lang="en-US" smtClean="0"/>
              <a:t>8/12/2015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A8CF32-390C-4008-9D65-4EB2A2E98BA0}" type="slidenum">
              <a:rPr lang="en-US" smtClean="0"/>
              <a:t>‹#›</a:t>
            </a:fld>
            <a:endParaRPr lang="en-US"/>
          </a:p>
        </p:txBody>
      </p:sp>
    </p:spTree>
    <p:extLst>
      <p:ext uri="{BB962C8B-B14F-4D97-AF65-F5344CB8AC3E}">
        <p14:creationId xmlns:p14="http://schemas.microsoft.com/office/powerpoint/2010/main" val="1306383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C67FCB-471A-4BF1-A101-811410CB1006}" type="datetimeFigureOut">
              <a:rPr lang="en-US" smtClean="0"/>
              <a:t>8/12/2015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A8CF32-390C-4008-9D65-4EB2A2E98BA0}" type="slidenum">
              <a:rPr lang="en-US" smtClean="0"/>
              <a:t>‹#›</a:t>
            </a:fld>
            <a:endParaRPr lang="en-US"/>
          </a:p>
        </p:txBody>
      </p:sp>
    </p:spTree>
    <p:extLst>
      <p:ext uri="{BB962C8B-B14F-4D97-AF65-F5344CB8AC3E}">
        <p14:creationId xmlns:p14="http://schemas.microsoft.com/office/powerpoint/2010/main" val="1285432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C67FCB-471A-4BF1-A101-811410CB1006}" type="datetimeFigureOut">
              <a:rPr lang="en-US" smtClean="0"/>
              <a:t>8/12/2015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A8CF32-390C-4008-9D65-4EB2A2E98BA0}" type="slidenum">
              <a:rPr lang="en-US" smtClean="0"/>
              <a:t>‹#›</a:t>
            </a:fld>
            <a:endParaRPr lang="en-US"/>
          </a:p>
        </p:txBody>
      </p:sp>
    </p:spTree>
    <p:extLst>
      <p:ext uri="{BB962C8B-B14F-4D97-AF65-F5344CB8AC3E}">
        <p14:creationId xmlns:p14="http://schemas.microsoft.com/office/powerpoint/2010/main" val="358448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C67FCB-471A-4BF1-A101-811410CB1006}" type="datetimeFigureOut">
              <a:rPr lang="en-US" smtClean="0"/>
              <a:t>8/12/2015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A8CF32-390C-4008-9D65-4EB2A2E98BA0}" type="slidenum">
              <a:rPr lang="en-US" smtClean="0"/>
              <a:t>‹#›</a:t>
            </a:fld>
            <a:endParaRPr lang="en-US"/>
          </a:p>
        </p:txBody>
      </p:sp>
    </p:spTree>
    <p:extLst>
      <p:ext uri="{BB962C8B-B14F-4D97-AF65-F5344CB8AC3E}">
        <p14:creationId xmlns:p14="http://schemas.microsoft.com/office/powerpoint/2010/main" val="153894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C67FCB-471A-4BF1-A101-811410CB1006}" type="datetimeFigureOut">
              <a:rPr lang="en-US" smtClean="0"/>
              <a:t>8/12/2015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A8CF32-390C-4008-9D65-4EB2A2E98BA0}" type="slidenum">
              <a:rPr lang="en-US" smtClean="0"/>
              <a:t>‹#›</a:t>
            </a:fld>
            <a:endParaRPr lang="en-US"/>
          </a:p>
        </p:txBody>
      </p:sp>
    </p:spTree>
    <p:extLst>
      <p:ext uri="{BB962C8B-B14F-4D97-AF65-F5344CB8AC3E}">
        <p14:creationId xmlns:p14="http://schemas.microsoft.com/office/powerpoint/2010/main" val="2500205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C67FCB-471A-4BF1-A101-811410CB1006}" type="datetimeFigureOut">
              <a:rPr lang="en-US" smtClean="0"/>
              <a:t>8/12/2015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A8CF32-390C-4008-9D65-4EB2A2E98BA0}" type="slidenum">
              <a:rPr lang="en-US" smtClean="0"/>
              <a:t>‹#›</a:t>
            </a:fld>
            <a:endParaRPr lang="en-US"/>
          </a:p>
        </p:txBody>
      </p:sp>
    </p:spTree>
    <p:extLst>
      <p:ext uri="{BB962C8B-B14F-4D97-AF65-F5344CB8AC3E}">
        <p14:creationId xmlns:p14="http://schemas.microsoft.com/office/powerpoint/2010/main" val="167077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C67FCB-471A-4BF1-A101-811410CB1006}" type="datetimeFigureOut">
              <a:rPr lang="en-US" smtClean="0"/>
              <a:t>8/12/2015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A8CF32-390C-4008-9D65-4EB2A2E98BA0}" type="slidenum">
              <a:rPr lang="en-US" smtClean="0"/>
              <a:t>‹#›</a:t>
            </a:fld>
            <a:endParaRPr lang="en-US"/>
          </a:p>
        </p:txBody>
      </p:sp>
    </p:spTree>
    <p:extLst>
      <p:ext uri="{BB962C8B-B14F-4D97-AF65-F5344CB8AC3E}">
        <p14:creationId xmlns:p14="http://schemas.microsoft.com/office/powerpoint/2010/main" val="364196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C67FCB-471A-4BF1-A101-811410CB1006}" type="datetimeFigureOut">
              <a:rPr lang="en-US" smtClean="0"/>
              <a:t>8/12/2015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A8CF32-390C-4008-9D65-4EB2A2E98BA0}" type="slidenum">
              <a:rPr lang="en-US" smtClean="0"/>
              <a:t>‹#›</a:t>
            </a:fld>
            <a:endParaRPr lang="en-US"/>
          </a:p>
        </p:txBody>
      </p:sp>
    </p:spTree>
    <p:extLst>
      <p:ext uri="{BB962C8B-B14F-4D97-AF65-F5344CB8AC3E}">
        <p14:creationId xmlns:p14="http://schemas.microsoft.com/office/powerpoint/2010/main" val="333968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C67FCB-471A-4BF1-A101-811410CB1006}" type="datetimeFigureOut">
              <a:rPr lang="en-US" smtClean="0"/>
              <a:t>8/12/2015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A8CF32-390C-4008-9D65-4EB2A2E98BA0}" type="slidenum">
              <a:rPr lang="en-US" smtClean="0"/>
              <a:t>‹#›</a:t>
            </a:fld>
            <a:endParaRPr lang="en-US"/>
          </a:p>
        </p:txBody>
      </p:sp>
    </p:spTree>
    <p:extLst>
      <p:ext uri="{BB962C8B-B14F-4D97-AF65-F5344CB8AC3E}">
        <p14:creationId xmlns:p14="http://schemas.microsoft.com/office/powerpoint/2010/main" val="2093063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46100" y="444850"/>
            <a:ext cx="11328400" cy="6037550"/>
          </a:xfrm>
          <a:prstGeom prst="rect">
            <a:avLst/>
          </a:prstGeom>
        </p:spPr>
        <p:txBody>
          <a:bodyPr wrap="square">
            <a:spAutoFit/>
          </a:bodyPr>
          <a:lstStyle/>
          <a:p>
            <a:pPr marL="988060" marR="651510" algn="ctr">
              <a:spcBef>
                <a:spcPts val="1060"/>
              </a:spcBef>
              <a:spcAft>
                <a:spcPts val="0"/>
              </a:spcAft>
            </a:pPr>
            <a:r>
              <a:rPr lang="en-US" sz="1200" b="1" spc="65" dirty="0" smtClean="0">
                <a:effectLst/>
                <a:latin typeface="Corbel" panose="020B0503020204020204" pitchFamily="34" charset="0"/>
                <a:ea typeface="Corbel" panose="020B0503020204020204" pitchFamily="34" charset="0"/>
              </a:rPr>
              <a:t>SEATTLE </a:t>
            </a:r>
            <a:r>
              <a:rPr lang="en-US" sz="1200" b="1" spc="70" dirty="0" smtClean="0">
                <a:effectLst/>
                <a:latin typeface="Corbel" panose="020B0503020204020204" pitchFamily="34" charset="0"/>
                <a:ea typeface="Corbel" panose="020B0503020204020204" pitchFamily="34" charset="0"/>
              </a:rPr>
              <a:t>PLANNING</a:t>
            </a:r>
            <a:r>
              <a:rPr lang="en-US" sz="1200" b="1" spc="255" dirty="0" smtClean="0">
                <a:effectLst/>
                <a:latin typeface="Corbel" panose="020B0503020204020204" pitchFamily="34" charset="0"/>
                <a:ea typeface="Corbel" panose="020B0503020204020204" pitchFamily="34" charset="0"/>
              </a:rPr>
              <a:t> </a:t>
            </a:r>
            <a:r>
              <a:rPr lang="en-US" sz="1200" b="1" spc="70" dirty="0" smtClean="0">
                <a:effectLst/>
                <a:latin typeface="Corbel" panose="020B0503020204020204" pitchFamily="34" charset="0"/>
                <a:ea typeface="Corbel" panose="020B0503020204020204" pitchFamily="34" charset="0"/>
              </a:rPr>
              <a:t>COMMISSION</a:t>
            </a:r>
            <a:endParaRPr lang="en-US" sz="1200" b="1" dirty="0" smtClean="0">
              <a:effectLst/>
              <a:latin typeface="Corbel" panose="020B0503020204020204" pitchFamily="34" charset="0"/>
              <a:ea typeface="Corbel" panose="020B0503020204020204" pitchFamily="34" charset="0"/>
            </a:endParaRPr>
          </a:p>
          <a:p>
            <a:pPr marL="998220" marR="651510" algn="ctr">
              <a:spcBef>
                <a:spcPts val="10"/>
              </a:spcBef>
              <a:spcAft>
                <a:spcPts val="0"/>
              </a:spcAft>
            </a:pPr>
            <a:r>
              <a:rPr lang="en-US" sz="1200" b="1" dirty="0" smtClean="0">
                <a:effectLst/>
                <a:latin typeface="Corbel" panose="020B0503020204020204" pitchFamily="34" charset="0"/>
                <a:ea typeface="Corbel" panose="020B0503020204020204" pitchFamily="34" charset="0"/>
                <a:cs typeface="Times New Roman" panose="02020603050405020304" pitchFamily="18" charset="0"/>
              </a:rPr>
              <a:t>Thursday, August 13,</a:t>
            </a:r>
            <a:r>
              <a:rPr lang="en-US" sz="1200" b="1" spc="-45" dirty="0" smtClean="0">
                <a:effectLst/>
                <a:latin typeface="Corbel" panose="020B0503020204020204" pitchFamily="34" charset="0"/>
                <a:ea typeface="Corbel" panose="020B0503020204020204" pitchFamily="34" charset="0"/>
                <a:cs typeface="Times New Roman" panose="02020603050405020304" pitchFamily="18" charset="0"/>
              </a:rPr>
              <a:t> </a:t>
            </a:r>
            <a:r>
              <a:rPr lang="en-US" sz="1200" b="1" dirty="0" smtClean="0">
                <a:effectLst/>
                <a:latin typeface="Corbel" panose="020B0503020204020204" pitchFamily="34" charset="0"/>
                <a:ea typeface="Corbel" panose="020B0503020204020204" pitchFamily="34" charset="0"/>
                <a:cs typeface="Times New Roman" panose="02020603050405020304" pitchFamily="18" charset="0"/>
              </a:rPr>
              <a:t>2015</a:t>
            </a:r>
          </a:p>
          <a:p>
            <a:pPr marL="998220" marR="651510" algn="ctr">
              <a:spcBef>
                <a:spcPts val="0"/>
              </a:spcBef>
              <a:spcAft>
                <a:spcPts val="0"/>
              </a:spcAft>
            </a:pPr>
            <a:r>
              <a:rPr lang="en-US" sz="1200" b="1" dirty="0" smtClean="0">
                <a:effectLst/>
                <a:latin typeface="Corbel" panose="020B0503020204020204" pitchFamily="34" charset="0"/>
                <a:ea typeface="Corbel" panose="020B0503020204020204" pitchFamily="34" charset="0"/>
                <a:cs typeface="Times New Roman" panose="02020603050405020304" pitchFamily="18" charset="0"/>
              </a:rPr>
              <a:t>3:00 – 5:05</a:t>
            </a:r>
            <a:r>
              <a:rPr lang="en-US" sz="1200" b="1" spc="-10" dirty="0" smtClean="0">
                <a:effectLst/>
                <a:latin typeface="Corbel" panose="020B0503020204020204" pitchFamily="34" charset="0"/>
                <a:ea typeface="Corbel" panose="020B0503020204020204" pitchFamily="34" charset="0"/>
                <a:cs typeface="Times New Roman" panose="02020603050405020304" pitchFamily="18" charset="0"/>
              </a:rPr>
              <a:t> </a:t>
            </a:r>
            <a:r>
              <a:rPr lang="en-US" sz="1200" b="1" dirty="0" smtClean="0">
                <a:effectLst/>
                <a:latin typeface="Corbel" panose="020B0503020204020204" pitchFamily="34" charset="0"/>
                <a:ea typeface="Corbel" panose="020B0503020204020204" pitchFamily="34" charset="0"/>
                <a:cs typeface="Times New Roman" panose="02020603050405020304" pitchFamily="18" charset="0"/>
              </a:rPr>
              <a:t>pm</a:t>
            </a:r>
          </a:p>
          <a:p>
            <a:pPr marL="998220" marR="651510" algn="ctr">
              <a:spcBef>
                <a:spcPts val="0"/>
              </a:spcBef>
              <a:spcAft>
                <a:spcPts val="0"/>
              </a:spcAft>
            </a:pPr>
            <a:r>
              <a:rPr lang="en-US" sz="1200" b="1" dirty="0" smtClean="0">
                <a:effectLst/>
                <a:latin typeface="Corbel" panose="020B0503020204020204" pitchFamily="34" charset="0"/>
                <a:ea typeface="Corbel" panose="020B0503020204020204" pitchFamily="34" charset="0"/>
                <a:cs typeface="Times New Roman" panose="02020603050405020304" pitchFamily="18" charset="0"/>
              </a:rPr>
              <a:t>City Hall, Room</a:t>
            </a:r>
            <a:r>
              <a:rPr lang="en-US" sz="1200" b="1" spc="-35" dirty="0" smtClean="0">
                <a:effectLst/>
                <a:latin typeface="Corbel" panose="020B0503020204020204" pitchFamily="34" charset="0"/>
                <a:ea typeface="Corbel" panose="020B0503020204020204" pitchFamily="34" charset="0"/>
                <a:cs typeface="Times New Roman" panose="02020603050405020304" pitchFamily="18" charset="0"/>
              </a:rPr>
              <a:t> </a:t>
            </a:r>
            <a:r>
              <a:rPr lang="en-US" sz="1200" b="1" dirty="0" smtClean="0">
                <a:effectLst/>
                <a:latin typeface="Corbel" panose="020B0503020204020204" pitchFamily="34" charset="0"/>
                <a:ea typeface="Corbel" panose="020B0503020204020204" pitchFamily="34" charset="0"/>
                <a:cs typeface="Times New Roman" panose="02020603050405020304" pitchFamily="18" charset="0"/>
              </a:rPr>
              <a:t>L280</a:t>
            </a:r>
          </a:p>
          <a:p>
            <a:r>
              <a:rPr lang="en-US" sz="1200" b="1" dirty="0" smtClean="0">
                <a:effectLst/>
                <a:latin typeface="Corbel" panose="020B0503020204020204" pitchFamily="34" charset="0"/>
                <a:ea typeface="Corbel" panose="020B0503020204020204" pitchFamily="34" charset="0"/>
                <a:cs typeface="Corbel" panose="020B0503020204020204" pitchFamily="34" charset="0"/>
              </a:rPr>
              <a:t> </a:t>
            </a:r>
            <a:endParaRPr lang="en-US" sz="1200" dirty="0" smtClean="0">
              <a:effectLst/>
              <a:latin typeface="Corbel" panose="020B0503020204020204" pitchFamily="34" charset="0"/>
              <a:ea typeface="Calibri" panose="020F0502020204030204" pitchFamily="34" charset="0"/>
              <a:cs typeface="Times New Roman" panose="02020603050405020304" pitchFamily="18" charset="0"/>
            </a:endParaRPr>
          </a:p>
          <a:p>
            <a:pPr marL="989330" marR="651510" algn="ctr">
              <a:spcBef>
                <a:spcPts val="970"/>
              </a:spcBef>
              <a:spcAft>
                <a:spcPts val="0"/>
              </a:spcAft>
            </a:pPr>
            <a:r>
              <a:rPr lang="en-US" sz="1400" b="1" spc="65" dirty="0" smtClean="0">
                <a:effectLst/>
                <a:latin typeface="Corbel" panose="020B0503020204020204" pitchFamily="34" charset="0"/>
                <a:ea typeface="Corbel" panose="020B0503020204020204" pitchFamily="34" charset="0"/>
              </a:rPr>
              <a:t>REVISED AGENDA</a:t>
            </a:r>
            <a:endParaRPr lang="en-US" sz="1400" b="1" dirty="0" smtClean="0">
              <a:effectLst/>
              <a:latin typeface="Corbel" panose="020B0503020204020204" pitchFamily="34" charset="0"/>
              <a:ea typeface="Corbel" panose="020B0503020204020204" pitchFamily="34" charset="0"/>
            </a:endParaRPr>
          </a:p>
          <a:p>
            <a:r>
              <a:rPr lang="en-US" sz="1600" b="1" dirty="0" smtClean="0">
                <a:effectLst/>
                <a:latin typeface="Corbel" panose="020B0503020204020204" pitchFamily="34" charset="0"/>
                <a:ea typeface="Corbel" panose="020B0503020204020204" pitchFamily="34" charset="0"/>
                <a:cs typeface="Corbel" panose="020B0503020204020204" pitchFamily="34" charset="0"/>
              </a:rPr>
              <a:t> </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1600" b="1" dirty="0" smtClean="0">
                <a:effectLst/>
                <a:latin typeface="Corbel" panose="020B0503020204020204" pitchFamily="34" charset="0"/>
                <a:ea typeface="Corbel" panose="020B0503020204020204" pitchFamily="34" charset="0"/>
                <a:cs typeface="Corbel" panose="020B0503020204020204" pitchFamily="34" charset="0"/>
              </a:rPr>
              <a:t> </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tabLst>
                <a:tab pos="10972800" algn="r"/>
              </a:tabLst>
            </a:pPr>
            <a:r>
              <a:rPr lang="en-US" sz="1600" b="1" dirty="0">
                <a:latin typeface="Corbel" panose="020B0503020204020204" pitchFamily="34" charset="0"/>
              </a:rPr>
              <a:t>Chair’s Report &amp; Minutes Approval	3:00 - 3:10 PM</a:t>
            </a:r>
          </a:p>
          <a:p>
            <a:r>
              <a:rPr lang="en-US" sz="1600" b="1" dirty="0">
                <a:latin typeface="Corbel" panose="020B0503020204020204" pitchFamily="34" charset="0"/>
              </a:rPr>
              <a:t> </a:t>
            </a:r>
            <a:endParaRPr lang="en-US" sz="1600" dirty="0">
              <a:latin typeface="Corbel" panose="020B0503020204020204" pitchFamily="34" charset="0"/>
            </a:endParaRPr>
          </a:p>
          <a:p>
            <a:pPr>
              <a:tabLst>
                <a:tab pos="10972800" algn="r"/>
              </a:tabLst>
            </a:pPr>
            <a:r>
              <a:rPr lang="en-US" sz="1600" b="1" dirty="0">
                <a:latin typeface="Corbel" panose="020B0503020204020204" pitchFamily="34" charset="0"/>
              </a:rPr>
              <a:t>Meet and Greet: Mayor Ed Murray	3:10 – 3:40 PM</a:t>
            </a:r>
          </a:p>
          <a:p>
            <a:pPr>
              <a:tabLst>
                <a:tab pos="10972800" algn="r"/>
              </a:tabLst>
            </a:pPr>
            <a:r>
              <a:rPr lang="en-US" sz="1600" b="1" dirty="0">
                <a:latin typeface="Corbel" panose="020B0503020204020204" pitchFamily="34" charset="0"/>
              </a:rPr>
              <a:t> </a:t>
            </a:r>
          </a:p>
          <a:p>
            <a:pPr>
              <a:tabLst>
                <a:tab pos="10972800" algn="r"/>
              </a:tabLst>
            </a:pPr>
            <a:r>
              <a:rPr lang="en-US" sz="1600" b="1" dirty="0">
                <a:latin typeface="Corbel" panose="020B0503020204020204" pitchFamily="34" charset="0"/>
              </a:rPr>
              <a:t>Work Session:  2035 public Draft Review – Seattle Growth Strategy	3:40 – 4:20 PM</a:t>
            </a:r>
          </a:p>
          <a:p>
            <a:pPr>
              <a:tabLst>
                <a:tab pos="10972800" algn="r"/>
              </a:tabLst>
            </a:pPr>
            <a:r>
              <a:rPr lang="en-US" sz="1600" dirty="0">
                <a:latin typeface="Corbel" panose="020B0503020204020204" pitchFamily="34" charset="0"/>
              </a:rPr>
              <a:t>Tom Hauger, DPD</a:t>
            </a:r>
          </a:p>
          <a:p>
            <a:pPr>
              <a:tabLst>
                <a:tab pos="10972800" algn="r"/>
              </a:tabLst>
            </a:pPr>
            <a:r>
              <a:rPr lang="en-US" sz="1600" b="1" dirty="0">
                <a:latin typeface="Corbel" panose="020B0503020204020204" pitchFamily="34" charset="0"/>
              </a:rPr>
              <a:t> </a:t>
            </a:r>
          </a:p>
          <a:p>
            <a:pPr>
              <a:tabLst>
                <a:tab pos="10972800" algn="r"/>
              </a:tabLst>
            </a:pPr>
            <a:r>
              <a:rPr lang="en-US" sz="1600" b="1" dirty="0">
                <a:latin typeface="Corbel" panose="020B0503020204020204" pitchFamily="34" charset="0"/>
              </a:rPr>
              <a:t>Public Comment on Annual Amendments Letter	4:20 – 4:25 PM</a:t>
            </a:r>
          </a:p>
          <a:p>
            <a:pPr>
              <a:tabLst>
                <a:tab pos="10972800" algn="r"/>
              </a:tabLst>
            </a:pPr>
            <a:r>
              <a:rPr lang="en-US" sz="1600" b="1" dirty="0">
                <a:latin typeface="Corbel" panose="020B0503020204020204" pitchFamily="34" charset="0"/>
              </a:rPr>
              <a:t> </a:t>
            </a:r>
          </a:p>
          <a:p>
            <a:pPr>
              <a:tabLst>
                <a:tab pos="10972800" algn="r"/>
              </a:tabLst>
            </a:pPr>
            <a:r>
              <a:rPr lang="en-US" sz="1600" b="1" dirty="0">
                <a:latin typeface="Corbel" panose="020B0503020204020204" pitchFamily="34" charset="0"/>
              </a:rPr>
              <a:t>Approve: 2014-2015 Annual Comp Plan Amendment Letter	4:25 – 4:55 PM</a:t>
            </a:r>
          </a:p>
          <a:p>
            <a:pPr>
              <a:tabLst>
                <a:tab pos="10972800" algn="r"/>
              </a:tabLst>
            </a:pPr>
            <a:r>
              <a:rPr lang="en-US" sz="1600" dirty="0">
                <a:latin typeface="Corbel" panose="020B0503020204020204" pitchFamily="34" charset="0"/>
              </a:rPr>
              <a:t> </a:t>
            </a:r>
          </a:p>
          <a:p>
            <a:pPr>
              <a:tabLst>
                <a:tab pos="10972800" algn="r"/>
              </a:tabLst>
            </a:pPr>
            <a:r>
              <a:rPr lang="en-US" sz="1600" b="1" dirty="0">
                <a:latin typeface="Corbel" panose="020B0503020204020204" pitchFamily="34" charset="0"/>
              </a:rPr>
              <a:t>Work Session:  Housing Affordability and Livability Agenda	4:55 – 5:25 PM</a:t>
            </a:r>
          </a:p>
          <a:p>
            <a:pPr>
              <a:tabLst>
                <a:tab pos="10972800" algn="r"/>
              </a:tabLst>
            </a:pPr>
            <a:r>
              <a:rPr lang="en-US" sz="1600" dirty="0">
                <a:latin typeface="Corbel" panose="020B0503020204020204" pitchFamily="34" charset="0"/>
              </a:rPr>
              <a:t> </a:t>
            </a:r>
          </a:p>
          <a:p>
            <a:pPr>
              <a:tabLst>
                <a:tab pos="10972800" algn="r"/>
              </a:tabLst>
            </a:pPr>
            <a:r>
              <a:rPr lang="en-US" sz="1600" b="1" dirty="0">
                <a:latin typeface="Corbel" panose="020B0503020204020204" pitchFamily="34" charset="0"/>
              </a:rPr>
              <a:t>Public Comment	5:25 – 5:30 PM</a:t>
            </a:r>
          </a:p>
          <a:p>
            <a:pPr>
              <a:tabLst>
                <a:tab pos="10972800" algn="r"/>
              </a:tabLst>
            </a:pPr>
            <a:r>
              <a:rPr lang="en-US" sz="1600" b="1" dirty="0">
                <a:latin typeface="Corbel" panose="020B0503020204020204" pitchFamily="34" charset="0"/>
              </a:rPr>
              <a:t> </a:t>
            </a:r>
            <a:endParaRPr lang="en-US" sz="1600" dirty="0">
              <a:latin typeface="Corbel" panose="020B0503020204020204" pitchFamily="34" charset="0"/>
            </a:endParaRPr>
          </a:p>
          <a:p>
            <a:pPr>
              <a:tabLst>
                <a:tab pos="10972800" algn="r"/>
              </a:tabLst>
            </a:pPr>
            <a:r>
              <a:rPr lang="en-US" sz="1600" b="1" dirty="0">
                <a:latin typeface="Corbel" panose="020B0503020204020204" pitchFamily="34" charset="0"/>
              </a:rPr>
              <a:t>ADJOURN	5:30 PM</a:t>
            </a:r>
          </a:p>
          <a:p>
            <a:pPr>
              <a:spcBef>
                <a:spcPts val="10"/>
              </a:spcBef>
              <a:tabLst>
                <a:tab pos="10972800" algn="r"/>
              </a:tabLst>
            </a:pPr>
            <a:endParaRPr lang="en-US" sz="1600" dirty="0" smtClean="0">
              <a:effectLst/>
              <a:latin typeface="Corbel" panose="020B05030202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3940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4835280" cy="1325563"/>
          </a:xfrm>
        </p:spPr>
        <p:txBody>
          <a:bodyPr/>
          <a:lstStyle/>
          <a:p>
            <a:r>
              <a:rPr lang="en-US" b="1" dirty="0" smtClean="0">
                <a:latin typeface="Corbel" panose="020B0503020204020204" pitchFamily="34" charset="0"/>
              </a:rPr>
              <a:t>Morgan Junction Update</a:t>
            </a:r>
            <a:endParaRPr lang="en-US" b="1" dirty="0">
              <a:latin typeface="Corbel" panose="020B0503020204020204" pitchFamily="34" charset="0"/>
            </a:endParaRPr>
          </a:p>
        </p:txBody>
      </p:sp>
      <p:sp>
        <p:nvSpPr>
          <p:cNvPr id="3" name="Content Placeholder 2"/>
          <p:cNvSpPr>
            <a:spLocks noGrp="1"/>
          </p:cNvSpPr>
          <p:nvPr>
            <p:ph idx="1"/>
          </p:nvPr>
        </p:nvSpPr>
        <p:spPr>
          <a:xfrm>
            <a:off x="838200" y="2082799"/>
            <a:ext cx="10515600" cy="4094163"/>
          </a:xfrm>
        </p:spPr>
        <p:txBody>
          <a:bodyPr/>
          <a:lstStyle/>
          <a:p>
            <a:pPr marL="0" indent="0">
              <a:buNone/>
            </a:pPr>
            <a:r>
              <a:rPr lang="en-US" dirty="0" smtClean="0">
                <a:latin typeface="Corbel" panose="020B0503020204020204" pitchFamily="34" charset="0"/>
              </a:rPr>
              <a:t>Parcel Included:</a:t>
            </a:r>
          </a:p>
          <a:p>
            <a:pPr marL="0" indent="0">
              <a:buNone/>
            </a:pPr>
            <a:endParaRPr lang="en-US" dirty="0">
              <a:latin typeface="Corbel" panose="020B0503020204020204" pitchFamily="34" charset="0"/>
            </a:endParaRPr>
          </a:p>
          <a:p>
            <a:pPr marL="0" indent="0">
              <a:buNone/>
            </a:pPr>
            <a:r>
              <a:rPr lang="en-US" dirty="0" smtClean="0">
                <a:latin typeface="Corbel" panose="020B0503020204020204" pitchFamily="34" charset="0"/>
              </a:rPr>
              <a:t>4201 SW. Juneau Street</a:t>
            </a:r>
            <a:endParaRPr lang="en-US" dirty="0">
              <a:latin typeface="Corbel" panose="020B0503020204020204" pitchFamily="34" charset="0"/>
            </a:endParaRPr>
          </a:p>
        </p:txBody>
      </p:sp>
      <p:pic>
        <p:nvPicPr>
          <p:cNvPr id="4" name="Picture 3"/>
          <p:cNvPicPr>
            <a:picLocks noChangeAspect="1"/>
          </p:cNvPicPr>
          <p:nvPr/>
        </p:nvPicPr>
        <p:blipFill>
          <a:blip r:embed="rId2"/>
          <a:stretch>
            <a:fillRect/>
          </a:stretch>
        </p:blipFill>
        <p:spPr>
          <a:xfrm>
            <a:off x="5016500" y="220252"/>
            <a:ext cx="6718299" cy="6469473"/>
          </a:xfrm>
          <a:prstGeom prst="rect">
            <a:avLst/>
          </a:prstGeom>
        </p:spPr>
      </p:pic>
    </p:spTree>
    <p:extLst>
      <p:ext uri="{BB962C8B-B14F-4D97-AF65-F5344CB8AC3E}">
        <p14:creationId xmlns:p14="http://schemas.microsoft.com/office/powerpoint/2010/main" val="2026123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700" y="365125"/>
            <a:ext cx="3492500" cy="1325563"/>
          </a:xfrm>
        </p:spPr>
        <p:txBody>
          <a:bodyPr/>
          <a:lstStyle/>
          <a:p>
            <a:r>
              <a:rPr lang="en-US" b="1" dirty="0" smtClean="0">
                <a:latin typeface="Corbel" panose="020B0503020204020204" pitchFamily="34" charset="0"/>
              </a:rPr>
              <a:t>U-District Update</a:t>
            </a:r>
            <a:endParaRPr lang="en-US" b="1" dirty="0">
              <a:latin typeface="Corbel" panose="020B0503020204020204" pitchFamily="34" charset="0"/>
            </a:endParaRPr>
          </a:p>
        </p:txBody>
      </p:sp>
      <p:sp>
        <p:nvSpPr>
          <p:cNvPr id="3" name="Content Placeholder 2"/>
          <p:cNvSpPr>
            <a:spLocks noGrp="1"/>
          </p:cNvSpPr>
          <p:nvPr>
            <p:ph idx="1"/>
          </p:nvPr>
        </p:nvSpPr>
        <p:spPr>
          <a:xfrm>
            <a:off x="393700" y="2146299"/>
            <a:ext cx="3009900" cy="4030663"/>
          </a:xfrm>
        </p:spPr>
        <p:txBody>
          <a:bodyPr/>
          <a:lstStyle/>
          <a:p>
            <a:pPr marL="0" indent="0">
              <a:buNone/>
            </a:pPr>
            <a:r>
              <a:rPr lang="en-US" dirty="0" smtClean="0">
                <a:latin typeface="Corbel" panose="020B0503020204020204" pitchFamily="34" charset="0"/>
              </a:rPr>
              <a:t>Parcels Include:</a:t>
            </a:r>
          </a:p>
          <a:p>
            <a:endParaRPr lang="en-US" dirty="0">
              <a:latin typeface="Corbel" panose="020B0503020204020204" pitchFamily="34" charset="0"/>
            </a:endParaRPr>
          </a:p>
          <a:p>
            <a:pPr marL="0" indent="0">
              <a:buNone/>
            </a:pPr>
            <a:r>
              <a:rPr lang="en-US" dirty="0" smtClean="0">
                <a:latin typeface="Corbel" panose="020B0503020204020204" pitchFamily="34" charset="0"/>
              </a:rPr>
              <a:t>Several</a:t>
            </a:r>
          </a:p>
        </p:txBody>
      </p:sp>
      <p:pic>
        <p:nvPicPr>
          <p:cNvPr id="4" name="Picture 3"/>
          <p:cNvPicPr>
            <a:picLocks noChangeAspect="1"/>
          </p:cNvPicPr>
          <p:nvPr/>
        </p:nvPicPr>
        <p:blipFill>
          <a:blip r:embed="rId2"/>
          <a:stretch>
            <a:fillRect/>
          </a:stretch>
        </p:blipFill>
        <p:spPr>
          <a:xfrm>
            <a:off x="3795576" y="127000"/>
            <a:ext cx="8396424" cy="6462713"/>
          </a:xfrm>
          <a:prstGeom prst="rect">
            <a:avLst/>
          </a:prstGeom>
        </p:spPr>
      </p:pic>
    </p:spTree>
    <p:extLst>
      <p:ext uri="{BB962C8B-B14F-4D97-AF65-F5344CB8AC3E}">
        <p14:creationId xmlns:p14="http://schemas.microsoft.com/office/powerpoint/2010/main" val="3090531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SPC letter re: 2014/15 Proposed Amendments to Comp Plan</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latin typeface="Corbel" panose="020B0503020204020204" pitchFamily="34" charset="0"/>
              </a:rPr>
              <a:t>Central Area Neighborhood Plan</a:t>
            </a:r>
          </a:p>
          <a:p>
            <a:pPr marL="509588" indent="0">
              <a:buNone/>
            </a:pPr>
            <a:r>
              <a:rPr lang="en-US" dirty="0" smtClean="0">
                <a:latin typeface="Corbel" panose="020B0503020204020204" pitchFamily="34" charset="0"/>
              </a:rPr>
              <a:t>Planning Commission Recommendation: Adopt with modification</a:t>
            </a:r>
          </a:p>
          <a:p>
            <a:pPr marL="509588" indent="0">
              <a:buNone/>
            </a:pPr>
            <a:r>
              <a:rPr lang="en-US" dirty="0" smtClean="0">
                <a:latin typeface="Corbel" panose="020B0503020204020204" pitchFamily="34" charset="0"/>
              </a:rPr>
              <a:t>Change since March – none</a:t>
            </a:r>
          </a:p>
          <a:p>
            <a:pPr marL="509588" indent="0">
              <a:buNone/>
            </a:pPr>
            <a:endParaRPr lang="en-US" dirty="0">
              <a:latin typeface="Corbel" panose="020B0503020204020204" pitchFamily="34" charset="0"/>
            </a:endParaRPr>
          </a:p>
          <a:p>
            <a:pPr marL="514350" indent="-514350">
              <a:buAutoNum type="arabicPeriod" startAt="2"/>
            </a:pPr>
            <a:r>
              <a:rPr lang="en-US" dirty="0" smtClean="0">
                <a:latin typeface="Corbel" panose="020B0503020204020204" pitchFamily="34" charset="0"/>
              </a:rPr>
              <a:t>Lake City Neighborhood Plan</a:t>
            </a:r>
          </a:p>
          <a:p>
            <a:pPr marL="509588" indent="0">
              <a:buNone/>
            </a:pPr>
            <a:r>
              <a:rPr lang="en-US" dirty="0" smtClean="0">
                <a:latin typeface="Corbel" panose="020B0503020204020204" pitchFamily="34" charset="0"/>
              </a:rPr>
              <a:t>Planning </a:t>
            </a:r>
            <a:r>
              <a:rPr lang="en-US" dirty="0">
                <a:latin typeface="Corbel" panose="020B0503020204020204" pitchFamily="34" charset="0"/>
              </a:rPr>
              <a:t>Commission Recommendation: </a:t>
            </a:r>
            <a:r>
              <a:rPr lang="en-US" dirty="0" smtClean="0">
                <a:latin typeface="Corbel" panose="020B0503020204020204" pitchFamily="34" charset="0"/>
              </a:rPr>
              <a:t>Adopt</a:t>
            </a:r>
            <a:endParaRPr lang="en-US" dirty="0">
              <a:latin typeface="Corbel" panose="020B0503020204020204" pitchFamily="34" charset="0"/>
            </a:endParaRPr>
          </a:p>
          <a:p>
            <a:pPr marL="509588" indent="0">
              <a:buNone/>
            </a:pPr>
            <a:r>
              <a:rPr lang="en-US" dirty="0">
                <a:latin typeface="Corbel" panose="020B0503020204020204" pitchFamily="34" charset="0"/>
              </a:rPr>
              <a:t>Change since March – </a:t>
            </a:r>
            <a:r>
              <a:rPr lang="en-US" dirty="0" smtClean="0">
                <a:latin typeface="Corbel" panose="020B0503020204020204" pitchFamily="34" charset="0"/>
              </a:rPr>
              <a:t>none</a:t>
            </a:r>
            <a:endParaRPr lang="en-US" dirty="0">
              <a:latin typeface="Corbel" panose="020B0503020204020204" pitchFamily="34" charset="0"/>
            </a:endParaRPr>
          </a:p>
          <a:p>
            <a:pPr marL="0" indent="0">
              <a:buNone/>
            </a:pPr>
            <a:r>
              <a:rPr lang="en-US" dirty="0" smtClean="0">
                <a:latin typeface="Corbel" panose="020B0503020204020204" pitchFamily="34" charset="0"/>
              </a:rPr>
              <a:t> </a:t>
            </a:r>
            <a:endParaRPr lang="en-US" dirty="0">
              <a:latin typeface="Corbel" panose="020B0503020204020204" pitchFamily="34" charset="0"/>
            </a:endParaRPr>
          </a:p>
        </p:txBody>
      </p:sp>
    </p:spTree>
    <p:extLst>
      <p:ext uri="{BB962C8B-B14F-4D97-AF65-F5344CB8AC3E}">
        <p14:creationId xmlns:p14="http://schemas.microsoft.com/office/powerpoint/2010/main" val="3388041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SPC letter re: 2014/15 Proposed Amendments to Comp Plan</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a:bodyPr>
          <a:lstStyle/>
          <a:p>
            <a:pPr marL="457200" indent="-457200">
              <a:buAutoNum type="arabicPeriod" startAt="3"/>
            </a:pPr>
            <a:r>
              <a:rPr lang="en-US" dirty="0" smtClean="0">
                <a:latin typeface="Corbel" panose="020B0503020204020204" pitchFamily="34" charset="0"/>
              </a:rPr>
              <a:t>Morgan Junction Neighborhood Plan</a:t>
            </a:r>
          </a:p>
          <a:p>
            <a:pPr marL="0" indent="0">
              <a:buNone/>
              <a:tabLst>
                <a:tab pos="457200" algn="l"/>
              </a:tabLst>
            </a:pPr>
            <a:r>
              <a:rPr lang="en-US" dirty="0">
                <a:latin typeface="Corbel" panose="020B0503020204020204" pitchFamily="34" charset="0"/>
              </a:rPr>
              <a:t>	</a:t>
            </a:r>
            <a:r>
              <a:rPr lang="en-US" dirty="0" smtClean="0">
                <a:latin typeface="Corbel" panose="020B0503020204020204" pitchFamily="34" charset="0"/>
              </a:rPr>
              <a:t>Planning Commission Recommendation: Adopt </a:t>
            </a:r>
          </a:p>
          <a:p>
            <a:pPr marL="0" indent="0">
              <a:buNone/>
              <a:tabLst>
                <a:tab pos="457200" algn="l"/>
              </a:tabLst>
            </a:pPr>
            <a:r>
              <a:rPr lang="en-US" dirty="0">
                <a:latin typeface="Corbel" panose="020B0503020204020204" pitchFamily="34" charset="0"/>
              </a:rPr>
              <a:t>	</a:t>
            </a:r>
            <a:r>
              <a:rPr lang="en-US" dirty="0" smtClean="0">
                <a:latin typeface="Corbel" panose="020B0503020204020204" pitchFamily="34" charset="0"/>
              </a:rPr>
              <a:t>Change since March –  some revised language</a:t>
            </a:r>
          </a:p>
          <a:p>
            <a:pPr marL="0" indent="0">
              <a:buNone/>
              <a:tabLst>
                <a:tab pos="457200" algn="l"/>
              </a:tabLst>
            </a:pPr>
            <a:endParaRPr lang="en-US" dirty="0">
              <a:latin typeface="Corbel" panose="020B0503020204020204" pitchFamily="34" charset="0"/>
            </a:endParaRPr>
          </a:p>
          <a:p>
            <a:pPr marL="0" indent="0">
              <a:buNone/>
              <a:tabLst>
                <a:tab pos="457200" algn="l"/>
              </a:tabLst>
            </a:pPr>
            <a:r>
              <a:rPr lang="en-US" dirty="0" smtClean="0">
                <a:latin typeface="Corbel" panose="020B0503020204020204" pitchFamily="34" charset="0"/>
              </a:rPr>
              <a:t>4.	University District Update</a:t>
            </a:r>
          </a:p>
          <a:p>
            <a:pPr marL="509588" indent="0">
              <a:buNone/>
            </a:pPr>
            <a:r>
              <a:rPr lang="en-US" dirty="0" smtClean="0">
                <a:latin typeface="Corbel" panose="020B0503020204020204" pitchFamily="34" charset="0"/>
              </a:rPr>
              <a:t>Planning </a:t>
            </a:r>
            <a:r>
              <a:rPr lang="en-US" dirty="0">
                <a:latin typeface="Corbel" panose="020B0503020204020204" pitchFamily="34" charset="0"/>
              </a:rPr>
              <a:t>Commission Recommendation: </a:t>
            </a:r>
            <a:r>
              <a:rPr lang="en-US" dirty="0" smtClean="0">
                <a:latin typeface="Corbel" panose="020B0503020204020204" pitchFamily="34" charset="0"/>
              </a:rPr>
              <a:t>Adopt with modifications</a:t>
            </a:r>
            <a:endParaRPr lang="en-US" dirty="0">
              <a:latin typeface="Corbel" panose="020B0503020204020204" pitchFamily="34" charset="0"/>
            </a:endParaRPr>
          </a:p>
          <a:p>
            <a:pPr marL="509588" indent="0">
              <a:buNone/>
            </a:pPr>
            <a:r>
              <a:rPr lang="en-US" dirty="0">
                <a:latin typeface="Corbel" panose="020B0503020204020204" pitchFamily="34" charset="0"/>
              </a:rPr>
              <a:t>Change since March – </a:t>
            </a:r>
            <a:r>
              <a:rPr lang="en-US" dirty="0" smtClean="0">
                <a:latin typeface="Corbel" panose="020B0503020204020204" pitchFamily="34" charset="0"/>
              </a:rPr>
              <a:t>revised language, no FLUM change</a:t>
            </a:r>
            <a:endParaRPr lang="en-US" dirty="0">
              <a:latin typeface="Corbel" panose="020B0503020204020204" pitchFamily="34" charset="0"/>
            </a:endParaRPr>
          </a:p>
          <a:p>
            <a:pPr marL="0" indent="0">
              <a:buNone/>
            </a:pPr>
            <a:r>
              <a:rPr lang="en-US" dirty="0" smtClean="0">
                <a:latin typeface="Corbel" panose="020B0503020204020204" pitchFamily="34" charset="0"/>
              </a:rPr>
              <a:t> </a:t>
            </a:r>
            <a:endParaRPr lang="en-US" dirty="0">
              <a:latin typeface="Corbel" panose="020B0503020204020204" pitchFamily="34" charset="0"/>
            </a:endParaRPr>
          </a:p>
        </p:txBody>
      </p:sp>
    </p:spTree>
    <p:extLst>
      <p:ext uri="{BB962C8B-B14F-4D97-AF65-F5344CB8AC3E}">
        <p14:creationId xmlns:p14="http://schemas.microsoft.com/office/powerpoint/2010/main" val="1129674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SPC letter re: 2014/15 Proposed Amendments to Comp Plan</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a:bodyPr>
          <a:lstStyle/>
          <a:p>
            <a:pPr marL="514350" indent="-514350">
              <a:buAutoNum type="arabicPeriod" startAt="5"/>
              <a:tabLst>
                <a:tab pos="457200" algn="l"/>
              </a:tabLst>
            </a:pPr>
            <a:r>
              <a:rPr lang="en-US" dirty="0" smtClean="0">
                <a:latin typeface="Corbel" panose="020B0503020204020204" pitchFamily="34" charset="0"/>
              </a:rPr>
              <a:t>Downtown Neighborhood Plan Updates</a:t>
            </a:r>
          </a:p>
          <a:p>
            <a:pPr marL="0" indent="0">
              <a:buNone/>
              <a:tabLst>
                <a:tab pos="457200" algn="l"/>
              </a:tabLst>
            </a:pPr>
            <a:r>
              <a:rPr lang="en-US" dirty="0">
                <a:latin typeface="Corbel" panose="020B0503020204020204" pitchFamily="34" charset="0"/>
              </a:rPr>
              <a:t>	</a:t>
            </a:r>
            <a:r>
              <a:rPr lang="en-US" dirty="0" smtClean="0">
                <a:latin typeface="Corbel" panose="020B0503020204020204" pitchFamily="34" charset="0"/>
              </a:rPr>
              <a:t>Planning Commission Recommendation: Adopt </a:t>
            </a:r>
          </a:p>
          <a:p>
            <a:pPr marL="0" indent="0">
              <a:buNone/>
              <a:tabLst>
                <a:tab pos="457200" algn="l"/>
              </a:tabLst>
            </a:pPr>
            <a:r>
              <a:rPr lang="en-US" dirty="0">
                <a:latin typeface="Corbel" panose="020B0503020204020204" pitchFamily="34" charset="0"/>
              </a:rPr>
              <a:t>	</a:t>
            </a:r>
            <a:r>
              <a:rPr lang="en-US" dirty="0" smtClean="0">
                <a:latin typeface="Corbel" panose="020B0503020204020204" pitchFamily="34" charset="0"/>
              </a:rPr>
              <a:t>Change since March – none</a:t>
            </a:r>
          </a:p>
          <a:p>
            <a:pPr marL="457200" indent="0">
              <a:buNone/>
            </a:pPr>
            <a:endParaRPr lang="en-US" dirty="0">
              <a:latin typeface="Corbel" panose="020B0503020204020204" pitchFamily="34" charset="0"/>
            </a:endParaRPr>
          </a:p>
          <a:p>
            <a:pPr marL="0" indent="0">
              <a:buNone/>
              <a:tabLst>
                <a:tab pos="457200" algn="l"/>
              </a:tabLst>
            </a:pPr>
            <a:endParaRPr lang="en-US" dirty="0">
              <a:latin typeface="Corbel" panose="020B0503020204020204" pitchFamily="34" charset="0"/>
            </a:endParaRPr>
          </a:p>
        </p:txBody>
      </p:sp>
    </p:spTree>
    <p:extLst>
      <p:ext uri="{BB962C8B-B14F-4D97-AF65-F5344CB8AC3E}">
        <p14:creationId xmlns:p14="http://schemas.microsoft.com/office/powerpoint/2010/main" val="2605091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Housing Affordability and Livability Agenda – SPC approach</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a:bodyPr>
          <a:lstStyle/>
          <a:p>
            <a:pPr marL="0" indent="0">
              <a:buNone/>
            </a:pPr>
            <a:endParaRPr lang="en-US" dirty="0" smtClean="0">
              <a:latin typeface="Corbel" panose="020B0503020204020204" pitchFamily="34" charset="0"/>
            </a:endParaRPr>
          </a:p>
          <a:p>
            <a:pPr marL="0" indent="0">
              <a:buNone/>
            </a:pPr>
            <a:r>
              <a:rPr lang="en-US" dirty="0" smtClean="0">
                <a:latin typeface="Corbel" panose="020B0503020204020204" pitchFamily="34" charset="0"/>
              </a:rPr>
              <a:t>Two top near-term priorities for Commission to review and comment on:</a:t>
            </a:r>
          </a:p>
          <a:p>
            <a:pPr marL="0" indent="0">
              <a:buNone/>
            </a:pPr>
            <a:endParaRPr lang="en-US" dirty="0" smtClean="0">
              <a:latin typeface="Corbel" panose="020B0503020204020204" pitchFamily="34" charset="0"/>
            </a:endParaRPr>
          </a:p>
          <a:p>
            <a:pPr>
              <a:buFont typeface="Wingdings" panose="05000000000000000000" pitchFamily="2" charset="2"/>
              <a:buChar char="§"/>
            </a:pPr>
            <a:r>
              <a:rPr lang="en-US" dirty="0" smtClean="0">
                <a:latin typeface="Corbel" panose="020B0503020204020204" pitchFamily="34" charset="0"/>
              </a:rPr>
              <a:t>Build Affordability as we grow: Commercial Linkage Fee and Mandatory Inclusionary Housing (with </a:t>
            </a:r>
            <a:r>
              <a:rPr lang="en-US" dirty="0" err="1" smtClean="0">
                <a:latin typeface="Corbel" panose="020B0503020204020204" pitchFamily="34" charset="0"/>
              </a:rPr>
              <a:t>upzones</a:t>
            </a:r>
            <a:r>
              <a:rPr lang="en-US" dirty="0" smtClean="0">
                <a:latin typeface="Corbel" panose="020B0503020204020204" pitchFamily="34" charset="0"/>
              </a:rPr>
              <a:t> in proportion to requirements)</a:t>
            </a:r>
          </a:p>
          <a:p>
            <a:pPr>
              <a:buFont typeface="Wingdings" panose="05000000000000000000" pitchFamily="2" charset="2"/>
              <a:buChar char="§"/>
            </a:pPr>
            <a:endParaRPr lang="en-US" dirty="0" smtClean="0">
              <a:latin typeface="Corbel" panose="020B0503020204020204" pitchFamily="34" charset="0"/>
            </a:endParaRPr>
          </a:p>
          <a:p>
            <a:pPr>
              <a:buFont typeface="Wingdings" panose="05000000000000000000" pitchFamily="2" charset="2"/>
              <a:buChar char="§"/>
            </a:pPr>
            <a:r>
              <a:rPr lang="en-US" dirty="0" smtClean="0">
                <a:latin typeface="Corbel" panose="020B0503020204020204" pitchFamily="34" charset="0"/>
              </a:rPr>
              <a:t>Increase Opportunities for Multifamily Housing</a:t>
            </a:r>
            <a:r>
              <a:rPr lang="en-US" dirty="0" smtClean="0">
                <a:latin typeface="Corbel" panose="020B0503020204020204" pitchFamily="34" charset="0"/>
              </a:rPr>
              <a:t>, including: </a:t>
            </a:r>
            <a:endParaRPr lang="en-US" dirty="0">
              <a:latin typeface="Corbel" panose="020B0503020204020204" pitchFamily="34" charset="0"/>
            </a:endParaRPr>
          </a:p>
          <a:p>
            <a:pPr marL="0" indent="0">
              <a:buNone/>
              <a:tabLst>
                <a:tab pos="457200" algn="l"/>
              </a:tabLst>
            </a:pPr>
            <a:endParaRPr lang="en-US" dirty="0">
              <a:latin typeface="Corbel" panose="020B0503020204020204" pitchFamily="34" charset="0"/>
            </a:endParaRPr>
          </a:p>
        </p:txBody>
      </p:sp>
    </p:spTree>
    <p:extLst>
      <p:ext uri="{BB962C8B-B14F-4D97-AF65-F5344CB8AC3E}">
        <p14:creationId xmlns:p14="http://schemas.microsoft.com/office/powerpoint/2010/main" val="2198786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rbel" panose="020B0503020204020204" pitchFamily="34" charset="0"/>
              </a:rPr>
              <a:t>Housing Affordability and Livability Agenda – SPC approach</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
            </a:pPr>
            <a:r>
              <a:rPr lang="en-US" dirty="0" smtClean="0">
                <a:latin typeface="Corbel" panose="020B0503020204020204" pitchFamily="34" charset="0"/>
              </a:rPr>
              <a:t>Increase the amount of land zoned for MF housing in urban villages and </a:t>
            </a:r>
            <a:r>
              <a:rPr lang="en-US" dirty="0" err="1" smtClean="0">
                <a:latin typeface="Corbel" panose="020B0503020204020204" pitchFamily="34" charset="0"/>
              </a:rPr>
              <a:t>walksheds</a:t>
            </a:r>
            <a:r>
              <a:rPr lang="en-US" dirty="0" smtClean="0">
                <a:latin typeface="Corbel" panose="020B0503020204020204" pitchFamily="34" charset="0"/>
              </a:rPr>
              <a:t> (MF.1) </a:t>
            </a:r>
          </a:p>
          <a:p>
            <a:pPr>
              <a:buFont typeface="Wingdings" panose="05000000000000000000" pitchFamily="2" charset="2"/>
              <a:buChar char="§"/>
            </a:pPr>
            <a:endParaRPr lang="en-US" dirty="0" smtClean="0">
              <a:latin typeface="Corbel" panose="020B0503020204020204" pitchFamily="34" charset="0"/>
            </a:endParaRPr>
          </a:p>
          <a:p>
            <a:pPr>
              <a:buFont typeface="Wingdings" panose="05000000000000000000" pitchFamily="2" charset="2"/>
              <a:buChar char="§"/>
            </a:pPr>
            <a:r>
              <a:rPr lang="en-US" dirty="0" smtClean="0">
                <a:latin typeface="Corbel" panose="020B0503020204020204" pitchFamily="34" charset="0"/>
              </a:rPr>
              <a:t>Expand the boundaries of Urban Villages to reflect </a:t>
            </a:r>
            <a:r>
              <a:rPr lang="en-US" dirty="0" err="1" smtClean="0">
                <a:latin typeface="Corbel" panose="020B0503020204020204" pitchFamily="34" charset="0"/>
              </a:rPr>
              <a:t>walksheds</a:t>
            </a:r>
            <a:r>
              <a:rPr lang="en-US" dirty="0" smtClean="0">
                <a:latin typeface="Corbel" panose="020B0503020204020204" pitchFamily="34" charset="0"/>
              </a:rPr>
              <a:t> for transit, amenities and services (MF.2)</a:t>
            </a:r>
          </a:p>
          <a:p>
            <a:pPr>
              <a:buFont typeface="Wingdings" panose="05000000000000000000" pitchFamily="2" charset="2"/>
              <a:buChar char="§"/>
            </a:pPr>
            <a:endParaRPr lang="en-US" dirty="0">
              <a:latin typeface="Corbel" panose="020B0503020204020204" pitchFamily="34" charset="0"/>
            </a:endParaRPr>
          </a:p>
          <a:p>
            <a:pPr>
              <a:buFont typeface="Wingdings" panose="05000000000000000000" pitchFamily="2" charset="2"/>
              <a:buChar char="§"/>
            </a:pPr>
            <a:r>
              <a:rPr lang="en-US" dirty="0" smtClean="0">
                <a:latin typeface="Corbel" panose="020B0503020204020204" pitchFamily="34" charset="0"/>
              </a:rPr>
              <a:t>Increase housing options on single family zoned land within Urban Villages (MF.3) – rezone SF to RSL or </a:t>
            </a:r>
            <a:r>
              <a:rPr lang="en-US" dirty="0" err="1" smtClean="0">
                <a:latin typeface="Corbel" panose="020B0503020204020204" pitchFamily="34" charset="0"/>
              </a:rPr>
              <a:t>Lowrise</a:t>
            </a:r>
            <a:endParaRPr lang="en-US" dirty="0" smtClean="0">
              <a:latin typeface="Corbel" panose="020B0503020204020204" pitchFamily="34" charset="0"/>
            </a:endParaRPr>
          </a:p>
          <a:p>
            <a:pPr>
              <a:buFont typeface="Wingdings" panose="05000000000000000000" pitchFamily="2" charset="2"/>
              <a:buChar char="§"/>
            </a:pPr>
            <a:endParaRPr lang="en-US" dirty="0" smtClean="0">
              <a:latin typeface="Corbel" panose="020B0503020204020204" pitchFamily="34" charset="0"/>
            </a:endParaRPr>
          </a:p>
          <a:p>
            <a:pPr>
              <a:buFont typeface="Wingdings" panose="05000000000000000000" pitchFamily="2" charset="2"/>
              <a:buChar char="§"/>
            </a:pPr>
            <a:r>
              <a:rPr lang="en-US" dirty="0" smtClean="0">
                <a:latin typeface="Corbel" panose="020B0503020204020204" pitchFamily="34" charset="0"/>
              </a:rPr>
              <a:t>Add multifamily zoning to create transitions next to more intensive zones</a:t>
            </a:r>
            <a:endParaRPr lang="en-US" dirty="0">
              <a:latin typeface="Corbel" panose="020B0503020204020204" pitchFamily="34" charset="0"/>
            </a:endParaRPr>
          </a:p>
          <a:p>
            <a:pPr marL="0" indent="0">
              <a:buNone/>
              <a:tabLst>
                <a:tab pos="457200" algn="l"/>
              </a:tabLst>
            </a:pPr>
            <a:endParaRPr lang="en-US" dirty="0">
              <a:latin typeface="Corbel" panose="020B0503020204020204" pitchFamily="34" charset="0"/>
            </a:endParaRPr>
          </a:p>
        </p:txBody>
      </p:sp>
    </p:spTree>
    <p:extLst>
      <p:ext uri="{BB962C8B-B14F-4D97-AF65-F5344CB8AC3E}">
        <p14:creationId xmlns:p14="http://schemas.microsoft.com/office/powerpoint/2010/main" val="848248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rbel" panose="020B0503020204020204" pitchFamily="34" charset="0"/>
              </a:rPr>
              <a:t>Housing Affordability and Livability Agenda – SPC approach</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a:bodyPr>
          <a:lstStyle/>
          <a:p>
            <a:pPr marL="0" indent="0">
              <a:buNone/>
              <a:tabLst>
                <a:tab pos="457200" algn="l"/>
              </a:tabLst>
            </a:pPr>
            <a:r>
              <a:rPr lang="en-US" dirty="0" smtClean="0">
                <a:latin typeface="Corbel" panose="020B0503020204020204" pitchFamily="34" charset="0"/>
              </a:rPr>
              <a:t>Second level priority and related:</a:t>
            </a:r>
          </a:p>
          <a:p>
            <a:pPr marL="0" indent="0">
              <a:buNone/>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Expand the Multifamily Property Tax Exemption Program</a:t>
            </a:r>
          </a:p>
          <a:p>
            <a:pPr>
              <a:buFont typeface="Wingdings" panose="05000000000000000000" pitchFamily="2" charset="2"/>
              <a:buChar char="§"/>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Comprehensive Parking Reform</a:t>
            </a:r>
          </a:p>
          <a:p>
            <a:pPr>
              <a:buFont typeface="Wingdings" panose="05000000000000000000" pitchFamily="2" charset="2"/>
              <a:buChar char="§"/>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Prevent displacement of low-income residents (tenants and homeowners)</a:t>
            </a:r>
            <a:endParaRPr lang="en-US" dirty="0">
              <a:latin typeface="Corbel" panose="020B0503020204020204" pitchFamily="34" charset="0"/>
            </a:endParaRPr>
          </a:p>
        </p:txBody>
      </p:sp>
    </p:spTree>
    <p:extLst>
      <p:ext uri="{BB962C8B-B14F-4D97-AF65-F5344CB8AC3E}">
        <p14:creationId xmlns:p14="http://schemas.microsoft.com/office/powerpoint/2010/main" val="2991310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rbel" panose="020B0503020204020204" pitchFamily="34" charset="0"/>
              </a:rPr>
              <a:t>Housing Affordability and Livability Agenda – </a:t>
            </a:r>
            <a:r>
              <a:rPr lang="en-US" b="1" dirty="0" smtClean="0">
                <a:latin typeface="Corbel" panose="020B0503020204020204" pitchFamily="34" charset="0"/>
              </a:rPr>
              <a:t>timing </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a:bodyPr>
          <a:lstStyle/>
          <a:p>
            <a:pPr marL="0" indent="0">
              <a:buNone/>
              <a:tabLst>
                <a:tab pos="457200" algn="l"/>
              </a:tabLst>
            </a:pPr>
            <a:endParaRPr lang="en-US" dirty="0" smtClean="0">
              <a:latin typeface="Corbel" panose="020B0503020204020204" pitchFamily="34" charset="0"/>
            </a:endParaRPr>
          </a:p>
          <a:p>
            <a:pPr marL="0" indent="0">
              <a:buNone/>
              <a:tabLst>
                <a:tab pos="457200" algn="l"/>
              </a:tabLst>
            </a:pPr>
            <a:r>
              <a:rPr lang="en-US" dirty="0" smtClean="0">
                <a:latin typeface="Corbel" panose="020B0503020204020204" pitchFamily="34" charset="0"/>
              </a:rPr>
              <a:t>Select Committee on Housing Affordability fall 2015 legislation:</a:t>
            </a:r>
          </a:p>
          <a:p>
            <a:pPr marL="0" indent="0">
              <a:buNone/>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Work Plan Resolution</a:t>
            </a:r>
          </a:p>
          <a:p>
            <a:pPr>
              <a:buFont typeface="Wingdings" panose="05000000000000000000" pitchFamily="2" charset="2"/>
              <a:buChar char="§"/>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Mandatory Inclusionary Zoning, Commercial Linkage Fee Resolution </a:t>
            </a:r>
          </a:p>
          <a:p>
            <a:pPr>
              <a:buFont typeface="Wingdings" panose="05000000000000000000" pitchFamily="2" charset="2"/>
              <a:buChar char="§"/>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Commercial Linkage Fee Regulatory Framework Council Bill</a:t>
            </a:r>
          </a:p>
          <a:p>
            <a:pPr marL="0" indent="0">
              <a:buNone/>
              <a:tabLst>
                <a:tab pos="457200" algn="l"/>
              </a:tabLst>
            </a:pPr>
            <a:endParaRPr lang="en-US" dirty="0">
              <a:latin typeface="Corbel" panose="020B0503020204020204" pitchFamily="34" charset="0"/>
            </a:endParaRPr>
          </a:p>
        </p:txBody>
      </p:sp>
    </p:spTree>
    <p:extLst>
      <p:ext uri="{BB962C8B-B14F-4D97-AF65-F5344CB8AC3E}">
        <p14:creationId xmlns:p14="http://schemas.microsoft.com/office/powerpoint/2010/main" val="3005052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rbel" panose="020B0503020204020204" pitchFamily="34" charset="0"/>
              </a:rPr>
              <a:t>Housing Affordability and Livability Agenda – </a:t>
            </a:r>
            <a:r>
              <a:rPr lang="en-US" b="1" dirty="0" smtClean="0">
                <a:latin typeface="Corbel" panose="020B0503020204020204" pitchFamily="34" charset="0"/>
              </a:rPr>
              <a:t>timing </a:t>
            </a:r>
            <a:endParaRPr lang="en-US" b="1" dirty="0">
              <a:latin typeface="Corbel" panose="020B0503020204020204" pitchFamily="34" charset="0"/>
            </a:endParaRPr>
          </a:p>
        </p:txBody>
      </p:sp>
      <p:sp>
        <p:nvSpPr>
          <p:cNvPr id="3" name="Content Placeholder 2"/>
          <p:cNvSpPr>
            <a:spLocks noGrp="1"/>
          </p:cNvSpPr>
          <p:nvPr>
            <p:ph idx="1"/>
          </p:nvPr>
        </p:nvSpPr>
        <p:spPr>
          <a:xfrm>
            <a:off x="838200" y="1825625"/>
            <a:ext cx="5183777" cy="4351338"/>
          </a:xfrm>
        </p:spPr>
        <p:txBody>
          <a:bodyPr>
            <a:normAutofit fontScale="92500"/>
          </a:bodyPr>
          <a:lstStyle/>
          <a:p>
            <a:pPr marL="0" indent="0">
              <a:buNone/>
              <a:tabLst>
                <a:tab pos="457200" algn="l"/>
              </a:tabLst>
            </a:pPr>
            <a:endParaRPr lang="en-US" b="1" dirty="0" smtClean="0">
              <a:latin typeface="Corbel" panose="020B0503020204020204" pitchFamily="34" charset="0"/>
            </a:endParaRPr>
          </a:p>
          <a:p>
            <a:pPr marL="0" indent="0">
              <a:buNone/>
              <a:tabLst>
                <a:tab pos="457200" algn="l"/>
              </a:tabLst>
            </a:pPr>
            <a:r>
              <a:rPr lang="en-US" b="1" dirty="0" smtClean="0">
                <a:latin typeface="Corbel" panose="020B0503020204020204" pitchFamily="34" charset="0"/>
              </a:rPr>
              <a:t>Work Plan Resolution</a:t>
            </a:r>
            <a:endParaRPr lang="en-US" b="1" dirty="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Establishes City’s affordable Housing objectives based on HALA recs</a:t>
            </a:r>
          </a:p>
          <a:p>
            <a:pPr>
              <a:buFont typeface="Wingdings" panose="05000000000000000000" pitchFamily="2" charset="2"/>
              <a:buChar char="§"/>
              <a:tabLst>
                <a:tab pos="457200" algn="l"/>
              </a:tabLst>
            </a:pPr>
            <a:r>
              <a:rPr lang="en-US" dirty="0" smtClean="0">
                <a:latin typeface="Corbel" panose="020B0503020204020204" pitchFamily="34" charset="0"/>
              </a:rPr>
              <a:t>Sets out multi year work program for implementation of recs</a:t>
            </a:r>
          </a:p>
          <a:p>
            <a:pPr>
              <a:buFont typeface="Wingdings" panose="05000000000000000000" pitchFamily="2" charset="2"/>
              <a:buChar char="§"/>
              <a:tabLst>
                <a:tab pos="457200" algn="l"/>
              </a:tabLst>
            </a:pPr>
            <a:r>
              <a:rPr lang="en-US" dirty="0" smtClean="0">
                <a:latin typeface="Corbel" panose="020B0503020204020204" pitchFamily="34" charset="0"/>
              </a:rPr>
              <a:t>Requests state level changes</a:t>
            </a:r>
          </a:p>
          <a:p>
            <a:pPr>
              <a:buFont typeface="Wingdings" panose="05000000000000000000" pitchFamily="2" charset="2"/>
              <a:buChar char="§"/>
              <a:tabLst>
                <a:tab pos="457200" algn="l"/>
              </a:tabLst>
            </a:pPr>
            <a:r>
              <a:rPr lang="en-US" dirty="0" smtClean="0">
                <a:latin typeface="Corbel" panose="020B0503020204020204" pitchFamily="34" charset="0"/>
              </a:rPr>
              <a:t>Concurs with housing targets that guided HALA recs</a:t>
            </a:r>
          </a:p>
        </p:txBody>
      </p:sp>
      <p:sp>
        <p:nvSpPr>
          <p:cNvPr id="5" name="Content Placeholder 2"/>
          <p:cNvSpPr txBox="1">
            <a:spLocks/>
          </p:cNvSpPr>
          <p:nvPr/>
        </p:nvSpPr>
        <p:spPr>
          <a:xfrm>
            <a:off x="7628709" y="1813740"/>
            <a:ext cx="392756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tabLst>
                <a:tab pos="457200" algn="l"/>
              </a:tabLst>
            </a:pPr>
            <a:endParaRPr lang="en-US" dirty="0" smtClean="0">
              <a:latin typeface="Corbel" panose="020B0503020204020204" pitchFamily="34" charset="0"/>
            </a:endParaRPr>
          </a:p>
          <a:p>
            <a:pPr marL="0" indent="0">
              <a:buFont typeface="Arial" panose="020B0604020202020204" pitchFamily="34" charset="0"/>
              <a:buNone/>
              <a:tabLst>
                <a:tab pos="457200" algn="l"/>
              </a:tabLst>
            </a:pPr>
            <a:r>
              <a:rPr lang="en-US" b="1" dirty="0" smtClean="0">
                <a:latin typeface="Corbel" panose="020B0503020204020204" pitchFamily="34" charset="0"/>
              </a:rPr>
              <a:t>Timing</a:t>
            </a:r>
          </a:p>
          <a:p>
            <a:pPr marL="0" indent="0">
              <a:buFont typeface="Arial" panose="020B0604020202020204" pitchFamily="34" charset="0"/>
              <a:buNone/>
              <a:tabLst>
                <a:tab pos="457200" algn="l"/>
              </a:tabLst>
            </a:pPr>
            <a:r>
              <a:rPr lang="en-US" dirty="0" smtClean="0">
                <a:latin typeface="Corbel" panose="020B0503020204020204" pitchFamily="34" charset="0"/>
              </a:rPr>
              <a:t>9/9 Public Hearing</a:t>
            </a:r>
          </a:p>
          <a:p>
            <a:pPr marL="0" indent="0">
              <a:buFont typeface="Arial" panose="020B0604020202020204" pitchFamily="34" charset="0"/>
              <a:buNone/>
              <a:tabLst>
                <a:tab pos="457200" algn="l"/>
              </a:tabLst>
            </a:pPr>
            <a:r>
              <a:rPr lang="en-US" dirty="0" smtClean="0">
                <a:latin typeface="Corbel" panose="020B0503020204020204" pitchFamily="34" charset="0"/>
              </a:rPr>
              <a:t>9/18 Discussion</a:t>
            </a:r>
          </a:p>
          <a:p>
            <a:pPr marL="0" indent="0">
              <a:buFont typeface="Arial" panose="020B0604020202020204" pitchFamily="34" charset="0"/>
              <a:buNone/>
              <a:tabLst>
                <a:tab pos="457200" algn="l"/>
              </a:tabLst>
            </a:pPr>
            <a:r>
              <a:rPr lang="en-US" dirty="0" smtClean="0">
                <a:latin typeface="Corbel" panose="020B0503020204020204" pitchFamily="34" charset="0"/>
              </a:rPr>
              <a:t>9/21 Committee vote</a:t>
            </a:r>
          </a:p>
          <a:p>
            <a:pPr marL="0" indent="0">
              <a:buFont typeface="Arial" panose="020B0604020202020204" pitchFamily="34" charset="0"/>
              <a:buNone/>
              <a:tabLst>
                <a:tab pos="457200" algn="l"/>
              </a:tabLst>
            </a:pPr>
            <a:r>
              <a:rPr lang="en-US" dirty="0" smtClean="0">
                <a:latin typeface="Corbel" panose="020B0503020204020204" pitchFamily="34" charset="0"/>
              </a:rPr>
              <a:t>9/28 Full Council vote</a:t>
            </a:r>
            <a:endParaRPr lang="en-US" dirty="0" smtClean="0">
              <a:latin typeface="Corbel" panose="020B0503020204020204" pitchFamily="34" charset="0"/>
            </a:endParaRPr>
          </a:p>
        </p:txBody>
      </p:sp>
    </p:spTree>
    <p:extLst>
      <p:ext uri="{BB962C8B-B14F-4D97-AF65-F5344CB8AC3E}">
        <p14:creationId xmlns:p14="http://schemas.microsoft.com/office/powerpoint/2010/main" val="2374597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43100" y="216694"/>
            <a:ext cx="7844771" cy="6061869"/>
          </a:xfrm>
        </p:spPr>
      </p:pic>
    </p:spTree>
    <p:extLst>
      <p:ext uri="{BB962C8B-B14F-4D97-AF65-F5344CB8AC3E}">
        <p14:creationId xmlns:p14="http://schemas.microsoft.com/office/powerpoint/2010/main" val="1779644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rbel" panose="020B0503020204020204" pitchFamily="34" charset="0"/>
              </a:rPr>
              <a:t>Housing Affordability and Livability Agenda – </a:t>
            </a:r>
            <a:r>
              <a:rPr lang="en-US" b="1" dirty="0" smtClean="0">
                <a:latin typeface="Corbel" panose="020B0503020204020204" pitchFamily="34" charset="0"/>
              </a:rPr>
              <a:t>timing </a:t>
            </a:r>
            <a:endParaRPr lang="en-US" b="1" dirty="0">
              <a:latin typeface="Corbel" panose="020B0503020204020204" pitchFamily="34" charset="0"/>
            </a:endParaRPr>
          </a:p>
        </p:txBody>
      </p:sp>
      <p:sp>
        <p:nvSpPr>
          <p:cNvPr id="3" name="Content Placeholder 2"/>
          <p:cNvSpPr>
            <a:spLocks noGrp="1"/>
          </p:cNvSpPr>
          <p:nvPr>
            <p:ph idx="1"/>
          </p:nvPr>
        </p:nvSpPr>
        <p:spPr>
          <a:xfrm>
            <a:off x="838200" y="1825625"/>
            <a:ext cx="6346371" cy="4351338"/>
          </a:xfrm>
        </p:spPr>
        <p:txBody>
          <a:bodyPr>
            <a:normAutofit fontScale="92500" lnSpcReduction="10000"/>
          </a:bodyPr>
          <a:lstStyle/>
          <a:p>
            <a:pPr marL="0" indent="0">
              <a:buNone/>
              <a:tabLst>
                <a:tab pos="457200" algn="l"/>
              </a:tabLst>
            </a:pPr>
            <a:endParaRPr lang="en-US" b="1" dirty="0" smtClean="0">
              <a:latin typeface="Corbel" panose="020B0503020204020204" pitchFamily="34" charset="0"/>
            </a:endParaRPr>
          </a:p>
          <a:p>
            <a:pPr marL="0" indent="0">
              <a:buNone/>
              <a:tabLst>
                <a:tab pos="457200" algn="l"/>
              </a:tabLst>
            </a:pPr>
            <a:r>
              <a:rPr lang="en-US" b="1" dirty="0" smtClean="0">
                <a:latin typeface="Corbel" panose="020B0503020204020204" pitchFamily="34" charset="0"/>
              </a:rPr>
              <a:t>Mandatory </a:t>
            </a:r>
            <a:r>
              <a:rPr lang="en-US" b="1" dirty="0">
                <a:latin typeface="Corbel" panose="020B0503020204020204" pitchFamily="34" charset="0"/>
              </a:rPr>
              <a:t>Inclusionary </a:t>
            </a:r>
            <a:r>
              <a:rPr lang="en-US" b="1" dirty="0" smtClean="0">
                <a:latin typeface="Corbel" panose="020B0503020204020204" pitchFamily="34" charset="0"/>
              </a:rPr>
              <a:t>Zoning (MIZ), </a:t>
            </a:r>
            <a:r>
              <a:rPr lang="en-US" b="1" dirty="0">
                <a:latin typeface="Corbel" panose="020B0503020204020204" pitchFamily="34" charset="0"/>
              </a:rPr>
              <a:t>Commercial Linkage </a:t>
            </a:r>
            <a:r>
              <a:rPr lang="en-US" b="1" dirty="0" smtClean="0">
                <a:latin typeface="Corbel" panose="020B0503020204020204" pitchFamily="34" charset="0"/>
              </a:rPr>
              <a:t>Fee (CLF) Resolution</a:t>
            </a:r>
          </a:p>
          <a:p>
            <a:pPr marL="0" indent="0">
              <a:buNone/>
              <a:tabLst>
                <a:tab pos="457200" algn="l"/>
              </a:tabLst>
            </a:pPr>
            <a:endParaRPr lang="en-US" b="1" dirty="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Establish intent to consider future </a:t>
            </a:r>
            <a:r>
              <a:rPr lang="en-US" dirty="0" err="1" smtClean="0">
                <a:latin typeface="Corbel" panose="020B0503020204020204" pitchFamily="34" charset="0"/>
              </a:rPr>
              <a:t>upzones</a:t>
            </a:r>
            <a:r>
              <a:rPr lang="en-US" dirty="0" smtClean="0">
                <a:latin typeface="Corbel" panose="020B0503020204020204" pitchFamily="34" charset="0"/>
              </a:rPr>
              <a:t> to implement MIZ and CLF</a:t>
            </a:r>
          </a:p>
          <a:p>
            <a:pPr>
              <a:buFont typeface="Wingdings" panose="05000000000000000000" pitchFamily="2" charset="2"/>
              <a:buChar char="§"/>
              <a:tabLst>
                <a:tab pos="457200" algn="l"/>
              </a:tabLst>
            </a:pPr>
            <a:r>
              <a:rPr lang="en-US" dirty="0" smtClean="0">
                <a:latin typeface="Corbel" panose="020B0503020204020204" pitchFamily="34" charset="0"/>
              </a:rPr>
              <a:t>Establish expectations for planning and outreach that must precede Council action</a:t>
            </a:r>
          </a:p>
          <a:p>
            <a:pPr>
              <a:buFont typeface="Wingdings" panose="05000000000000000000" pitchFamily="2" charset="2"/>
              <a:buChar char="§"/>
              <a:tabLst>
                <a:tab pos="457200" algn="l"/>
              </a:tabLst>
            </a:pPr>
            <a:r>
              <a:rPr lang="en-US" dirty="0" smtClean="0">
                <a:latin typeface="Corbel" panose="020B0503020204020204" pitchFamily="34" charset="0"/>
              </a:rPr>
              <a:t>Identify other HALA recommended land use regulatory changes that Council will consider</a:t>
            </a:r>
          </a:p>
        </p:txBody>
      </p:sp>
      <p:sp>
        <p:nvSpPr>
          <p:cNvPr id="5" name="Content Placeholder 2"/>
          <p:cNvSpPr txBox="1">
            <a:spLocks/>
          </p:cNvSpPr>
          <p:nvPr/>
        </p:nvSpPr>
        <p:spPr>
          <a:xfrm>
            <a:off x="7628709" y="1813740"/>
            <a:ext cx="392756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tabLst>
                <a:tab pos="457200" algn="l"/>
              </a:tabLst>
            </a:pPr>
            <a:endParaRPr lang="en-US" b="1" dirty="0" smtClean="0">
              <a:latin typeface="Corbel" panose="020B0503020204020204" pitchFamily="34" charset="0"/>
            </a:endParaRPr>
          </a:p>
          <a:p>
            <a:pPr marL="0" indent="0">
              <a:buFont typeface="Arial" panose="020B0604020202020204" pitchFamily="34" charset="0"/>
              <a:buNone/>
              <a:tabLst>
                <a:tab pos="457200" algn="l"/>
              </a:tabLst>
            </a:pPr>
            <a:r>
              <a:rPr lang="en-US" b="1" dirty="0" smtClean="0">
                <a:latin typeface="Corbel" panose="020B0503020204020204" pitchFamily="34" charset="0"/>
              </a:rPr>
              <a:t>Timing</a:t>
            </a:r>
          </a:p>
          <a:p>
            <a:pPr marL="0" indent="0">
              <a:buFont typeface="Arial" panose="020B0604020202020204" pitchFamily="34" charset="0"/>
              <a:buNone/>
              <a:tabLst>
                <a:tab pos="457200" algn="l"/>
              </a:tabLst>
            </a:pPr>
            <a:r>
              <a:rPr lang="en-US" dirty="0" smtClean="0">
                <a:latin typeface="Corbel" panose="020B0503020204020204" pitchFamily="34" charset="0"/>
              </a:rPr>
              <a:t>9/9 Public Hearing</a:t>
            </a:r>
          </a:p>
          <a:p>
            <a:pPr marL="0" indent="0">
              <a:buFont typeface="Arial" panose="020B0604020202020204" pitchFamily="34" charset="0"/>
              <a:buNone/>
              <a:tabLst>
                <a:tab pos="457200" algn="l"/>
              </a:tabLst>
            </a:pPr>
            <a:r>
              <a:rPr lang="en-US" dirty="0" smtClean="0">
                <a:latin typeface="Corbel" panose="020B0503020204020204" pitchFamily="34" charset="0"/>
              </a:rPr>
              <a:t>9/18 Discussion</a:t>
            </a:r>
          </a:p>
          <a:p>
            <a:pPr marL="0" indent="0">
              <a:buFont typeface="Arial" panose="020B0604020202020204" pitchFamily="34" charset="0"/>
              <a:buNone/>
              <a:tabLst>
                <a:tab pos="457200" algn="l"/>
              </a:tabLst>
            </a:pPr>
            <a:r>
              <a:rPr lang="en-US" dirty="0" smtClean="0">
                <a:latin typeface="Corbel" panose="020B0503020204020204" pitchFamily="34" charset="0"/>
              </a:rPr>
              <a:t>9/21 Committee vote</a:t>
            </a:r>
          </a:p>
          <a:p>
            <a:pPr marL="0" indent="0">
              <a:buFont typeface="Arial" panose="020B0604020202020204" pitchFamily="34" charset="0"/>
              <a:buNone/>
              <a:tabLst>
                <a:tab pos="457200" algn="l"/>
              </a:tabLst>
            </a:pPr>
            <a:r>
              <a:rPr lang="en-US" dirty="0" smtClean="0">
                <a:latin typeface="Corbel" panose="020B0503020204020204" pitchFamily="34" charset="0"/>
              </a:rPr>
              <a:t>9/28 Full Council vote</a:t>
            </a:r>
            <a:endParaRPr lang="en-US" dirty="0" smtClean="0">
              <a:latin typeface="Corbel" panose="020B0503020204020204" pitchFamily="34" charset="0"/>
            </a:endParaRPr>
          </a:p>
        </p:txBody>
      </p:sp>
    </p:spTree>
    <p:extLst>
      <p:ext uri="{BB962C8B-B14F-4D97-AF65-F5344CB8AC3E}">
        <p14:creationId xmlns:p14="http://schemas.microsoft.com/office/powerpoint/2010/main" val="67091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rbel" panose="020B0503020204020204" pitchFamily="34" charset="0"/>
              </a:rPr>
              <a:t>Housing Affordability and Livability Agenda – </a:t>
            </a:r>
            <a:r>
              <a:rPr lang="en-US" b="1" dirty="0" smtClean="0">
                <a:latin typeface="Corbel" panose="020B0503020204020204" pitchFamily="34" charset="0"/>
              </a:rPr>
              <a:t>timing </a:t>
            </a:r>
            <a:endParaRPr lang="en-US" b="1" dirty="0">
              <a:latin typeface="Corbel" panose="020B0503020204020204" pitchFamily="34" charset="0"/>
            </a:endParaRPr>
          </a:p>
        </p:txBody>
      </p:sp>
      <p:sp>
        <p:nvSpPr>
          <p:cNvPr id="3" name="Content Placeholder 2"/>
          <p:cNvSpPr>
            <a:spLocks noGrp="1"/>
          </p:cNvSpPr>
          <p:nvPr>
            <p:ph idx="1"/>
          </p:nvPr>
        </p:nvSpPr>
        <p:spPr>
          <a:xfrm>
            <a:off x="838200" y="1825625"/>
            <a:ext cx="6346371" cy="4351338"/>
          </a:xfrm>
        </p:spPr>
        <p:txBody>
          <a:bodyPr>
            <a:normAutofit/>
          </a:bodyPr>
          <a:lstStyle/>
          <a:p>
            <a:pPr marL="0" indent="0">
              <a:buNone/>
              <a:tabLst>
                <a:tab pos="457200" algn="l"/>
              </a:tabLst>
            </a:pPr>
            <a:endParaRPr lang="en-US" b="1" dirty="0" smtClean="0">
              <a:latin typeface="Corbel" panose="020B0503020204020204" pitchFamily="34" charset="0"/>
            </a:endParaRPr>
          </a:p>
          <a:p>
            <a:pPr marL="0" indent="0">
              <a:buNone/>
              <a:tabLst>
                <a:tab pos="457200" algn="l"/>
              </a:tabLst>
            </a:pPr>
            <a:r>
              <a:rPr lang="en-US" b="1" dirty="0" smtClean="0">
                <a:latin typeface="Corbel" panose="020B0503020204020204" pitchFamily="34" charset="0"/>
              </a:rPr>
              <a:t>Commercial Linkage Fee Bill</a:t>
            </a:r>
          </a:p>
          <a:p>
            <a:pPr marL="0" indent="0">
              <a:buNone/>
              <a:tabLst>
                <a:tab pos="457200" algn="l"/>
              </a:tabLst>
            </a:pPr>
            <a:endParaRPr lang="en-US" dirty="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New Chapter in Seattle Muni Code that establishes a commercial linkage fee program</a:t>
            </a:r>
          </a:p>
          <a:p>
            <a:pPr>
              <a:buFont typeface="Wingdings" panose="05000000000000000000" pitchFamily="2" charset="2"/>
              <a:buChar char="§"/>
              <a:tabLst>
                <a:tab pos="457200" algn="l"/>
              </a:tabLst>
            </a:pPr>
            <a:r>
              <a:rPr lang="en-US" dirty="0" smtClean="0">
                <a:latin typeface="Corbel" panose="020B0503020204020204" pitchFamily="34" charset="0"/>
              </a:rPr>
              <a:t>Requirements of chapter not applicable to new development until future </a:t>
            </a:r>
            <a:r>
              <a:rPr lang="en-US" dirty="0" err="1" smtClean="0">
                <a:latin typeface="Corbel" panose="020B0503020204020204" pitchFamily="34" charset="0"/>
              </a:rPr>
              <a:t>upzones</a:t>
            </a:r>
            <a:r>
              <a:rPr lang="en-US" dirty="0" smtClean="0">
                <a:latin typeface="Corbel" panose="020B0503020204020204" pitchFamily="34" charset="0"/>
              </a:rPr>
              <a:t> occur.</a:t>
            </a:r>
          </a:p>
        </p:txBody>
      </p:sp>
      <p:sp>
        <p:nvSpPr>
          <p:cNvPr id="5" name="Content Placeholder 2"/>
          <p:cNvSpPr txBox="1">
            <a:spLocks/>
          </p:cNvSpPr>
          <p:nvPr/>
        </p:nvSpPr>
        <p:spPr>
          <a:xfrm>
            <a:off x="7628709" y="1813740"/>
            <a:ext cx="392756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tabLst>
                <a:tab pos="457200" algn="l"/>
              </a:tabLst>
            </a:pPr>
            <a:endParaRPr lang="en-US" b="1" dirty="0" smtClean="0">
              <a:latin typeface="Corbel" panose="020B0503020204020204" pitchFamily="34" charset="0"/>
            </a:endParaRPr>
          </a:p>
          <a:p>
            <a:pPr marL="0" indent="0">
              <a:buFont typeface="Arial" panose="020B0604020202020204" pitchFamily="34" charset="0"/>
              <a:buNone/>
              <a:tabLst>
                <a:tab pos="457200" algn="l"/>
              </a:tabLst>
            </a:pPr>
            <a:r>
              <a:rPr lang="en-US" b="1" dirty="0" smtClean="0">
                <a:latin typeface="Corbel" panose="020B0503020204020204" pitchFamily="34" charset="0"/>
              </a:rPr>
              <a:t>Timing</a:t>
            </a:r>
          </a:p>
          <a:p>
            <a:pPr marL="0" indent="0">
              <a:buFont typeface="Arial" panose="020B0604020202020204" pitchFamily="34" charset="0"/>
              <a:buNone/>
              <a:tabLst>
                <a:tab pos="457200" algn="l"/>
              </a:tabLst>
            </a:pPr>
            <a:r>
              <a:rPr lang="en-US" dirty="0" smtClean="0">
                <a:latin typeface="Corbel" panose="020B0503020204020204" pitchFamily="34" charset="0"/>
              </a:rPr>
              <a:t>9/18 Briefing</a:t>
            </a:r>
          </a:p>
          <a:p>
            <a:pPr marL="0" indent="0">
              <a:buFont typeface="Arial" panose="020B0604020202020204" pitchFamily="34" charset="0"/>
              <a:buNone/>
              <a:tabLst>
                <a:tab pos="457200" algn="l"/>
              </a:tabLst>
            </a:pPr>
            <a:r>
              <a:rPr lang="en-US" dirty="0" smtClean="0">
                <a:latin typeface="Corbel" panose="020B0503020204020204" pitchFamily="34" charset="0"/>
              </a:rPr>
              <a:t>9/30 Public Hearing</a:t>
            </a:r>
          </a:p>
          <a:p>
            <a:pPr marL="0" indent="0">
              <a:buFont typeface="Arial" panose="020B0604020202020204" pitchFamily="34" charset="0"/>
              <a:buNone/>
              <a:tabLst>
                <a:tab pos="457200" algn="l"/>
              </a:tabLst>
            </a:pPr>
            <a:r>
              <a:rPr lang="en-US" dirty="0" smtClean="0">
                <a:latin typeface="Corbel" panose="020B0503020204020204" pitchFamily="34" charset="0"/>
              </a:rPr>
              <a:t>10/5 Discussion</a:t>
            </a:r>
          </a:p>
          <a:p>
            <a:pPr marL="0" indent="0">
              <a:buFont typeface="Arial" panose="020B0604020202020204" pitchFamily="34" charset="0"/>
              <a:buNone/>
              <a:tabLst>
                <a:tab pos="457200" algn="l"/>
              </a:tabLst>
            </a:pPr>
            <a:r>
              <a:rPr lang="en-US" dirty="0" smtClean="0">
                <a:latin typeface="Corbel" panose="020B0503020204020204" pitchFamily="34" charset="0"/>
              </a:rPr>
              <a:t>10/12 Committee vote</a:t>
            </a:r>
          </a:p>
          <a:p>
            <a:pPr marL="0" indent="0">
              <a:buFont typeface="Arial" panose="020B0604020202020204" pitchFamily="34" charset="0"/>
              <a:buNone/>
              <a:tabLst>
                <a:tab pos="457200" algn="l"/>
              </a:tabLst>
            </a:pPr>
            <a:r>
              <a:rPr lang="en-US" dirty="0" smtClean="0">
                <a:latin typeface="Corbel" panose="020B0503020204020204" pitchFamily="34" charset="0"/>
              </a:rPr>
              <a:t>11/2 Full Council vote</a:t>
            </a:r>
            <a:endParaRPr lang="en-US" dirty="0" smtClean="0">
              <a:latin typeface="Corbel" panose="020B0503020204020204" pitchFamily="34" charset="0"/>
            </a:endParaRPr>
          </a:p>
        </p:txBody>
      </p:sp>
    </p:spTree>
    <p:extLst>
      <p:ext uri="{BB962C8B-B14F-4D97-AF65-F5344CB8AC3E}">
        <p14:creationId xmlns:p14="http://schemas.microsoft.com/office/powerpoint/2010/main" val="2470295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rbel" panose="020B0503020204020204" pitchFamily="34" charset="0"/>
              </a:rPr>
              <a:t>Housing Affordability and Livability Agenda – </a:t>
            </a:r>
            <a:r>
              <a:rPr lang="en-US" b="1" dirty="0" smtClean="0">
                <a:latin typeface="Corbel" panose="020B0503020204020204" pitchFamily="34" charset="0"/>
              </a:rPr>
              <a:t>Commercial Linkage Fee </a:t>
            </a:r>
            <a:endParaRPr lang="en-US" b="1" dirty="0">
              <a:latin typeface="Corbel" panose="020B0503020204020204" pitchFamily="34" charset="0"/>
            </a:endParaRPr>
          </a:p>
        </p:txBody>
      </p:sp>
      <p:sp>
        <p:nvSpPr>
          <p:cNvPr id="3" name="Content Placeholder 2"/>
          <p:cNvSpPr>
            <a:spLocks noGrp="1"/>
          </p:cNvSpPr>
          <p:nvPr>
            <p:ph idx="1"/>
          </p:nvPr>
        </p:nvSpPr>
        <p:spPr>
          <a:xfrm>
            <a:off x="838200" y="1825625"/>
            <a:ext cx="10813869" cy="4351338"/>
          </a:xfrm>
        </p:spPr>
        <p:txBody>
          <a:bodyPr>
            <a:normAutofit lnSpcReduction="10000"/>
          </a:bodyPr>
          <a:lstStyle/>
          <a:p>
            <a:pPr>
              <a:buFont typeface="Wingdings" panose="05000000000000000000" pitchFamily="2" charset="2"/>
              <a:buChar char="§"/>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Mandatory requirement of new commercial construction to pay a per square foot fee to the City for the production and preservation of affordable housing</a:t>
            </a:r>
          </a:p>
          <a:p>
            <a:pPr>
              <a:buFont typeface="Wingdings" panose="05000000000000000000" pitchFamily="2" charset="2"/>
              <a:buChar char="§"/>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Fees will fund housing at 0 – 80% AMI but primarily at or below 60% AMI</a:t>
            </a:r>
          </a:p>
          <a:p>
            <a:pPr>
              <a:buFont typeface="Wingdings" panose="05000000000000000000" pitchFamily="2" charset="2"/>
              <a:buChar char="§"/>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Fees based on value of </a:t>
            </a:r>
            <a:r>
              <a:rPr lang="en-US" dirty="0" err="1" smtClean="0">
                <a:latin typeface="Corbel" panose="020B0503020204020204" pitchFamily="34" charset="0"/>
              </a:rPr>
              <a:t>upzones</a:t>
            </a:r>
            <a:r>
              <a:rPr lang="en-US" dirty="0" smtClean="0">
                <a:latin typeface="Corbel" panose="020B0503020204020204" pitchFamily="34" charset="0"/>
              </a:rPr>
              <a:t> and vary by market and construction type</a:t>
            </a:r>
          </a:p>
        </p:txBody>
      </p:sp>
    </p:spTree>
    <p:extLst>
      <p:ext uri="{BB962C8B-B14F-4D97-AF65-F5344CB8AC3E}">
        <p14:creationId xmlns:p14="http://schemas.microsoft.com/office/powerpoint/2010/main" val="967598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rbel" panose="020B0503020204020204" pitchFamily="34" charset="0"/>
              </a:rPr>
              <a:t>Housing Affordability and Livability Agenda – </a:t>
            </a:r>
            <a:r>
              <a:rPr lang="en-US" b="1" dirty="0" smtClean="0">
                <a:latin typeface="Corbel" panose="020B0503020204020204" pitchFamily="34" charset="0"/>
              </a:rPr>
              <a:t>Commercial Linkage Fee </a:t>
            </a:r>
            <a:endParaRPr lang="en-US" b="1" dirty="0">
              <a:latin typeface="Corbel" panose="020B0503020204020204" pitchFamily="34" charset="0"/>
            </a:endParaRPr>
          </a:p>
        </p:txBody>
      </p:sp>
      <p:sp>
        <p:nvSpPr>
          <p:cNvPr id="3" name="Content Placeholder 2"/>
          <p:cNvSpPr>
            <a:spLocks noGrp="1"/>
          </p:cNvSpPr>
          <p:nvPr>
            <p:ph idx="1"/>
          </p:nvPr>
        </p:nvSpPr>
        <p:spPr>
          <a:xfrm>
            <a:off x="838200" y="1825625"/>
            <a:ext cx="10813869" cy="4351338"/>
          </a:xfrm>
        </p:spPr>
        <p:txBody>
          <a:bodyPr>
            <a:normAutofit fontScale="92500"/>
          </a:bodyPr>
          <a:lstStyle/>
          <a:p>
            <a:pPr>
              <a:buFont typeface="Wingdings" panose="05000000000000000000" pitchFamily="2" charset="2"/>
              <a:buChar char="§"/>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Under 85’ – rezone specified areas to provide additional capacity for </a:t>
            </a:r>
            <a:r>
              <a:rPr lang="en-US" dirty="0">
                <a:latin typeface="Corbel" panose="020B0503020204020204" pitchFamily="34" charset="0"/>
              </a:rPr>
              <a:t>commercial </a:t>
            </a:r>
            <a:r>
              <a:rPr lang="en-US" dirty="0" smtClean="0">
                <a:latin typeface="Corbel" panose="020B0503020204020204" pitchFamily="34" charset="0"/>
              </a:rPr>
              <a:t>development</a:t>
            </a:r>
          </a:p>
          <a:p>
            <a:pPr>
              <a:buFont typeface="Wingdings" panose="05000000000000000000" pitchFamily="2" charset="2"/>
              <a:buChar char="§"/>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err="1" smtClean="0">
                <a:latin typeface="Corbel" panose="020B0503020204020204" pitchFamily="34" charset="0"/>
              </a:rPr>
              <a:t>Highrise</a:t>
            </a:r>
            <a:r>
              <a:rPr lang="en-US" dirty="0" smtClean="0">
                <a:latin typeface="Corbel" panose="020B0503020204020204" pitchFamily="34" charset="0"/>
              </a:rPr>
              <a:t> – additional floor area (1 FAR) equivalent to site size; fees based on existing Incentive </a:t>
            </a:r>
            <a:r>
              <a:rPr lang="en-US" dirty="0">
                <a:latin typeface="Corbel" panose="020B0503020204020204" pitchFamily="34" charset="0"/>
              </a:rPr>
              <a:t>Z</a:t>
            </a:r>
            <a:r>
              <a:rPr lang="en-US" dirty="0" smtClean="0">
                <a:latin typeface="Corbel" panose="020B0503020204020204" pitchFamily="34" charset="0"/>
              </a:rPr>
              <a:t>oning for affordable housing</a:t>
            </a:r>
          </a:p>
          <a:p>
            <a:pPr>
              <a:buFont typeface="Wingdings" panose="05000000000000000000" pitchFamily="2" charset="2"/>
              <a:buChar char="§"/>
              <a:tabLst>
                <a:tab pos="457200" algn="l"/>
              </a:tabLst>
            </a:pPr>
            <a:endParaRPr lang="en-US" dirty="0" smtClean="0">
              <a:latin typeface="Corbel" panose="020B0503020204020204" pitchFamily="34" charset="0"/>
            </a:endParaRPr>
          </a:p>
          <a:p>
            <a:pPr>
              <a:buFont typeface="Wingdings" panose="05000000000000000000" pitchFamily="2" charset="2"/>
              <a:buChar char="§"/>
              <a:tabLst>
                <a:tab pos="457200" algn="l"/>
              </a:tabLst>
            </a:pPr>
            <a:r>
              <a:rPr lang="en-US" dirty="0" smtClean="0">
                <a:latin typeface="Corbel" panose="020B0503020204020204" pitchFamily="34" charset="0"/>
              </a:rPr>
              <a:t>Phased in over 3 years, fee schedule set for 10 years (indexed for CPI) with changes subject to Mayor and Council undertaking a specified Technical Review Committee process, existing IZ will remain until CLF is implemented</a:t>
            </a:r>
          </a:p>
        </p:txBody>
      </p:sp>
    </p:spTree>
    <p:extLst>
      <p:ext uri="{BB962C8B-B14F-4D97-AF65-F5344CB8AC3E}">
        <p14:creationId xmlns:p14="http://schemas.microsoft.com/office/powerpoint/2010/main" val="1495510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Seattle Growth Strategy</a:t>
            </a:r>
            <a:endParaRPr lang="en-US" b="1" dirty="0">
              <a:latin typeface="Corbel" panose="020B0503020204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38565841"/>
              </p:ext>
            </p:extLst>
          </p:nvPr>
        </p:nvGraphicFramePr>
        <p:xfrm>
          <a:off x="723900" y="1690688"/>
          <a:ext cx="10960100" cy="4907280"/>
        </p:xfrm>
        <a:graphic>
          <a:graphicData uri="http://schemas.openxmlformats.org/drawingml/2006/table">
            <a:tbl>
              <a:tblPr firstRow="1" firstCol="1" bandRow="1">
                <a:tableStyleId>{5C22544A-7EE6-4342-B048-85BDC9FD1C3A}</a:tableStyleId>
              </a:tblPr>
              <a:tblGrid>
                <a:gridCol w="10960100"/>
              </a:tblGrid>
              <a:tr h="1897329">
                <a:tc>
                  <a:txBody>
                    <a:bodyPr/>
                    <a:lstStyle/>
                    <a:p>
                      <a:pPr marL="548640" marR="481330" indent="-548640">
                        <a:lnSpc>
                          <a:spcPct val="115000"/>
                        </a:lnSpc>
                        <a:spcBef>
                          <a:spcPts val="0"/>
                        </a:spcBef>
                        <a:spcAft>
                          <a:spcPts val="0"/>
                        </a:spcAft>
                        <a:tabLst>
                          <a:tab pos="624205" algn="l"/>
                        </a:tabLst>
                      </a:pPr>
                      <a:r>
                        <a:rPr lang="en-US" sz="2000" spc="-5" dirty="0">
                          <a:effectLst/>
                        </a:rPr>
                        <a:t>Current Policy in Public Draft </a:t>
                      </a:r>
                      <a:endParaRPr lang="en-US" sz="2000" dirty="0">
                        <a:effectLst/>
                      </a:endParaRPr>
                    </a:p>
                    <a:p>
                      <a:pPr marL="624205" marR="481330" indent="-548640">
                        <a:lnSpc>
                          <a:spcPct val="115000"/>
                        </a:lnSpc>
                        <a:spcBef>
                          <a:spcPts val="0"/>
                        </a:spcBef>
                        <a:spcAft>
                          <a:spcPts val="0"/>
                        </a:spcAft>
                        <a:tabLst>
                          <a:tab pos="624205" algn="l"/>
                        </a:tabLst>
                      </a:pPr>
                      <a:r>
                        <a:rPr lang="en-US" sz="2000" spc="-5" dirty="0">
                          <a:effectLst/>
                        </a:rPr>
                        <a:t>GS1.5	Monitor</a:t>
                      </a:r>
                      <a:r>
                        <a:rPr lang="en-US" sz="2000" dirty="0">
                          <a:effectLst/>
                        </a:rPr>
                        <a:t> </a:t>
                      </a:r>
                      <a:r>
                        <a:rPr lang="en-US" sz="2000" spc="-5" dirty="0">
                          <a:effectLst/>
                        </a:rPr>
                        <a:t>urban</a:t>
                      </a:r>
                      <a:r>
                        <a:rPr lang="en-US" sz="2000" dirty="0">
                          <a:effectLst/>
                        </a:rPr>
                        <a:t> </a:t>
                      </a:r>
                      <a:r>
                        <a:rPr lang="en-US" sz="2000" spc="-5" dirty="0">
                          <a:effectLst/>
                        </a:rPr>
                        <a:t>centers</a:t>
                      </a:r>
                      <a:r>
                        <a:rPr lang="en-US" sz="2000" dirty="0">
                          <a:effectLst/>
                        </a:rPr>
                        <a:t> and villages </a:t>
                      </a:r>
                      <a:r>
                        <a:rPr lang="en-US" sz="2000" spc="-5" dirty="0">
                          <a:effectLst/>
                        </a:rPr>
                        <a:t>to</a:t>
                      </a:r>
                      <a:r>
                        <a:rPr lang="en-US" sz="2000" dirty="0">
                          <a:effectLst/>
                        </a:rPr>
                        <a:t> </a:t>
                      </a:r>
                      <a:r>
                        <a:rPr lang="en-US" sz="2000" spc="-5" dirty="0">
                          <a:effectLst/>
                        </a:rPr>
                        <a:t>track</a:t>
                      </a:r>
                      <a:r>
                        <a:rPr lang="en-US" sz="2000" dirty="0">
                          <a:effectLst/>
                        </a:rPr>
                        <a:t> </a:t>
                      </a:r>
                      <a:r>
                        <a:rPr lang="en-US" sz="2000" spc="-5" dirty="0">
                          <a:effectLst/>
                        </a:rPr>
                        <a:t>changes</a:t>
                      </a:r>
                      <a:r>
                        <a:rPr lang="en-US" sz="2000" dirty="0">
                          <a:effectLst/>
                        </a:rPr>
                        <a:t> over </a:t>
                      </a:r>
                      <a:r>
                        <a:rPr lang="en-US" sz="2000" spc="-5" dirty="0">
                          <a:effectLst/>
                        </a:rPr>
                        <a:t>time</a:t>
                      </a:r>
                      <a:r>
                        <a:rPr lang="en-US" sz="2000" dirty="0">
                          <a:effectLst/>
                        </a:rPr>
                        <a:t> </a:t>
                      </a:r>
                      <a:r>
                        <a:rPr lang="en-US" sz="2000" spc="-5" dirty="0">
                          <a:effectLst/>
                        </a:rPr>
                        <a:t>in</a:t>
                      </a:r>
                      <a:r>
                        <a:rPr lang="en-US" sz="2000" dirty="0">
                          <a:effectLst/>
                        </a:rPr>
                        <a:t> the </a:t>
                      </a:r>
                      <a:r>
                        <a:rPr lang="en-US" sz="2000" spc="-5" dirty="0">
                          <a:effectLst/>
                        </a:rPr>
                        <a:t>number</a:t>
                      </a:r>
                      <a:r>
                        <a:rPr lang="en-US" sz="2000" dirty="0">
                          <a:effectLst/>
                        </a:rPr>
                        <a:t> of</a:t>
                      </a:r>
                      <a:r>
                        <a:rPr lang="en-US" sz="2000" spc="40" dirty="0">
                          <a:effectLst/>
                        </a:rPr>
                        <a:t> </a:t>
                      </a:r>
                      <a:r>
                        <a:rPr lang="en-US" sz="2000" dirty="0">
                          <a:effectLst/>
                        </a:rPr>
                        <a:t>housing units and jobs, population and public investments, and use this information to</a:t>
                      </a:r>
                      <a:r>
                        <a:rPr lang="en-US" sz="2000" spc="-85" dirty="0">
                          <a:effectLst/>
                        </a:rPr>
                        <a:t> </a:t>
                      </a:r>
                      <a:r>
                        <a:rPr lang="en-US" sz="2000" dirty="0">
                          <a:effectLst/>
                        </a:rPr>
                        <a:t>make</a:t>
                      </a:r>
                      <a:r>
                        <a:rPr lang="en-US" sz="2000" spc="-5" dirty="0">
                          <a:effectLst/>
                        </a:rPr>
                        <a:t> </a:t>
                      </a:r>
                      <a:r>
                        <a:rPr lang="en-US" sz="2000" dirty="0">
                          <a:effectLst/>
                        </a:rPr>
                        <a:t>decisions about conducting further planning or providing additional investments to</a:t>
                      </a:r>
                      <a:r>
                        <a:rPr lang="en-US" sz="2000" spc="-135" dirty="0">
                          <a:effectLst/>
                        </a:rPr>
                        <a:t> </a:t>
                      </a:r>
                      <a:r>
                        <a:rPr lang="en-US" sz="2000" dirty="0">
                          <a:effectLst/>
                        </a:rPr>
                        <a:t>help meet the needs of residents in these</a:t>
                      </a:r>
                      <a:r>
                        <a:rPr lang="en-US" sz="2000" spc="-85" dirty="0">
                          <a:effectLst/>
                        </a:rPr>
                        <a:t> </a:t>
                      </a:r>
                      <a:r>
                        <a:rPr lang="en-US" sz="2000" dirty="0">
                          <a:effectLst/>
                        </a:rPr>
                        <a:t>locations.</a:t>
                      </a:r>
                    </a:p>
                    <a:p>
                      <a:pPr marL="0" marR="481330">
                        <a:lnSpc>
                          <a:spcPct val="115000"/>
                        </a:lnSpc>
                        <a:spcBef>
                          <a:spcPts val="0"/>
                        </a:spcBef>
                        <a:spcAft>
                          <a:spcPts val="0"/>
                        </a:spcAft>
                        <a:tabLst>
                          <a:tab pos="624205" algn="l"/>
                        </a:tabLst>
                      </a:pPr>
                      <a:r>
                        <a:rPr lang="en-US" sz="2000" spc="-5"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507983">
                <a:tc>
                  <a:txBody>
                    <a:bodyPr/>
                    <a:lstStyle/>
                    <a:p>
                      <a:pPr marL="548640" marR="481330" indent="-548640">
                        <a:lnSpc>
                          <a:spcPct val="115000"/>
                        </a:lnSpc>
                        <a:spcBef>
                          <a:spcPts val="0"/>
                        </a:spcBef>
                        <a:spcAft>
                          <a:spcPts val="0"/>
                        </a:spcAft>
                        <a:tabLst>
                          <a:tab pos="624205" algn="l"/>
                        </a:tabLst>
                      </a:pPr>
                      <a:r>
                        <a:rPr lang="en-US" sz="2000" dirty="0">
                          <a:effectLst/>
                        </a:rPr>
                        <a:t>Staff Recommendation as a replacement policy for GS1.5</a:t>
                      </a:r>
                    </a:p>
                    <a:p>
                      <a:pPr marL="624205" marR="481330" indent="-548640">
                        <a:lnSpc>
                          <a:spcPct val="115000"/>
                        </a:lnSpc>
                        <a:spcBef>
                          <a:spcPts val="0"/>
                        </a:spcBef>
                        <a:spcAft>
                          <a:spcPts val="0"/>
                        </a:spcAft>
                        <a:tabLst>
                          <a:tab pos="624205" algn="l"/>
                        </a:tabLst>
                      </a:pPr>
                      <a:r>
                        <a:rPr lang="en-US" sz="2000" strike="sngStrike" dirty="0">
                          <a:effectLst/>
                        </a:rPr>
                        <a:t>                  </a:t>
                      </a:r>
                      <a:endParaRPr lang="en-US" sz="2000" dirty="0">
                        <a:effectLst/>
                      </a:endParaRPr>
                    </a:p>
                    <a:p>
                      <a:pPr marL="631825" marR="481330">
                        <a:lnSpc>
                          <a:spcPct val="115000"/>
                        </a:lnSpc>
                        <a:spcBef>
                          <a:spcPts val="0"/>
                        </a:spcBef>
                        <a:spcAft>
                          <a:spcPts val="0"/>
                        </a:spcAft>
                        <a:tabLst>
                          <a:tab pos="624205" algn="l"/>
                        </a:tabLst>
                      </a:pPr>
                      <a:r>
                        <a:rPr lang="en-US" sz="2000" spc="-5" dirty="0">
                          <a:effectLst/>
                        </a:rPr>
                        <a:t>Acknowledge that not all Urban Villages have the same needs. Monitor neighborhood-level demographics and indicators, and use this information </a:t>
                      </a:r>
                      <a:r>
                        <a:rPr lang="en-US" sz="2000" dirty="0">
                          <a:effectLst/>
                        </a:rPr>
                        <a:t>to make equitable planning and investment decisions. </a:t>
                      </a:r>
                    </a:p>
                    <a:p>
                      <a:pPr marL="631825" marR="481330">
                        <a:lnSpc>
                          <a:spcPct val="115000"/>
                        </a:lnSpc>
                        <a:spcBef>
                          <a:spcPts val="0"/>
                        </a:spcBef>
                        <a:spcAft>
                          <a:spcPts val="0"/>
                        </a:spcAft>
                        <a:tabLst>
                          <a:tab pos="624205" algn="l"/>
                        </a:tabLst>
                      </a:pPr>
                      <a:r>
                        <a:rPr lang="en-US" sz="2000" dirty="0">
                          <a:effectLst/>
                        </a:rPr>
                        <a:t> </a:t>
                      </a:r>
                    </a:p>
                    <a:p>
                      <a:pPr marL="631825" marR="481330">
                        <a:lnSpc>
                          <a:spcPct val="115000"/>
                        </a:lnSpc>
                        <a:spcBef>
                          <a:spcPts val="0"/>
                        </a:spcBef>
                        <a:spcAft>
                          <a:spcPts val="0"/>
                        </a:spcAft>
                        <a:tabLst>
                          <a:tab pos="624205" algn="l"/>
                        </a:tabLst>
                      </a:pPr>
                      <a:r>
                        <a:rPr lang="en-US" sz="2000" spc="-5" dirty="0">
                          <a:effectLst/>
                        </a:rPr>
                        <a:t> </a:t>
                      </a:r>
                      <a:endParaRPr lang="en-US" sz="2000" dirty="0">
                        <a:effectLst/>
                      </a:endParaRPr>
                    </a:p>
                    <a:p>
                      <a:pPr marL="0" marR="481330">
                        <a:lnSpc>
                          <a:spcPct val="115000"/>
                        </a:lnSpc>
                        <a:spcBef>
                          <a:spcPts val="0"/>
                        </a:spcBef>
                        <a:spcAft>
                          <a:spcPts val="0"/>
                        </a:spcAft>
                        <a:tabLst>
                          <a:tab pos="624205" algn="l"/>
                        </a:tabLs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317058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rbel" panose="020B0503020204020204" pitchFamily="34" charset="0"/>
              </a:rPr>
              <a:t>Seattle Growth Strategy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5925636"/>
              </p:ext>
            </p:extLst>
          </p:nvPr>
        </p:nvGraphicFramePr>
        <p:xfrm>
          <a:off x="838200" y="1803400"/>
          <a:ext cx="10515600" cy="4027450"/>
        </p:xfrm>
        <a:graphic>
          <a:graphicData uri="http://schemas.openxmlformats.org/drawingml/2006/table">
            <a:tbl>
              <a:tblPr firstRow="1" firstCol="1" bandRow="1">
                <a:tableStyleId>{5C22544A-7EE6-4342-B048-85BDC9FD1C3A}</a:tableStyleId>
              </a:tblPr>
              <a:tblGrid>
                <a:gridCol w="10515600"/>
              </a:tblGrid>
              <a:tr h="1943100">
                <a:tc>
                  <a:txBody>
                    <a:bodyPr/>
                    <a:lstStyle/>
                    <a:p>
                      <a:pPr marL="0" marR="467360">
                        <a:lnSpc>
                          <a:spcPct val="115000"/>
                        </a:lnSpc>
                        <a:spcBef>
                          <a:spcPts val="0"/>
                        </a:spcBef>
                        <a:spcAft>
                          <a:spcPts val="0"/>
                        </a:spcAft>
                        <a:tabLst>
                          <a:tab pos="624205" algn="l"/>
                        </a:tabLst>
                      </a:pPr>
                      <a:r>
                        <a:rPr lang="en-US" sz="2400" spc="-5" dirty="0">
                          <a:effectLst/>
                        </a:rPr>
                        <a:t>Current Policy in Public Draft</a:t>
                      </a:r>
                      <a:endParaRPr lang="en-US" sz="2400" dirty="0">
                        <a:effectLst/>
                      </a:endParaRPr>
                    </a:p>
                    <a:p>
                      <a:pPr marL="624205" marR="467360" indent="-549275">
                        <a:lnSpc>
                          <a:spcPct val="115000"/>
                        </a:lnSpc>
                        <a:spcBef>
                          <a:spcPts val="0"/>
                        </a:spcBef>
                        <a:spcAft>
                          <a:spcPts val="0"/>
                        </a:spcAft>
                        <a:tabLst>
                          <a:tab pos="624205" algn="l"/>
                        </a:tabLst>
                      </a:pPr>
                      <a:r>
                        <a:rPr lang="en-US" sz="2400" spc="-5" dirty="0">
                          <a:effectLst/>
                        </a:rPr>
                        <a:t>GS2.4	</a:t>
                      </a:r>
                      <a:r>
                        <a:rPr lang="en-US" sz="2400" dirty="0">
                          <a:effectLst/>
                        </a:rPr>
                        <a:t>Coordinate </a:t>
                      </a:r>
                      <a:r>
                        <a:rPr lang="en-US" sz="2400" spc="-5" dirty="0">
                          <a:effectLst/>
                        </a:rPr>
                        <a:t>planning</a:t>
                      </a:r>
                      <a:r>
                        <a:rPr lang="en-US" sz="2400" dirty="0">
                          <a:effectLst/>
                        </a:rPr>
                        <a:t> for transportation, </a:t>
                      </a:r>
                      <a:r>
                        <a:rPr lang="en-US" sz="2400" spc="-5" dirty="0">
                          <a:effectLst/>
                        </a:rPr>
                        <a:t>utilities,</a:t>
                      </a:r>
                      <a:r>
                        <a:rPr lang="en-US" sz="2400" dirty="0">
                          <a:effectLst/>
                        </a:rPr>
                        <a:t> open space and other </a:t>
                      </a:r>
                      <a:r>
                        <a:rPr lang="en-US" sz="2400" spc="-5" dirty="0">
                          <a:effectLst/>
                        </a:rPr>
                        <a:t>public</a:t>
                      </a:r>
                      <a:r>
                        <a:rPr lang="en-US" sz="2400" dirty="0">
                          <a:effectLst/>
                        </a:rPr>
                        <a:t> services</a:t>
                      </a:r>
                      <a:r>
                        <a:rPr lang="en-US" sz="2400" spc="-25" dirty="0">
                          <a:effectLst/>
                        </a:rPr>
                        <a:t> </a:t>
                      </a:r>
                      <a:r>
                        <a:rPr lang="en-US" sz="2400" spc="-5" dirty="0">
                          <a:effectLst/>
                        </a:rPr>
                        <a:t>to </a:t>
                      </a:r>
                      <a:r>
                        <a:rPr lang="en-US" sz="2400" dirty="0">
                          <a:effectLst/>
                        </a:rPr>
                        <a:t>meet the anticipated growth and increased</a:t>
                      </a:r>
                      <a:r>
                        <a:rPr lang="en-US" sz="2400" spc="-130" dirty="0">
                          <a:effectLst/>
                        </a:rPr>
                        <a:t> </a:t>
                      </a:r>
                      <a:r>
                        <a:rPr lang="en-US" sz="2400" dirty="0">
                          <a:effectLst/>
                        </a:rPr>
                        <a:t>density.</a:t>
                      </a:r>
                    </a:p>
                    <a:p>
                      <a:pPr marL="624205" marR="467360" indent="-549275">
                        <a:lnSpc>
                          <a:spcPct val="115000"/>
                        </a:lnSpc>
                        <a:spcBef>
                          <a:spcPts val="0"/>
                        </a:spcBef>
                        <a:spcAft>
                          <a:spcPts val="0"/>
                        </a:spcAft>
                        <a:tabLst>
                          <a:tab pos="624205" algn="l"/>
                        </a:tabLst>
                      </a:pPr>
                      <a:r>
                        <a:rPr lang="en-US" sz="2400" dirty="0">
                          <a:effectLst/>
                        </a:rPr>
                        <a:t> </a:t>
                      </a:r>
                    </a:p>
                    <a:p>
                      <a:pPr marL="624205" marR="467360" indent="-549275">
                        <a:lnSpc>
                          <a:spcPct val="115000"/>
                        </a:lnSpc>
                        <a:spcBef>
                          <a:spcPts val="0"/>
                        </a:spcBef>
                        <a:spcAft>
                          <a:spcPts val="0"/>
                        </a:spcAft>
                        <a:tabLst>
                          <a:tab pos="624205" algn="l"/>
                        </a:tabLs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24330">
                <a:tc>
                  <a:txBody>
                    <a:bodyPr/>
                    <a:lstStyle/>
                    <a:p>
                      <a:pPr marL="624205" marR="467360" indent="-549275">
                        <a:lnSpc>
                          <a:spcPct val="115000"/>
                        </a:lnSpc>
                        <a:spcBef>
                          <a:spcPts val="0"/>
                        </a:spcBef>
                        <a:spcAft>
                          <a:spcPts val="0"/>
                        </a:spcAft>
                        <a:tabLst>
                          <a:tab pos="624205" algn="l"/>
                        </a:tabLst>
                      </a:pPr>
                      <a:r>
                        <a:rPr lang="en-US" sz="2400" dirty="0">
                          <a:effectLst/>
                        </a:rPr>
                        <a:t>Staff Recommendation as replacement policy for GS2.4</a:t>
                      </a:r>
                    </a:p>
                    <a:p>
                      <a:pPr marL="624205" marR="467360" indent="-549275">
                        <a:lnSpc>
                          <a:spcPct val="115000"/>
                        </a:lnSpc>
                        <a:spcBef>
                          <a:spcPts val="0"/>
                        </a:spcBef>
                        <a:spcAft>
                          <a:spcPts val="0"/>
                        </a:spcAft>
                        <a:tabLst>
                          <a:tab pos="624205" algn="l"/>
                        </a:tabLst>
                      </a:pPr>
                      <a:r>
                        <a:rPr lang="en-US" sz="2400" dirty="0">
                          <a:effectLst/>
                        </a:rPr>
                        <a:t>	Coordinate planning for transportation, utilities, open space and other public services to meet the needs of the community you wish to serve.</a:t>
                      </a:r>
                    </a:p>
                    <a:p>
                      <a:pPr marL="0" marR="481330">
                        <a:lnSpc>
                          <a:spcPct val="115000"/>
                        </a:lnSpc>
                        <a:spcBef>
                          <a:spcPts val="0"/>
                        </a:spcBef>
                        <a:spcAft>
                          <a:spcPts val="0"/>
                        </a:spcAft>
                        <a:tabLst>
                          <a:tab pos="624205" algn="l"/>
                        </a:tabLs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83731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rbel" panose="020B0503020204020204" pitchFamily="34" charset="0"/>
              </a:rPr>
              <a:t>Seattle Growth Strategy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1116015"/>
              </p:ext>
            </p:extLst>
          </p:nvPr>
        </p:nvGraphicFramePr>
        <p:xfrm>
          <a:off x="838200" y="1548638"/>
          <a:ext cx="10515600" cy="5085588"/>
        </p:xfrm>
        <a:graphic>
          <a:graphicData uri="http://schemas.openxmlformats.org/drawingml/2006/table">
            <a:tbl>
              <a:tblPr firstRow="1" firstCol="1" bandRow="1">
                <a:tableStyleId>{5C22544A-7EE6-4342-B048-85BDC9FD1C3A}</a:tableStyleId>
              </a:tblPr>
              <a:tblGrid>
                <a:gridCol w="10515600"/>
              </a:tblGrid>
              <a:tr h="1488791">
                <a:tc>
                  <a:txBody>
                    <a:bodyPr/>
                    <a:lstStyle/>
                    <a:p>
                      <a:pPr marL="548640" marR="481330" indent="-548640">
                        <a:lnSpc>
                          <a:spcPct val="115000"/>
                        </a:lnSpc>
                        <a:spcBef>
                          <a:spcPts val="0"/>
                        </a:spcBef>
                        <a:spcAft>
                          <a:spcPts val="0"/>
                        </a:spcAft>
                        <a:tabLst>
                          <a:tab pos="624205" algn="l"/>
                        </a:tabLst>
                      </a:pPr>
                      <a:r>
                        <a:rPr lang="en-US" sz="1800" dirty="0">
                          <a:effectLst/>
                        </a:rPr>
                        <a:t>Current Policy in Public Draft on Displacement Concern - 	</a:t>
                      </a:r>
                    </a:p>
                    <a:p>
                      <a:pPr marL="624205" marR="342900" indent="-548640">
                        <a:lnSpc>
                          <a:spcPct val="115000"/>
                        </a:lnSpc>
                        <a:spcBef>
                          <a:spcPts val="275"/>
                        </a:spcBef>
                        <a:spcAft>
                          <a:spcPts val="0"/>
                        </a:spcAft>
                        <a:tabLst>
                          <a:tab pos="624205" algn="l"/>
                        </a:tabLst>
                      </a:pPr>
                      <a:r>
                        <a:rPr lang="en-US" sz="1800" spc="-5" dirty="0">
                          <a:effectLst/>
                        </a:rPr>
                        <a:t>GS1.6	Monitor</a:t>
                      </a:r>
                      <a:r>
                        <a:rPr lang="en-US" sz="1800" dirty="0">
                          <a:effectLst/>
                        </a:rPr>
                        <a:t> </a:t>
                      </a:r>
                      <a:r>
                        <a:rPr lang="en-US" sz="1800" spc="-5" dirty="0">
                          <a:effectLst/>
                        </a:rPr>
                        <a:t>development</a:t>
                      </a:r>
                      <a:r>
                        <a:rPr lang="en-US" sz="1800" dirty="0">
                          <a:effectLst/>
                        </a:rPr>
                        <a:t> activity </a:t>
                      </a:r>
                      <a:r>
                        <a:rPr lang="en-US" sz="1800" spc="-5" dirty="0">
                          <a:effectLst/>
                        </a:rPr>
                        <a:t>in</a:t>
                      </a:r>
                      <a:r>
                        <a:rPr lang="en-US" sz="1800" dirty="0">
                          <a:effectLst/>
                        </a:rPr>
                        <a:t> areas </a:t>
                      </a:r>
                      <a:r>
                        <a:rPr lang="en-US" sz="1800" spc="-5" dirty="0">
                          <a:effectLst/>
                        </a:rPr>
                        <a:t>with</a:t>
                      </a:r>
                      <a:r>
                        <a:rPr lang="en-US" sz="1800" dirty="0">
                          <a:effectLst/>
                        </a:rPr>
                        <a:t> </a:t>
                      </a:r>
                      <a:r>
                        <a:rPr lang="en-US" sz="1800" spc="-5" dirty="0">
                          <a:effectLst/>
                        </a:rPr>
                        <a:t>high</a:t>
                      </a:r>
                      <a:r>
                        <a:rPr lang="en-US" sz="1800" dirty="0">
                          <a:effectLst/>
                        </a:rPr>
                        <a:t> potential for </a:t>
                      </a:r>
                      <a:r>
                        <a:rPr lang="en-US" sz="1800" spc="-5" dirty="0">
                          <a:effectLst/>
                        </a:rPr>
                        <a:t>displacement</a:t>
                      </a:r>
                      <a:r>
                        <a:rPr lang="en-US" sz="1800" dirty="0">
                          <a:effectLst/>
                        </a:rPr>
                        <a:t> of</a:t>
                      </a:r>
                      <a:r>
                        <a:rPr lang="en-US" sz="1800" spc="15" dirty="0">
                          <a:effectLst/>
                        </a:rPr>
                        <a:t> </a:t>
                      </a:r>
                      <a:r>
                        <a:rPr lang="en-US" sz="1800" dirty="0">
                          <a:effectLst/>
                        </a:rPr>
                        <a:t>marginalized populations and small businesses and identify and implement strategies that can limit</a:t>
                      </a:r>
                      <a:r>
                        <a:rPr lang="en-US" sz="1800" spc="-170" dirty="0">
                          <a:effectLst/>
                        </a:rPr>
                        <a:t> </a:t>
                      </a:r>
                      <a:r>
                        <a:rPr lang="en-US" sz="1800" dirty="0">
                          <a:effectLst/>
                        </a:rPr>
                        <a:t>that displacement.</a:t>
                      </a:r>
                    </a:p>
                    <a:p>
                      <a:pPr marL="0" marR="481330">
                        <a:lnSpc>
                          <a:spcPct val="115000"/>
                        </a:lnSpc>
                        <a:spcBef>
                          <a:spcPts val="0"/>
                        </a:spcBef>
                        <a:spcAft>
                          <a:spcPts val="0"/>
                        </a:spcAft>
                        <a:tabLst>
                          <a:tab pos="624205" algn="l"/>
                        </a:tabLs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84289">
                <a:tc>
                  <a:txBody>
                    <a:bodyPr/>
                    <a:lstStyle/>
                    <a:p>
                      <a:pPr marL="624205" marR="276860" indent="-548640">
                        <a:lnSpc>
                          <a:spcPct val="115000"/>
                        </a:lnSpc>
                        <a:spcBef>
                          <a:spcPts val="0"/>
                        </a:spcBef>
                        <a:spcAft>
                          <a:spcPts val="0"/>
                        </a:spcAft>
                        <a:tabLst>
                          <a:tab pos="624205" algn="l"/>
                        </a:tabLst>
                      </a:pPr>
                      <a:r>
                        <a:rPr lang="en-US" sz="1800" spc="-5">
                          <a:effectLst/>
                        </a:rPr>
                        <a:t>GS2.9	</a:t>
                      </a:r>
                      <a:r>
                        <a:rPr lang="en-US" sz="1800">
                          <a:effectLst/>
                        </a:rPr>
                        <a:t>Use </a:t>
                      </a:r>
                      <a:r>
                        <a:rPr lang="en-US" sz="1800" spc="-5">
                          <a:effectLst/>
                        </a:rPr>
                        <a:t>zoning</a:t>
                      </a:r>
                      <a:r>
                        <a:rPr lang="en-US" sz="1800">
                          <a:effectLst/>
                        </a:rPr>
                        <a:t> and other </a:t>
                      </a:r>
                      <a:r>
                        <a:rPr lang="en-US" sz="1800" spc="-5">
                          <a:effectLst/>
                        </a:rPr>
                        <a:t>planning</a:t>
                      </a:r>
                      <a:r>
                        <a:rPr lang="en-US" sz="1800">
                          <a:effectLst/>
                        </a:rPr>
                        <a:t> tools </a:t>
                      </a:r>
                      <a:r>
                        <a:rPr lang="en-US" sz="1800" spc="-5">
                          <a:effectLst/>
                        </a:rPr>
                        <a:t>in</a:t>
                      </a:r>
                      <a:r>
                        <a:rPr lang="en-US" sz="1800">
                          <a:effectLst/>
                        </a:rPr>
                        <a:t> </a:t>
                      </a:r>
                      <a:r>
                        <a:rPr lang="en-US" sz="1800" spc="-5">
                          <a:effectLst/>
                        </a:rPr>
                        <a:t>places</a:t>
                      </a:r>
                      <a:r>
                        <a:rPr lang="en-US" sz="1800">
                          <a:effectLst/>
                        </a:rPr>
                        <a:t> where growth and development are</a:t>
                      </a:r>
                      <a:r>
                        <a:rPr lang="en-US" sz="1800" spc="-45">
                          <a:effectLst/>
                        </a:rPr>
                        <a:t> </a:t>
                      </a:r>
                      <a:r>
                        <a:rPr lang="en-US" sz="1800">
                          <a:effectLst/>
                        </a:rPr>
                        <a:t>expected to shape the amount and pace of growth in ways that will control displacement</a:t>
                      </a:r>
                      <a:r>
                        <a:rPr lang="en-US" sz="1800" spc="-65">
                          <a:effectLst/>
                        </a:rPr>
                        <a:t> </a:t>
                      </a:r>
                      <a:r>
                        <a:rPr lang="en-US" sz="1800">
                          <a:effectLst/>
                        </a:rPr>
                        <a:t>of marginalized populations, community services and</a:t>
                      </a:r>
                      <a:r>
                        <a:rPr lang="en-US" sz="1800" spc="-65">
                          <a:effectLst/>
                        </a:rPr>
                        <a:t> </a:t>
                      </a:r>
                      <a:r>
                        <a:rPr lang="en-US" sz="1800">
                          <a:effectLst/>
                        </a:rPr>
                        <a:t>institutions.</a:t>
                      </a:r>
                    </a:p>
                    <a:p>
                      <a:pPr marL="0" marR="481330">
                        <a:lnSpc>
                          <a:spcPct val="115000"/>
                        </a:lnSpc>
                        <a:spcBef>
                          <a:spcPts val="0"/>
                        </a:spcBef>
                        <a:spcAft>
                          <a:spcPts val="0"/>
                        </a:spcAft>
                        <a:tabLst>
                          <a:tab pos="624205" algn="l"/>
                        </a:tabLs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047684">
                <a:tc>
                  <a:txBody>
                    <a:bodyPr/>
                    <a:lstStyle/>
                    <a:p>
                      <a:pPr marL="0" marR="276860" indent="-548640">
                        <a:lnSpc>
                          <a:spcPct val="115000"/>
                        </a:lnSpc>
                        <a:spcBef>
                          <a:spcPts val="0"/>
                        </a:spcBef>
                        <a:spcAft>
                          <a:spcPts val="0"/>
                        </a:spcAft>
                        <a:tabLst>
                          <a:tab pos="624205" algn="l"/>
                        </a:tabLst>
                      </a:pPr>
                      <a:r>
                        <a:rPr lang="en-US" sz="1800" dirty="0" smtClean="0">
                          <a:effectLst/>
                        </a:rPr>
                        <a:t>Staff </a:t>
                      </a:r>
                      <a:r>
                        <a:rPr lang="en-US" sz="1800" dirty="0">
                          <a:effectLst/>
                        </a:rPr>
                        <a:t>recommendation to replace policy for GS1.6/2.9.  </a:t>
                      </a:r>
                    </a:p>
                    <a:p>
                      <a:pPr marL="91440" marR="276860" indent="-548640">
                        <a:lnSpc>
                          <a:spcPct val="115000"/>
                        </a:lnSpc>
                        <a:spcBef>
                          <a:spcPts val="0"/>
                        </a:spcBef>
                        <a:spcAft>
                          <a:spcPts val="0"/>
                        </a:spcAft>
                        <a:tabLst>
                          <a:tab pos="624205" algn="l"/>
                        </a:tabLst>
                      </a:pPr>
                      <a:r>
                        <a:rPr lang="en-US" sz="1800" dirty="0">
                          <a:effectLst/>
                        </a:rPr>
                        <a:t> </a:t>
                      </a:r>
                    </a:p>
                    <a:p>
                      <a:pPr marL="624205" marR="276860" indent="-548640">
                        <a:lnSpc>
                          <a:spcPct val="115000"/>
                        </a:lnSpc>
                        <a:spcBef>
                          <a:spcPts val="0"/>
                        </a:spcBef>
                        <a:spcAft>
                          <a:spcPts val="0"/>
                        </a:spcAft>
                        <a:tabLst>
                          <a:tab pos="624205" algn="l"/>
                        </a:tabLst>
                      </a:pPr>
                      <a:r>
                        <a:rPr lang="en-US" sz="1800" dirty="0">
                          <a:effectLst/>
                        </a:rPr>
                        <a:t>	Seek to provide equitable access to Urban Villages and Centers where transit service and community amenities are plentiful.  Encourage targeted use of incentive zoning, cultural district overlays, and other citywide investment tools to prevent displacement of marginalized populations and culturally significant institutions and businesses.</a:t>
                      </a:r>
                    </a:p>
                    <a:p>
                      <a:pPr marL="624205" marR="276860" indent="-548640">
                        <a:lnSpc>
                          <a:spcPct val="115000"/>
                        </a:lnSpc>
                        <a:spcBef>
                          <a:spcPts val="0"/>
                        </a:spcBef>
                        <a:spcAft>
                          <a:spcPts val="0"/>
                        </a:spcAft>
                        <a:tabLst>
                          <a:tab pos="624205" algn="l"/>
                        </a:tabLst>
                      </a:pPr>
                      <a:r>
                        <a:rPr lang="en-US" sz="1800" spc="-5"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429225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Seattle Growth Strategy</a:t>
            </a:r>
            <a:endParaRPr lang="en-US" b="1" dirty="0">
              <a:latin typeface="Corbel" panose="020B0503020204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61042686"/>
              </p:ext>
            </p:extLst>
          </p:nvPr>
        </p:nvGraphicFramePr>
        <p:xfrm>
          <a:off x="838200" y="1422400"/>
          <a:ext cx="10706100" cy="5321300"/>
        </p:xfrm>
        <a:graphic>
          <a:graphicData uri="http://schemas.openxmlformats.org/drawingml/2006/table">
            <a:tbl>
              <a:tblPr firstRow="1" firstCol="1" bandRow="1">
                <a:tableStyleId>{5C22544A-7EE6-4342-B048-85BDC9FD1C3A}</a:tableStyleId>
              </a:tblPr>
              <a:tblGrid>
                <a:gridCol w="10706100"/>
              </a:tblGrid>
              <a:tr h="1822195">
                <a:tc>
                  <a:txBody>
                    <a:bodyPr/>
                    <a:lstStyle/>
                    <a:p>
                      <a:pPr marL="0" marR="0">
                        <a:lnSpc>
                          <a:spcPct val="107000"/>
                        </a:lnSpc>
                        <a:spcBef>
                          <a:spcPts val="0"/>
                        </a:spcBef>
                        <a:spcAft>
                          <a:spcPts val="0"/>
                        </a:spcAft>
                      </a:pPr>
                      <a:r>
                        <a:rPr lang="en-US" sz="1400" dirty="0">
                          <a:effectLst/>
                        </a:rPr>
                        <a:t>Current Policy in Public Draft that Define Boundary of Urban Villages/Centers</a:t>
                      </a:r>
                    </a:p>
                    <a:p>
                      <a:pPr marL="624205" marR="481330" indent="-548640">
                        <a:lnSpc>
                          <a:spcPct val="115000"/>
                        </a:lnSpc>
                        <a:spcBef>
                          <a:spcPts val="0"/>
                        </a:spcBef>
                        <a:spcAft>
                          <a:spcPts val="0"/>
                        </a:spcAft>
                        <a:tabLst>
                          <a:tab pos="624205" algn="l"/>
                        </a:tabLst>
                      </a:pPr>
                      <a:r>
                        <a:rPr lang="en-US" sz="1400" spc="-5" dirty="0">
                          <a:effectLst/>
                        </a:rPr>
                        <a:t>GS2.3	</a:t>
                      </a:r>
                      <a:r>
                        <a:rPr lang="en-US" sz="1400" dirty="0">
                          <a:effectLst/>
                        </a:rPr>
                        <a:t>Establish boundaries for </a:t>
                      </a:r>
                      <a:r>
                        <a:rPr lang="en-US" sz="1400" spc="-5" dirty="0">
                          <a:effectLst/>
                        </a:rPr>
                        <a:t>urban</a:t>
                      </a:r>
                      <a:r>
                        <a:rPr lang="en-US" sz="1400" dirty="0">
                          <a:effectLst/>
                        </a:rPr>
                        <a:t> centers, urban villages, and</a:t>
                      </a:r>
                      <a:r>
                        <a:rPr lang="en-US" sz="1400" spc="-70" dirty="0">
                          <a:effectLst/>
                        </a:rPr>
                        <a:t> </a:t>
                      </a:r>
                      <a:r>
                        <a:rPr lang="en-US" sz="1400" dirty="0">
                          <a:effectLst/>
                        </a:rPr>
                        <a:t>manufacturing/industrial centers that reflect existing development patterns, intended community</a:t>
                      </a:r>
                      <a:r>
                        <a:rPr lang="en-US" sz="1400" spc="-145" dirty="0">
                          <a:effectLst/>
                        </a:rPr>
                        <a:t> </a:t>
                      </a:r>
                      <a:r>
                        <a:rPr lang="en-US" sz="1400" dirty="0">
                          <a:effectLst/>
                        </a:rPr>
                        <a:t>characteristics, and recognized neighborhood</a:t>
                      </a:r>
                      <a:r>
                        <a:rPr lang="en-US" sz="1400" spc="-45" dirty="0">
                          <a:effectLst/>
                        </a:rPr>
                        <a:t> </a:t>
                      </a:r>
                      <a:r>
                        <a:rPr lang="en-US" sz="1400" dirty="0">
                          <a:effectLst/>
                        </a:rPr>
                        <a:t>areas.</a:t>
                      </a:r>
                    </a:p>
                    <a:p>
                      <a:pPr marL="624205" marR="481330" indent="-548640">
                        <a:lnSpc>
                          <a:spcPct val="115000"/>
                        </a:lnSpc>
                        <a:spcBef>
                          <a:spcPts val="0"/>
                        </a:spcBef>
                        <a:spcAft>
                          <a:spcPts val="0"/>
                        </a:spcAft>
                        <a:tabLst>
                          <a:tab pos="624205" algn="l"/>
                        </a:tabLst>
                      </a:pPr>
                      <a:r>
                        <a:rPr lang="en-US" sz="1400" dirty="0">
                          <a:effectLst/>
                        </a:rPr>
                        <a:t>GS2.11 	Permit varying sizes of urban villages based on local conditions, but limit sizes so that most village areas are within walking distance from employment and service areas in the village.</a:t>
                      </a:r>
                    </a:p>
                    <a:p>
                      <a:pPr marL="624205" marR="481330" indent="-548640">
                        <a:lnSpc>
                          <a:spcPct val="115000"/>
                        </a:lnSpc>
                        <a:spcBef>
                          <a:spcPts val="0"/>
                        </a:spcBef>
                        <a:spcAft>
                          <a:spcPts val="0"/>
                        </a:spcAft>
                        <a:tabLst>
                          <a:tab pos="624205" algn="l"/>
                        </a:tabLst>
                      </a:pPr>
                      <a:r>
                        <a:rPr lang="en-US" sz="1400" dirty="0">
                          <a:effectLst/>
                        </a:rPr>
                        <a:t>GS2.12	Reflect the area that is generally within a ten-minute walk of frequent light rail stations in urban villages.</a:t>
                      </a:r>
                    </a:p>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272" marR="54272" marT="0" marB="0"/>
                </a:tc>
              </a:tr>
              <a:tr h="3499105">
                <a:tc>
                  <a:txBody>
                    <a:bodyPr/>
                    <a:lstStyle/>
                    <a:p>
                      <a:pPr marL="0" marR="481330">
                        <a:lnSpc>
                          <a:spcPct val="115000"/>
                        </a:lnSpc>
                        <a:spcBef>
                          <a:spcPts val="0"/>
                        </a:spcBef>
                        <a:spcAft>
                          <a:spcPts val="0"/>
                        </a:spcAft>
                        <a:tabLst>
                          <a:tab pos="624205" algn="l"/>
                        </a:tabLst>
                      </a:pPr>
                      <a:r>
                        <a:rPr lang="en-US" sz="1400" dirty="0">
                          <a:effectLst/>
                        </a:rPr>
                        <a:t>Staff Recommendation on replacement of GS2.3 and GS2.12 with the following.  Keep GS2.11? </a:t>
                      </a:r>
                    </a:p>
                    <a:p>
                      <a:pPr marL="624205" marR="481330" indent="-548640">
                        <a:lnSpc>
                          <a:spcPct val="115000"/>
                        </a:lnSpc>
                        <a:spcBef>
                          <a:spcPts val="0"/>
                        </a:spcBef>
                        <a:spcAft>
                          <a:spcPts val="0"/>
                        </a:spcAft>
                        <a:tabLst>
                          <a:tab pos="624205" algn="l"/>
                        </a:tabLst>
                      </a:pPr>
                      <a:r>
                        <a:rPr lang="en-US" sz="1400" spc="-5" dirty="0">
                          <a:effectLst/>
                        </a:rPr>
                        <a:t>GS2.3	</a:t>
                      </a:r>
                      <a:r>
                        <a:rPr lang="en-US" sz="1400" dirty="0">
                          <a:effectLst/>
                        </a:rPr>
                        <a:t>Establish boundaries for </a:t>
                      </a:r>
                      <a:r>
                        <a:rPr lang="en-US" sz="1400" spc="-5" dirty="0">
                          <a:effectLst/>
                        </a:rPr>
                        <a:t>urban</a:t>
                      </a:r>
                      <a:r>
                        <a:rPr lang="en-US" sz="1400" dirty="0">
                          <a:effectLst/>
                        </a:rPr>
                        <a:t> centers, urban villages, and</a:t>
                      </a:r>
                      <a:r>
                        <a:rPr lang="en-US" sz="1400" spc="-70" dirty="0">
                          <a:effectLst/>
                        </a:rPr>
                        <a:t> </a:t>
                      </a:r>
                      <a:r>
                        <a:rPr lang="en-US" sz="1400" dirty="0">
                          <a:effectLst/>
                        </a:rPr>
                        <a:t>manufacturing/industrial centers that reflect existing development patterns, intended community</a:t>
                      </a:r>
                      <a:r>
                        <a:rPr lang="en-US" sz="1400" spc="-145" dirty="0">
                          <a:effectLst/>
                        </a:rPr>
                        <a:t> </a:t>
                      </a:r>
                      <a:r>
                        <a:rPr lang="en-US" sz="1400" dirty="0">
                          <a:effectLst/>
                        </a:rPr>
                        <a:t>characteristics, and the 10 minute walkshed(defined below) from frequent and reliable transit as defined by policy GS2.??</a:t>
                      </a:r>
                    </a:p>
                    <a:p>
                      <a:pPr marL="0" marR="467360">
                        <a:lnSpc>
                          <a:spcPct val="115000"/>
                        </a:lnSpc>
                        <a:spcBef>
                          <a:spcPts val="0"/>
                        </a:spcBef>
                        <a:spcAft>
                          <a:spcPts val="0"/>
                        </a:spcAft>
                        <a:tabLst>
                          <a:tab pos="624205" algn="l"/>
                        </a:tabLst>
                      </a:pPr>
                      <a:r>
                        <a:rPr lang="en-US" sz="1400" dirty="0">
                          <a:effectLst/>
                        </a:rPr>
                        <a:t> </a:t>
                      </a:r>
                    </a:p>
                    <a:p>
                      <a:pPr marL="0" marR="467360">
                        <a:lnSpc>
                          <a:spcPct val="115000"/>
                        </a:lnSpc>
                        <a:spcBef>
                          <a:spcPts val="0"/>
                        </a:spcBef>
                        <a:spcAft>
                          <a:spcPts val="0"/>
                        </a:spcAft>
                        <a:tabLst>
                          <a:tab pos="624205" algn="l"/>
                        </a:tabLst>
                      </a:pPr>
                      <a:r>
                        <a:rPr lang="en-US" sz="1400" dirty="0">
                          <a:effectLst/>
                        </a:rPr>
                        <a:t>GS2.??  	Define frequent and reliable transit as:	</a:t>
                      </a:r>
                    </a:p>
                    <a:p>
                      <a:pPr marL="342900" marR="467360" lvl="0" indent="-342900">
                        <a:lnSpc>
                          <a:spcPct val="115000"/>
                        </a:lnSpc>
                        <a:spcBef>
                          <a:spcPts val="0"/>
                        </a:spcBef>
                        <a:spcAft>
                          <a:spcPts val="0"/>
                        </a:spcAft>
                        <a:buFont typeface="+mj-lt"/>
                        <a:buAutoNum type="arabicPeriod"/>
                        <a:tabLst>
                          <a:tab pos="624205" algn="l"/>
                        </a:tabLst>
                      </a:pPr>
                      <a:r>
                        <a:rPr lang="en-US" sz="1400" spc="-5" dirty="0">
                          <a:effectLst/>
                        </a:rPr>
                        <a:t>light rail stations; </a:t>
                      </a:r>
                      <a:endParaRPr lang="en-US" sz="1400" dirty="0">
                        <a:effectLst/>
                      </a:endParaRPr>
                    </a:p>
                    <a:p>
                      <a:pPr marL="342900" marR="467360" lvl="0" indent="-342900">
                        <a:lnSpc>
                          <a:spcPct val="115000"/>
                        </a:lnSpc>
                        <a:spcBef>
                          <a:spcPts val="0"/>
                        </a:spcBef>
                        <a:spcAft>
                          <a:spcPts val="0"/>
                        </a:spcAft>
                        <a:buFont typeface="+mj-lt"/>
                        <a:buAutoNum type="arabicPeriod"/>
                        <a:tabLst>
                          <a:tab pos="624205" algn="l"/>
                        </a:tabLst>
                      </a:pPr>
                      <a:r>
                        <a:rPr lang="en-US" sz="1400" spc="-5" dirty="0">
                          <a:effectLst/>
                        </a:rPr>
                        <a:t>Places where two corridors that currently provide frequent transit service intersect, as shown in either red, orange, or yellow on the Frequent Transit Network map (Figure 4-1 in the Seattle Transit Master Plan) as updated to show actual 2012 frequent transit service levels; </a:t>
                      </a:r>
                      <a:endParaRPr lang="en-US" sz="1400" dirty="0">
                        <a:effectLst/>
                      </a:endParaRPr>
                    </a:p>
                    <a:p>
                      <a:pPr marL="342900" marR="467360" lvl="0" indent="-342900">
                        <a:lnSpc>
                          <a:spcPct val="115000"/>
                        </a:lnSpc>
                        <a:spcBef>
                          <a:spcPts val="0"/>
                        </a:spcBef>
                        <a:spcAft>
                          <a:spcPts val="0"/>
                        </a:spcAft>
                        <a:buFont typeface="+mj-lt"/>
                        <a:buAutoNum type="arabicPeriod"/>
                        <a:tabLst>
                          <a:tab pos="624205" algn="l"/>
                        </a:tabLst>
                      </a:pPr>
                      <a:r>
                        <a:rPr lang="en-US" sz="1400" spc="-5" dirty="0">
                          <a:effectLst/>
                        </a:rPr>
                        <a:t>Existing multimodal hubs and transportation centers shown in Figure 5-5 in the Seattle Transit Master Plan</a:t>
                      </a:r>
                      <a:endParaRPr lang="en-US" sz="1400" dirty="0">
                        <a:effectLst/>
                      </a:endParaRPr>
                    </a:p>
                    <a:p>
                      <a:pPr marL="0" marR="467360">
                        <a:lnSpc>
                          <a:spcPct val="115000"/>
                        </a:lnSpc>
                        <a:spcBef>
                          <a:spcPts val="0"/>
                        </a:spcBef>
                        <a:spcAft>
                          <a:spcPts val="0"/>
                        </a:spcAft>
                        <a:tabLst>
                          <a:tab pos="624205" algn="l"/>
                        </a:tabLst>
                      </a:pPr>
                      <a:r>
                        <a:rPr lang="en-US" sz="1400" spc="-5" dirty="0">
                          <a:effectLst/>
                        </a:rPr>
                        <a:t> </a:t>
                      </a:r>
                      <a:endParaRPr lang="en-US" sz="1400" dirty="0">
                        <a:effectLst/>
                      </a:endParaRPr>
                    </a:p>
                    <a:p>
                      <a:pPr marL="0" marR="0">
                        <a:lnSpc>
                          <a:spcPct val="107000"/>
                        </a:lnSpc>
                        <a:spcBef>
                          <a:spcPts val="0"/>
                        </a:spcBef>
                        <a:spcAft>
                          <a:spcPts val="0"/>
                        </a:spcAft>
                      </a:pPr>
                      <a:r>
                        <a:rPr lang="en-US" sz="1400" spc="-5" dirty="0">
                          <a:effectLst/>
                        </a:rPr>
                        <a:t>GS2.???? 	Boundaries of existing Urban Villages and Urban Centers may only be revisited through a community planning process and an amendment to the Comprehensive Plan.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272" marR="54272" marT="0" marB="0"/>
                </a:tc>
              </a:tr>
            </a:tbl>
          </a:graphicData>
        </a:graphic>
      </p:graphicFrame>
    </p:spTree>
    <p:extLst>
      <p:ext uri="{BB962C8B-B14F-4D97-AF65-F5344CB8AC3E}">
        <p14:creationId xmlns:p14="http://schemas.microsoft.com/office/powerpoint/2010/main" val="3004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SPC letter re: 2014/15 Proposed Amendments to Comp Plan</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a:bodyPr>
          <a:lstStyle/>
          <a:p>
            <a:pPr marL="0" indent="0">
              <a:buNone/>
            </a:pPr>
            <a:endParaRPr lang="en-US" dirty="0" smtClean="0">
              <a:latin typeface="Corbel" panose="020B0503020204020204" pitchFamily="34" charset="0"/>
            </a:endParaRPr>
          </a:p>
          <a:p>
            <a:pPr marL="0" indent="0">
              <a:buNone/>
            </a:pPr>
            <a:r>
              <a:rPr lang="en-US" dirty="0" smtClean="0">
                <a:latin typeface="Corbel" panose="020B0503020204020204" pitchFamily="34" charset="0"/>
              </a:rPr>
              <a:t>Proposed FLUM amendments </a:t>
            </a:r>
            <a:endParaRPr lang="en-US" dirty="0">
              <a:latin typeface="Corbel" panose="020B0503020204020204" pitchFamily="34" charset="0"/>
            </a:endParaRPr>
          </a:p>
        </p:txBody>
      </p:sp>
    </p:spTree>
    <p:extLst>
      <p:ext uri="{BB962C8B-B14F-4D97-AF65-F5344CB8AC3E}">
        <p14:creationId xmlns:p14="http://schemas.microsoft.com/office/powerpoint/2010/main" val="4023998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365125"/>
            <a:ext cx="10909300" cy="1325563"/>
          </a:xfrm>
        </p:spPr>
        <p:txBody>
          <a:bodyPr/>
          <a:lstStyle/>
          <a:p>
            <a:r>
              <a:rPr lang="en-US" b="1" dirty="0" smtClean="0">
                <a:latin typeface="Corbel" panose="020B0503020204020204" pitchFamily="34" charset="0"/>
              </a:rPr>
              <a:t>Central Area Update</a:t>
            </a:r>
            <a:endParaRPr lang="en-US" b="1" dirty="0">
              <a:latin typeface="Corbel" panose="020B0503020204020204" pitchFamily="34" charset="0"/>
            </a:endParaRPr>
          </a:p>
        </p:txBody>
      </p:sp>
      <p:sp>
        <p:nvSpPr>
          <p:cNvPr id="5" name="Content Placeholder 4"/>
          <p:cNvSpPr>
            <a:spLocks noGrp="1"/>
          </p:cNvSpPr>
          <p:nvPr>
            <p:ph idx="1"/>
          </p:nvPr>
        </p:nvSpPr>
        <p:spPr>
          <a:xfrm>
            <a:off x="444500" y="1587500"/>
            <a:ext cx="10909300" cy="4958697"/>
          </a:xfrm>
        </p:spPr>
        <p:txBody>
          <a:bodyPr>
            <a:normAutofit fontScale="92500" lnSpcReduction="10000"/>
          </a:bodyPr>
          <a:lstStyle/>
          <a:p>
            <a:pPr marL="0" indent="0">
              <a:buNone/>
            </a:pPr>
            <a:r>
              <a:rPr lang="en-US" dirty="0" smtClean="0">
                <a:latin typeface="Corbel" panose="020B0503020204020204" pitchFamily="34" charset="0"/>
              </a:rPr>
              <a:t>Parcels include:</a:t>
            </a:r>
          </a:p>
          <a:p>
            <a:pPr marL="0" indent="0">
              <a:buNone/>
            </a:pPr>
            <a:endParaRPr lang="en-US" dirty="0">
              <a:latin typeface="Corbel" panose="020B0503020204020204" pitchFamily="34" charset="0"/>
            </a:endParaRPr>
          </a:p>
          <a:p>
            <a:pPr marL="0" indent="0">
              <a:buNone/>
            </a:pPr>
            <a:r>
              <a:rPr lang="en-US" dirty="0" smtClean="0">
                <a:latin typeface="Corbel" panose="020B0503020204020204" pitchFamily="34" charset="0"/>
              </a:rPr>
              <a:t>700 22</a:t>
            </a:r>
            <a:r>
              <a:rPr lang="en-US" baseline="30000" dirty="0" smtClean="0">
                <a:latin typeface="Corbel" panose="020B0503020204020204" pitchFamily="34" charset="0"/>
              </a:rPr>
              <a:t>nd</a:t>
            </a:r>
            <a:r>
              <a:rPr lang="en-US" dirty="0" smtClean="0">
                <a:latin typeface="Corbel" panose="020B0503020204020204" pitchFamily="34" charset="0"/>
              </a:rPr>
              <a:t> Ave. (within UV)</a:t>
            </a:r>
          </a:p>
          <a:p>
            <a:pPr marL="0" indent="0">
              <a:buNone/>
            </a:pPr>
            <a:endParaRPr lang="en-US" dirty="0">
              <a:latin typeface="Corbel" panose="020B0503020204020204" pitchFamily="34" charset="0"/>
            </a:endParaRPr>
          </a:p>
          <a:p>
            <a:pPr marL="0" indent="0">
              <a:buNone/>
            </a:pPr>
            <a:r>
              <a:rPr lang="en-US" dirty="0" smtClean="0">
                <a:latin typeface="Corbel" panose="020B0503020204020204" pitchFamily="34" charset="0"/>
              </a:rPr>
              <a:t>E. Union Street</a:t>
            </a:r>
          </a:p>
          <a:p>
            <a:pPr marL="0" indent="0">
              <a:buNone/>
            </a:pPr>
            <a:r>
              <a:rPr lang="en-US" dirty="0" smtClean="0">
                <a:latin typeface="Corbel" panose="020B0503020204020204" pitchFamily="34" charset="0"/>
              </a:rPr>
              <a:t>2002, 2006, 2008, 2012, 2016, 2018</a:t>
            </a:r>
          </a:p>
          <a:p>
            <a:pPr marL="0" indent="0">
              <a:buNone/>
            </a:pPr>
            <a:endParaRPr lang="en-US" dirty="0">
              <a:latin typeface="Corbel" panose="020B0503020204020204" pitchFamily="34" charset="0"/>
            </a:endParaRPr>
          </a:p>
          <a:p>
            <a:pPr marL="0" indent="0">
              <a:buNone/>
            </a:pPr>
            <a:r>
              <a:rPr lang="en-US" dirty="0" smtClean="0">
                <a:latin typeface="Corbel" panose="020B0503020204020204" pitchFamily="34" charset="0"/>
              </a:rPr>
              <a:t>1412 20</a:t>
            </a:r>
            <a:r>
              <a:rPr lang="en-US" baseline="30000" dirty="0" smtClean="0">
                <a:latin typeface="Corbel" panose="020B0503020204020204" pitchFamily="34" charset="0"/>
              </a:rPr>
              <a:t>th</a:t>
            </a:r>
            <a:r>
              <a:rPr lang="en-US" dirty="0" smtClean="0">
                <a:latin typeface="Corbel" panose="020B0503020204020204" pitchFamily="34" charset="0"/>
              </a:rPr>
              <a:t> Ave. </a:t>
            </a:r>
          </a:p>
          <a:p>
            <a:pPr marL="0" indent="0">
              <a:buNone/>
            </a:pPr>
            <a:endParaRPr lang="en-US" dirty="0" smtClean="0">
              <a:latin typeface="Corbel" panose="020B0503020204020204" pitchFamily="34" charset="0"/>
            </a:endParaRPr>
          </a:p>
          <a:p>
            <a:pPr marL="0" indent="0">
              <a:buNone/>
            </a:pPr>
            <a:r>
              <a:rPr lang="en-US" dirty="0" smtClean="0">
                <a:latin typeface="Corbel" panose="020B0503020204020204" pitchFamily="34" charset="0"/>
              </a:rPr>
              <a:t>E. John Street</a:t>
            </a:r>
            <a:endParaRPr lang="en-US" dirty="0">
              <a:latin typeface="Corbel" panose="020B0503020204020204" pitchFamily="34" charset="0"/>
            </a:endParaRPr>
          </a:p>
          <a:p>
            <a:pPr marL="0" indent="0">
              <a:buNone/>
            </a:pPr>
            <a:r>
              <a:rPr lang="en-US" dirty="0" smtClean="0">
                <a:latin typeface="Corbel" panose="020B0503020204020204" pitchFamily="34" charset="0"/>
              </a:rPr>
              <a:t>2001, 2015</a:t>
            </a:r>
          </a:p>
          <a:p>
            <a:pPr marL="0" indent="0">
              <a:buNone/>
            </a:pPr>
            <a:endParaRPr lang="en-US" dirty="0"/>
          </a:p>
          <a:p>
            <a:pPr marL="0" indent="0">
              <a:buNone/>
            </a:pPr>
            <a:endParaRPr lang="en-US" dirty="0" smtClean="0"/>
          </a:p>
          <a:p>
            <a:pPr marL="0" indent="0">
              <a:buNone/>
            </a:pPr>
            <a:endParaRPr lang="en-US" dirty="0" smtClean="0"/>
          </a:p>
          <a:p>
            <a:pPr lvl="1"/>
            <a:endParaRPr lang="en-US" dirty="0"/>
          </a:p>
        </p:txBody>
      </p:sp>
      <p:pic>
        <p:nvPicPr>
          <p:cNvPr id="6" name="Picture 5"/>
          <p:cNvPicPr>
            <a:picLocks noChangeAspect="1"/>
          </p:cNvPicPr>
          <p:nvPr/>
        </p:nvPicPr>
        <p:blipFill>
          <a:blip r:embed="rId2"/>
          <a:stretch>
            <a:fillRect/>
          </a:stretch>
        </p:blipFill>
        <p:spPr>
          <a:xfrm>
            <a:off x="5715000" y="152400"/>
            <a:ext cx="6045200" cy="6393798"/>
          </a:xfrm>
          <a:prstGeom prst="rect">
            <a:avLst/>
          </a:prstGeom>
        </p:spPr>
      </p:pic>
    </p:spTree>
    <p:extLst>
      <p:ext uri="{BB962C8B-B14F-4D97-AF65-F5344CB8AC3E}">
        <p14:creationId xmlns:p14="http://schemas.microsoft.com/office/powerpoint/2010/main" val="1193288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Lake City Update</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Corbel" panose="020B0503020204020204" pitchFamily="34" charset="0"/>
              </a:rPr>
              <a:t>Parcels Include:</a:t>
            </a:r>
          </a:p>
          <a:p>
            <a:pPr marL="514350" indent="-514350">
              <a:buAutoNum type="arabicPeriod"/>
            </a:pPr>
            <a:r>
              <a:rPr lang="en-US" dirty="0" smtClean="0">
                <a:latin typeface="Corbel" panose="020B0503020204020204" pitchFamily="34" charset="0"/>
              </a:rPr>
              <a:t>NE 125</a:t>
            </a:r>
            <a:r>
              <a:rPr lang="en-US" baseline="30000" dirty="0" smtClean="0">
                <a:latin typeface="Corbel" panose="020B0503020204020204" pitchFamily="34" charset="0"/>
              </a:rPr>
              <a:t>th</a:t>
            </a:r>
            <a:r>
              <a:rPr lang="en-US" dirty="0" smtClean="0">
                <a:latin typeface="Corbel" panose="020B0503020204020204" pitchFamily="34" charset="0"/>
              </a:rPr>
              <a:t> St.</a:t>
            </a:r>
          </a:p>
          <a:p>
            <a:pPr marL="0" indent="0">
              <a:buNone/>
            </a:pPr>
            <a:r>
              <a:rPr lang="en-US" dirty="0" smtClean="0">
                <a:latin typeface="Corbel" panose="020B0503020204020204" pitchFamily="34" charset="0"/>
              </a:rPr>
              <a:t>2611, 2700, 2707, 2727, 2805</a:t>
            </a:r>
          </a:p>
          <a:p>
            <a:pPr marL="0" indent="0">
              <a:buNone/>
            </a:pPr>
            <a:endParaRPr lang="en-US" dirty="0" smtClean="0">
              <a:latin typeface="Corbel" panose="020B0503020204020204" pitchFamily="34" charset="0"/>
            </a:endParaRPr>
          </a:p>
          <a:p>
            <a:pPr marL="514350" indent="-514350">
              <a:buAutoNum type="arabicPeriod" startAt="2"/>
            </a:pPr>
            <a:r>
              <a:rPr lang="en-US" dirty="0" smtClean="0">
                <a:latin typeface="Corbel" panose="020B0503020204020204" pitchFamily="34" charset="0"/>
              </a:rPr>
              <a:t>28</a:t>
            </a:r>
            <a:r>
              <a:rPr lang="en-US" baseline="30000" dirty="0" smtClean="0">
                <a:latin typeface="Corbel" panose="020B0503020204020204" pitchFamily="34" charset="0"/>
              </a:rPr>
              <a:t>th</a:t>
            </a:r>
            <a:r>
              <a:rPr lang="en-US" dirty="0" smtClean="0">
                <a:latin typeface="Corbel" panose="020B0503020204020204" pitchFamily="34" charset="0"/>
              </a:rPr>
              <a:t> Ave. NE</a:t>
            </a:r>
          </a:p>
          <a:p>
            <a:pPr marL="0" indent="0">
              <a:buNone/>
            </a:pPr>
            <a:r>
              <a:rPr lang="en-US" dirty="0" smtClean="0">
                <a:latin typeface="Corbel" panose="020B0503020204020204" pitchFamily="34" charset="0"/>
              </a:rPr>
              <a:t>12501, 12531</a:t>
            </a:r>
          </a:p>
          <a:p>
            <a:pPr marL="0" indent="0">
              <a:buNone/>
            </a:pPr>
            <a:endParaRPr lang="en-US" dirty="0" smtClean="0">
              <a:latin typeface="Corbel" panose="020B0503020204020204" pitchFamily="34" charset="0"/>
            </a:endParaRPr>
          </a:p>
          <a:p>
            <a:pPr marL="514350" indent="-514350">
              <a:buAutoNum type="arabicPeriod" startAt="3"/>
            </a:pPr>
            <a:r>
              <a:rPr lang="en-US" dirty="0" smtClean="0">
                <a:latin typeface="Corbel" panose="020B0503020204020204" pitchFamily="34" charset="0"/>
              </a:rPr>
              <a:t>27</a:t>
            </a:r>
            <a:r>
              <a:rPr lang="en-US" baseline="30000" dirty="0" smtClean="0">
                <a:latin typeface="Corbel" panose="020B0503020204020204" pitchFamily="34" charset="0"/>
              </a:rPr>
              <a:t>th</a:t>
            </a:r>
            <a:r>
              <a:rPr lang="en-US" dirty="0" smtClean="0">
                <a:latin typeface="Corbel" panose="020B0503020204020204" pitchFamily="34" charset="0"/>
              </a:rPr>
              <a:t> Ave. NE</a:t>
            </a:r>
          </a:p>
          <a:p>
            <a:pPr marL="0" indent="0">
              <a:buNone/>
            </a:pPr>
            <a:r>
              <a:rPr lang="en-US" dirty="0" smtClean="0">
                <a:latin typeface="Corbel" panose="020B0503020204020204" pitchFamily="34" charset="0"/>
              </a:rPr>
              <a:t>12509</a:t>
            </a:r>
          </a:p>
        </p:txBody>
      </p:sp>
      <p:pic>
        <p:nvPicPr>
          <p:cNvPr id="5" name="Picture 4"/>
          <p:cNvPicPr>
            <a:picLocks noChangeAspect="1"/>
          </p:cNvPicPr>
          <p:nvPr/>
        </p:nvPicPr>
        <p:blipFill>
          <a:blip r:embed="rId2"/>
          <a:stretch>
            <a:fillRect/>
          </a:stretch>
        </p:blipFill>
        <p:spPr>
          <a:xfrm>
            <a:off x="5290988" y="719137"/>
            <a:ext cx="6901012" cy="5592763"/>
          </a:xfrm>
          <a:prstGeom prst="rect">
            <a:avLst/>
          </a:prstGeom>
        </p:spPr>
      </p:pic>
    </p:spTree>
    <p:extLst>
      <p:ext uri="{BB962C8B-B14F-4D97-AF65-F5344CB8AC3E}">
        <p14:creationId xmlns:p14="http://schemas.microsoft.com/office/powerpoint/2010/main" val="2977900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TotalTime>
  <Words>988</Words>
  <Application>Microsoft Office PowerPoint</Application>
  <PresentationFormat>Custom</PresentationFormat>
  <Paragraphs>234</Paragraphs>
  <Slides>23</Slides>
  <Notes>14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Seattle Growth Strategy</vt:lpstr>
      <vt:lpstr>Seattle Growth Strategy</vt:lpstr>
      <vt:lpstr>Seattle Growth Strategy</vt:lpstr>
      <vt:lpstr>Seattle Growth Strategy</vt:lpstr>
      <vt:lpstr>SPC letter re: 2014/15 Proposed Amendments to Comp Plan</vt:lpstr>
      <vt:lpstr>Central Area Update</vt:lpstr>
      <vt:lpstr>Lake City Update</vt:lpstr>
      <vt:lpstr>Morgan Junction Update</vt:lpstr>
      <vt:lpstr>U-District Update</vt:lpstr>
      <vt:lpstr>SPC letter re: 2014/15 Proposed Amendments to Comp Plan</vt:lpstr>
      <vt:lpstr>SPC letter re: 2014/15 Proposed Amendments to Comp Plan</vt:lpstr>
      <vt:lpstr>SPC letter re: 2014/15 Proposed Amendments to Comp Plan</vt:lpstr>
      <vt:lpstr>Housing Affordability and Livability Agenda – SPC approach</vt:lpstr>
      <vt:lpstr>Housing Affordability and Livability Agenda – SPC approach</vt:lpstr>
      <vt:lpstr>Housing Affordability and Livability Agenda – SPC approach</vt:lpstr>
      <vt:lpstr>Housing Affordability and Livability Agenda – timing </vt:lpstr>
      <vt:lpstr>Housing Affordability and Livability Agenda – timing </vt:lpstr>
      <vt:lpstr>Housing Affordability and Livability Agenda – timing </vt:lpstr>
      <vt:lpstr>Housing Affordability and Livability Agenda – timing </vt:lpstr>
      <vt:lpstr>Housing Affordability and Livability Agenda – Commercial Linkage Fee </vt:lpstr>
      <vt:lpstr>Housing Affordability and Livability Agenda – Commercial Linkage Fee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 Jesseca</dc:creator>
  <cp:lastModifiedBy>Murdock, Vanessa</cp:lastModifiedBy>
  <cp:revision>23</cp:revision>
  <cp:lastPrinted>2015-08-12T16:56:57Z</cp:lastPrinted>
  <dcterms:created xsi:type="dcterms:W3CDTF">2015-08-05T16:30:41Z</dcterms:created>
  <dcterms:modified xsi:type="dcterms:W3CDTF">2015-08-12T22:12:50Z</dcterms:modified>
</cp:coreProperties>
</file>