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2" r:id="rId2"/>
    <p:sldId id="283" r:id="rId3"/>
    <p:sldId id="286" r:id="rId4"/>
    <p:sldId id="273" r:id="rId5"/>
    <p:sldId id="285" r:id="rId6"/>
    <p:sldId id="258" r:id="rId7"/>
    <p:sldId id="259" r:id="rId8"/>
    <p:sldId id="260" r:id="rId9"/>
    <p:sldId id="279" r:id="rId10"/>
    <p:sldId id="280" r:id="rId11"/>
    <p:sldId id="263" r:id="rId12"/>
    <p:sldId id="266" r:id="rId13"/>
    <p:sldId id="267" r:id="rId14"/>
    <p:sldId id="268" r:id="rId15"/>
    <p:sldId id="272" r:id="rId16"/>
    <p:sldId id="275" r:id="rId17"/>
    <p:sldId id="271" r:id="rId18"/>
    <p:sldId id="270" r:id="rId19"/>
    <p:sldId id="269" r:id="rId20"/>
    <p:sldId id="274" r:id="rId21"/>
    <p:sldId id="284" r:id="rId22"/>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6050" y="0"/>
            <a:ext cx="3027363" cy="463550"/>
          </a:xfrm>
          <a:prstGeom prst="rect">
            <a:avLst/>
          </a:prstGeom>
        </p:spPr>
        <p:txBody>
          <a:bodyPr vert="horz" lIns="91440" tIns="45720" rIns="91440" bIns="45720" rtlCol="0"/>
          <a:lstStyle>
            <a:lvl1pPr algn="r">
              <a:defRPr sz="1200"/>
            </a:lvl1pPr>
          </a:lstStyle>
          <a:p>
            <a:fld id="{EB61E521-EBF4-407C-BC13-73AA0F735D35}" type="datetimeFigureOut">
              <a:rPr lang="en-US" smtClean="0"/>
              <a:t>10/9/2014</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lIns="91440" tIns="45720" rIns="91440" bIns="45720" rtlCol="0" anchor="b"/>
          <a:lstStyle>
            <a:lvl1pPr algn="r">
              <a:defRPr sz="1200"/>
            </a:lvl1pPr>
          </a:lstStyle>
          <a:p>
            <a:fld id="{672AEDE9-0111-4B29-AF0E-3BAB8DE588BC}" type="slidenum">
              <a:rPr lang="en-US" smtClean="0"/>
              <a:t>‹#›</a:t>
            </a:fld>
            <a:endParaRPr lang="en-US" dirty="0"/>
          </a:p>
        </p:txBody>
      </p:sp>
    </p:spTree>
    <p:extLst>
      <p:ext uri="{BB962C8B-B14F-4D97-AF65-F5344CB8AC3E}">
        <p14:creationId xmlns:p14="http://schemas.microsoft.com/office/powerpoint/2010/main" val="466115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Opening slide, Introductions:</a:t>
            </a:r>
          </a:p>
          <a:p>
            <a:r>
              <a:rPr lang="en-US" dirty="0" smtClean="0"/>
              <a:t>Self (Marshall)</a:t>
            </a:r>
          </a:p>
          <a:p>
            <a:r>
              <a:rPr lang="en-US" dirty="0" smtClean="0"/>
              <a:t>Robert Nellams, SC Director and host (in terms of venue)</a:t>
            </a:r>
          </a:p>
          <a:p>
            <a:r>
              <a:rPr lang="en-US" dirty="0" smtClean="0"/>
              <a:t>Rick Hooper (if present) OH</a:t>
            </a:r>
            <a:r>
              <a:rPr lang="en-US" baseline="0" dirty="0" smtClean="0"/>
              <a:t> Director</a:t>
            </a:r>
          </a:p>
          <a:p>
            <a:r>
              <a:rPr lang="en-US" baseline="0" dirty="0" smtClean="0"/>
              <a:t>Josh Brower, Seattle Planning Commissioner</a:t>
            </a:r>
          </a:p>
          <a:p>
            <a:r>
              <a:rPr lang="en-US" baseline="0" dirty="0" smtClean="0"/>
              <a:t>Debi Frausto, Chair of the Uptown Alliance Urban Design Framework committee</a:t>
            </a:r>
          </a:p>
          <a:p>
            <a:r>
              <a:rPr lang="en-US" baseline="0" dirty="0" smtClean="0"/>
              <a:t>Special thanks to John Coney who helped get the ball rolling on the community side </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CBA5AE4-E86A-4945-A2B8-7CEB723C9138}" type="slidenum">
              <a:rPr lang="en-US" smtClean="0"/>
              <a:t>1</a:t>
            </a:fld>
            <a:endParaRPr lang="en-US"/>
          </a:p>
        </p:txBody>
      </p:sp>
    </p:spTree>
    <p:extLst>
      <p:ext uri="{BB962C8B-B14F-4D97-AF65-F5344CB8AC3E}">
        <p14:creationId xmlns:p14="http://schemas.microsoft.com/office/powerpoint/2010/main" val="1303237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Why</a:t>
            </a:r>
            <a:r>
              <a:rPr lang="en-US" baseline="0" dirty="0" smtClean="0"/>
              <a:t> now why here?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Uptown is one of six Urban Centers in Seattle. Several large infrastructure and development projects are planned or underway in the neighborhood including Two way Mercer and the north portal of the State Route 99 tunnel. </a:t>
            </a:r>
          </a:p>
        </p:txBody>
      </p:sp>
      <p:sp>
        <p:nvSpPr>
          <p:cNvPr id="4" name="Slide Number Placeholder 3"/>
          <p:cNvSpPr>
            <a:spLocks noGrp="1"/>
          </p:cNvSpPr>
          <p:nvPr>
            <p:ph type="sldNum" sz="quarter" idx="10"/>
          </p:nvPr>
        </p:nvSpPr>
        <p:spPr/>
        <p:txBody>
          <a:bodyPr/>
          <a:lstStyle/>
          <a:p>
            <a:fld id="{4CBA5AE4-E86A-4945-A2B8-7CEB723C9138}" type="slidenum">
              <a:rPr lang="en-US" smtClean="0"/>
              <a:t>2</a:t>
            </a:fld>
            <a:endParaRPr lang="en-US"/>
          </a:p>
        </p:txBody>
      </p:sp>
    </p:spTree>
    <p:extLst>
      <p:ext uri="{BB962C8B-B14F-4D97-AF65-F5344CB8AC3E}">
        <p14:creationId xmlns:p14="http://schemas.microsoft.com/office/powerpoint/2010/main" val="1362097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Why</a:t>
            </a:r>
            <a:r>
              <a:rPr lang="en-US" baseline="0" dirty="0" smtClean="0"/>
              <a:t> now why here?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Uptown is one of six Urban Centers in Seattle. Several large infrastructure and development projects are planned or underway in the neighborhood including Two way Mercer and the north portal of the State Route 99 tunnel. </a:t>
            </a:r>
          </a:p>
        </p:txBody>
      </p:sp>
      <p:sp>
        <p:nvSpPr>
          <p:cNvPr id="4" name="Slide Number Placeholder 3"/>
          <p:cNvSpPr>
            <a:spLocks noGrp="1"/>
          </p:cNvSpPr>
          <p:nvPr>
            <p:ph type="sldNum" sz="quarter" idx="10"/>
          </p:nvPr>
        </p:nvSpPr>
        <p:spPr/>
        <p:txBody>
          <a:bodyPr/>
          <a:lstStyle/>
          <a:p>
            <a:fld id="{4CBA5AE4-E86A-4945-A2B8-7CEB723C9138}" type="slidenum">
              <a:rPr lang="en-US" smtClean="0"/>
              <a:t>3</a:t>
            </a:fld>
            <a:endParaRPr lang="en-US"/>
          </a:p>
        </p:txBody>
      </p:sp>
    </p:spTree>
    <p:extLst>
      <p:ext uri="{BB962C8B-B14F-4D97-AF65-F5344CB8AC3E}">
        <p14:creationId xmlns:p14="http://schemas.microsoft.com/office/powerpoint/2010/main" val="1362097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a:t>
            </a:r>
            <a:r>
              <a:rPr lang="en-US" baseline="0" dirty="0" smtClean="0"/>
              <a:t> Milestones</a:t>
            </a:r>
            <a:endParaRPr lang="en-US" dirty="0"/>
          </a:p>
        </p:txBody>
      </p:sp>
      <p:sp>
        <p:nvSpPr>
          <p:cNvPr id="4" name="Slide Number Placeholder 3"/>
          <p:cNvSpPr>
            <a:spLocks noGrp="1"/>
          </p:cNvSpPr>
          <p:nvPr>
            <p:ph type="sldNum" sz="quarter" idx="10"/>
          </p:nvPr>
        </p:nvSpPr>
        <p:spPr/>
        <p:txBody>
          <a:bodyPr/>
          <a:lstStyle/>
          <a:p>
            <a:fld id="{4CBA5AE4-E86A-4945-A2B8-7CEB723C9138}" type="slidenum">
              <a:rPr lang="en-US" smtClean="0"/>
              <a:t>21</a:t>
            </a:fld>
            <a:endParaRPr lang="en-US"/>
          </a:p>
        </p:txBody>
      </p:sp>
    </p:spTree>
    <p:extLst>
      <p:ext uri="{BB962C8B-B14F-4D97-AF65-F5344CB8AC3E}">
        <p14:creationId xmlns:p14="http://schemas.microsoft.com/office/powerpoint/2010/main" val="3856426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F51CD6-53AD-4638-8FAB-5FE842A97CED}" type="datetimeFigureOut">
              <a:rPr lang="en-US" smtClean="0"/>
              <a:t>10/9/2014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C2454B-1679-4B0E-A28E-E0F9DE3FB3F0}" type="slidenum">
              <a:rPr lang="en-US" smtClean="0"/>
              <a:t>‹#›</a:t>
            </a:fld>
            <a:endParaRPr lang="en-US" dirty="0"/>
          </a:p>
        </p:txBody>
      </p:sp>
    </p:spTree>
    <p:extLst>
      <p:ext uri="{BB962C8B-B14F-4D97-AF65-F5344CB8AC3E}">
        <p14:creationId xmlns:p14="http://schemas.microsoft.com/office/powerpoint/2010/main" val="220169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F51CD6-53AD-4638-8FAB-5FE842A97CED}" type="datetimeFigureOut">
              <a:rPr lang="en-US" smtClean="0"/>
              <a:t>10/9/2014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C2454B-1679-4B0E-A28E-E0F9DE3FB3F0}" type="slidenum">
              <a:rPr lang="en-US" smtClean="0"/>
              <a:t>‹#›</a:t>
            </a:fld>
            <a:endParaRPr lang="en-US" dirty="0"/>
          </a:p>
        </p:txBody>
      </p:sp>
    </p:spTree>
    <p:extLst>
      <p:ext uri="{BB962C8B-B14F-4D97-AF65-F5344CB8AC3E}">
        <p14:creationId xmlns:p14="http://schemas.microsoft.com/office/powerpoint/2010/main" val="963709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F51CD6-53AD-4638-8FAB-5FE842A97CED}" type="datetimeFigureOut">
              <a:rPr lang="en-US" smtClean="0"/>
              <a:t>10/9/2014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C2454B-1679-4B0E-A28E-E0F9DE3FB3F0}" type="slidenum">
              <a:rPr lang="en-US" smtClean="0"/>
              <a:t>‹#›</a:t>
            </a:fld>
            <a:endParaRPr lang="en-US" dirty="0"/>
          </a:p>
        </p:txBody>
      </p:sp>
    </p:spTree>
    <p:extLst>
      <p:ext uri="{BB962C8B-B14F-4D97-AF65-F5344CB8AC3E}">
        <p14:creationId xmlns:p14="http://schemas.microsoft.com/office/powerpoint/2010/main" val="3821923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F51CD6-53AD-4638-8FAB-5FE842A97CED}" type="datetimeFigureOut">
              <a:rPr lang="en-US" smtClean="0"/>
              <a:t>10/9/2014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C2454B-1679-4B0E-A28E-E0F9DE3FB3F0}" type="slidenum">
              <a:rPr lang="en-US" smtClean="0"/>
              <a:t>‹#›</a:t>
            </a:fld>
            <a:endParaRPr lang="en-US" dirty="0"/>
          </a:p>
        </p:txBody>
      </p:sp>
    </p:spTree>
    <p:extLst>
      <p:ext uri="{BB962C8B-B14F-4D97-AF65-F5344CB8AC3E}">
        <p14:creationId xmlns:p14="http://schemas.microsoft.com/office/powerpoint/2010/main" val="3611740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F51CD6-53AD-4638-8FAB-5FE842A97CED}" type="datetimeFigureOut">
              <a:rPr lang="en-US" smtClean="0"/>
              <a:t>10/9/2014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C2454B-1679-4B0E-A28E-E0F9DE3FB3F0}" type="slidenum">
              <a:rPr lang="en-US" smtClean="0"/>
              <a:t>‹#›</a:t>
            </a:fld>
            <a:endParaRPr lang="en-US" dirty="0"/>
          </a:p>
        </p:txBody>
      </p:sp>
    </p:spTree>
    <p:extLst>
      <p:ext uri="{BB962C8B-B14F-4D97-AF65-F5344CB8AC3E}">
        <p14:creationId xmlns:p14="http://schemas.microsoft.com/office/powerpoint/2010/main" val="231608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F51CD6-53AD-4638-8FAB-5FE842A97CED}" type="datetimeFigureOut">
              <a:rPr lang="en-US" smtClean="0"/>
              <a:t>10/9/2014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C2454B-1679-4B0E-A28E-E0F9DE3FB3F0}" type="slidenum">
              <a:rPr lang="en-US" smtClean="0"/>
              <a:t>‹#›</a:t>
            </a:fld>
            <a:endParaRPr lang="en-US" dirty="0"/>
          </a:p>
        </p:txBody>
      </p:sp>
    </p:spTree>
    <p:extLst>
      <p:ext uri="{BB962C8B-B14F-4D97-AF65-F5344CB8AC3E}">
        <p14:creationId xmlns:p14="http://schemas.microsoft.com/office/powerpoint/2010/main" val="4167928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F51CD6-53AD-4638-8FAB-5FE842A97CED}" type="datetimeFigureOut">
              <a:rPr lang="en-US" smtClean="0"/>
              <a:t>10/9/2014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C2454B-1679-4B0E-A28E-E0F9DE3FB3F0}" type="slidenum">
              <a:rPr lang="en-US" smtClean="0"/>
              <a:t>‹#›</a:t>
            </a:fld>
            <a:endParaRPr lang="en-US" dirty="0"/>
          </a:p>
        </p:txBody>
      </p:sp>
    </p:spTree>
    <p:extLst>
      <p:ext uri="{BB962C8B-B14F-4D97-AF65-F5344CB8AC3E}">
        <p14:creationId xmlns:p14="http://schemas.microsoft.com/office/powerpoint/2010/main" val="4018231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F51CD6-53AD-4638-8FAB-5FE842A97CED}" type="datetimeFigureOut">
              <a:rPr lang="en-US" smtClean="0"/>
              <a:t>10/9/2014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C2454B-1679-4B0E-A28E-E0F9DE3FB3F0}" type="slidenum">
              <a:rPr lang="en-US" smtClean="0"/>
              <a:t>‹#›</a:t>
            </a:fld>
            <a:endParaRPr lang="en-US" dirty="0"/>
          </a:p>
        </p:txBody>
      </p:sp>
    </p:spTree>
    <p:extLst>
      <p:ext uri="{BB962C8B-B14F-4D97-AF65-F5344CB8AC3E}">
        <p14:creationId xmlns:p14="http://schemas.microsoft.com/office/powerpoint/2010/main" val="1614028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F51CD6-53AD-4638-8FAB-5FE842A97CED}" type="datetimeFigureOut">
              <a:rPr lang="en-US" smtClean="0"/>
              <a:t>10/9/2014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C2454B-1679-4B0E-A28E-E0F9DE3FB3F0}" type="slidenum">
              <a:rPr lang="en-US" smtClean="0"/>
              <a:t>‹#›</a:t>
            </a:fld>
            <a:endParaRPr lang="en-US" dirty="0"/>
          </a:p>
        </p:txBody>
      </p:sp>
    </p:spTree>
    <p:extLst>
      <p:ext uri="{BB962C8B-B14F-4D97-AF65-F5344CB8AC3E}">
        <p14:creationId xmlns:p14="http://schemas.microsoft.com/office/powerpoint/2010/main" val="3737342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F51CD6-53AD-4638-8FAB-5FE842A97CED}" type="datetimeFigureOut">
              <a:rPr lang="en-US" smtClean="0"/>
              <a:t>10/9/2014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C2454B-1679-4B0E-A28E-E0F9DE3FB3F0}" type="slidenum">
              <a:rPr lang="en-US" smtClean="0"/>
              <a:t>‹#›</a:t>
            </a:fld>
            <a:endParaRPr lang="en-US" dirty="0"/>
          </a:p>
        </p:txBody>
      </p:sp>
    </p:spTree>
    <p:extLst>
      <p:ext uri="{BB962C8B-B14F-4D97-AF65-F5344CB8AC3E}">
        <p14:creationId xmlns:p14="http://schemas.microsoft.com/office/powerpoint/2010/main" val="1028379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F51CD6-53AD-4638-8FAB-5FE842A97CED}" type="datetimeFigureOut">
              <a:rPr lang="en-US" smtClean="0"/>
              <a:t>10/9/2014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C2454B-1679-4B0E-A28E-E0F9DE3FB3F0}" type="slidenum">
              <a:rPr lang="en-US" smtClean="0"/>
              <a:t>‹#›</a:t>
            </a:fld>
            <a:endParaRPr lang="en-US" dirty="0"/>
          </a:p>
        </p:txBody>
      </p:sp>
    </p:spTree>
    <p:extLst>
      <p:ext uri="{BB962C8B-B14F-4D97-AF65-F5344CB8AC3E}">
        <p14:creationId xmlns:p14="http://schemas.microsoft.com/office/powerpoint/2010/main" val="3741760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F51CD6-53AD-4638-8FAB-5FE842A97CED}" type="datetimeFigureOut">
              <a:rPr lang="en-US" smtClean="0"/>
              <a:t>10/9/2014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C2454B-1679-4B0E-A28E-E0F9DE3FB3F0}" type="slidenum">
              <a:rPr lang="en-US" smtClean="0"/>
              <a:t>‹#›</a:t>
            </a:fld>
            <a:endParaRPr lang="en-US" dirty="0"/>
          </a:p>
        </p:txBody>
      </p:sp>
    </p:spTree>
    <p:extLst>
      <p:ext uri="{BB962C8B-B14F-4D97-AF65-F5344CB8AC3E}">
        <p14:creationId xmlns:p14="http://schemas.microsoft.com/office/powerpoint/2010/main" val="3223253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33400" y="5791200"/>
            <a:ext cx="8229600" cy="628650"/>
          </a:xfrm>
          <a:prstGeom prst="rect">
            <a:avLst/>
          </a:prstGeom>
          <a:solidFill>
            <a:srgbClr val="00588C"/>
          </a:solidFill>
          <a:ln>
            <a:solidFill>
              <a:srgbClr val="0058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r"/>
            <a:r>
              <a:rPr lang="en-US" sz="1200" dirty="0" smtClean="0">
                <a:latin typeface="Franklin Gothic Heavy" panose="020B0903020102020204" pitchFamily="34" charset="0"/>
              </a:rPr>
              <a:t/>
            </a:r>
            <a:br>
              <a:rPr lang="en-US" sz="1200" dirty="0" smtClean="0">
                <a:latin typeface="Franklin Gothic Heavy" panose="020B0903020102020204" pitchFamily="34" charset="0"/>
              </a:rPr>
            </a:br>
            <a:endParaRPr lang="en-US" sz="1200" dirty="0">
              <a:latin typeface="Franklin Gothic Heavy" panose="020B0903020102020204" pitchFamily="34" charset="0"/>
            </a:endParaRPr>
          </a:p>
        </p:txBody>
      </p:sp>
      <p:sp>
        <p:nvSpPr>
          <p:cNvPr id="7" name="Title 5"/>
          <p:cNvSpPr txBox="1">
            <a:spLocks/>
          </p:cNvSpPr>
          <p:nvPr/>
        </p:nvSpPr>
        <p:spPr>
          <a:xfrm>
            <a:off x="609601" y="514350"/>
            <a:ext cx="8229600" cy="628650"/>
          </a:xfrm>
          <a:prstGeom prst="rect">
            <a:avLst/>
          </a:prstGeom>
          <a:solidFill>
            <a:srgbClr val="00588C"/>
          </a:solidFill>
          <a:ln w="25400" cap="flat" cmpd="sng" algn="ctr">
            <a:solidFill>
              <a:srgbClr val="00588C"/>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US" sz="2400" dirty="0" smtClean="0">
                <a:latin typeface="Franklin Gothic Heavy" panose="020B0903020102020204" pitchFamily="34" charset="0"/>
              </a:rPr>
              <a:t>DESIGNING A FRAMEWORK </a:t>
            </a:r>
          </a:p>
          <a:p>
            <a:pPr algn="r"/>
            <a:r>
              <a:rPr lang="en-US" sz="2400" dirty="0" smtClean="0">
                <a:latin typeface="Franklin Gothic Heavy" panose="020B0903020102020204" pitchFamily="34" charset="0"/>
              </a:rPr>
              <a:t>FOR UPTOWN’S FUTURE</a:t>
            </a:r>
            <a:endParaRPr lang="en-US" sz="2400" dirty="0">
              <a:latin typeface="Franklin Gothic Heavy" panose="020B0903020102020204" pitchFamily="34" charset="0"/>
            </a:endParaRPr>
          </a:p>
        </p:txBody>
      </p:sp>
      <p:sp>
        <p:nvSpPr>
          <p:cNvPr id="3" name="Subtitle 2"/>
          <p:cNvSpPr>
            <a:spLocks noGrp="1"/>
          </p:cNvSpPr>
          <p:nvPr>
            <p:ph type="subTitle" idx="1"/>
          </p:nvPr>
        </p:nvSpPr>
        <p:spPr/>
        <p:txBody>
          <a:bodyPr>
            <a:normAutofit/>
          </a:bodyPr>
          <a:lstStyle/>
          <a:p>
            <a:pPr>
              <a:lnSpc>
                <a:spcPct val="115000"/>
              </a:lnSpc>
              <a:spcBef>
                <a:spcPts val="0"/>
              </a:spcBef>
              <a:spcAft>
                <a:spcPts val="1000"/>
              </a:spcAft>
            </a:pPr>
            <a:r>
              <a:rPr lang="en-US" sz="2400" b="1" dirty="0">
                <a:solidFill>
                  <a:srgbClr val="000000"/>
                </a:solidFill>
                <a:ea typeface="Calibri"/>
                <a:cs typeface="Calibri"/>
              </a:rPr>
              <a:t> </a:t>
            </a:r>
            <a:endParaRPr lang="en-US" sz="1200" dirty="0">
              <a:ea typeface="Calibri"/>
              <a:cs typeface="Times New Roman"/>
            </a:endParaRPr>
          </a:p>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1" y="381000"/>
            <a:ext cx="2508422" cy="1524000"/>
          </a:xfrm>
          <a:prstGeom prst="rect">
            <a:avLst/>
          </a:prstGeom>
          <a:noFill/>
          <a:ln w="31750" cmpd="sng">
            <a:solidFill>
              <a:schemeClr val="tx2"/>
            </a:solidFill>
            <a:miter lim="800000"/>
            <a:headEnd/>
            <a:tailEnd/>
          </a:ln>
          <a:extLst>
            <a:ext uri="{909E8E84-426E-40DD-AFC4-6F175D3DCCD1}">
              <a14:hiddenFill xmlns:a14="http://schemas.microsoft.com/office/drawing/2010/main">
                <a:solidFill>
                  <a:schemeClr val="accent1"/>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495" y="5867400"/>
            <a:ext cx="439506" cy="442083"/>
          </a:xfrm>
          <a:prstGeom prst="rect">
            <a:avLst/>
          </a:prstGeom>
        </p:spPr>
      </p:pic>
      <p:sp>
        <p:nvSpPr>
          <p:cNvPr id="4" name="TextBox 3"/>
          <p:cNvSpPr txBox="1"/>
          <p:nvPr/>
        </p:nvSpPr>
        <p:spPr>
          <a:xfrm>
            <a:off x="1143000" y="5867400"/>
            <a:ext cx="3429000" cy="461665"/>
          </a:xfrm>
          <a:prstGeom prst="rect">
            <a:avLst/>
          </a:prstGeom>
          <a:noFill/>
        </p:spPr>
        <p:txBody>
          <a:bodyPr wrap="square" rtlCol="0">
            <a:spAutoFit/>
          </a:bodyPr>
          <a:lstStyle/>
          <a:p>
            <a:r>
              <a:rPr lang="en-US" sz="1200" dirty="0" smtClean="0">
                <a:solidFill>
                  <a:schemeClr val="bg1"/>
                </a:solidFill>
                <a:latin typeface="Franklin Gothic Heavy" panose="020B0903020102020204" pitchFamily="34" charset="0"/>
              </a:rPr>
              <a:t>City of Seattle</a:t>
            </a:r>
          </a:p>
          <a:p>
            <a:r>
              <a:rPr lang="en-US" sz="1200" dirty="0" smtClean="0">
                <a:solidFill>
                  <a:schemeClr val="bg1"/>
                </a:solidFill>
                <a:latin typeface="Franklin Gothic Heavy" panose="020B0903020102020204" pitchFamily="34" charset="0"/>
              </a:rPr>
              <a:t>Department of Planning and Development</a:t>
            </a:r>
            <a:endParaRPr lang="en-US" sz="1200" dirty="0">
              <a:solidFill>
                <a:schemeClr val="bg1"/>
              </a:solidFill>
              <a:latin typeface="Franklin Gothic Heavy" panose="020B0903020102020204" pitchFamily="34"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4200" y="3962400"/>
            <a:ext cx="1695450" cy="169545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6125" y="3962400"/>
            <a:ext cx="1695450" cy="169545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05400" y="3962400"/>
            <a:ext cx="1695450" cy="1695450"/>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05400" y="2133600"/>
            <a:ext cx="1695450" cy="1695450"/>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76600" y="2133600"/>
            <a:ext cx="1695450" cy="1695450"/>
          </a:xfrm>
          <a:prstGeom prst="rect">
            <a:avLst/>
          </a:prstGeom>
        </p:spPr>
      </p:pic>
      <p:cxnSp>
        <p:nvCxnSpPr>
          <p:cNvPr id="18" name="Straight Connector 17"/>
          <p:cNvCxnSpPr/>
          <p:nvPr/>
        </p:nvCxnSpPr>
        <p:spPr>
          <a:xfrm>
            <a:off x="3118023" y="2286000"/>
            <a:ext cx="6177" cy="2883632"/>
          </a:xfrm>
          <a:prstGeom prst="line">
            <a:avLst/>
          </a:prstGeom>
          <a:ln w="50800">
            <a:solidFill>
              <a:srgbClr val="D8E8AC"/>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95400" y="3962400"/>
            <a:ext cx="1695450" cy="1695450"/>
          </a:xfrm>
          <a:prstGeom prst="rect">
            <a:avLst/>
          </a:prstGeom>
        </p:spPr>
      </p:pic>
    </p:spTree>
    <p:extLst>
      <p:ext uri="{BB962C8B-B14F-4D97-AF65-F5344CB8AC3E}">
        <p14:creationId xmlns:p14="http://schemas.microsoft.com/office/powerpoint/2010/main" val="1231748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smtClean="0"/>
              <a:t>Street Character</a:t>
            </a:r>
            <a:endParaRPr lang="en-US" dirty="0"/>
          </a:p>
        </p:txBody>
      </p:sp>
      <p:sp>
        <p:nvSpPr>
          <p:cNvPr id="3" name="Content Placeholder 2"/>
          <p:cNvSpPr>
            <a:spLocks noGrp="1"/>
          </p:cNvSpPr>
          <p:nvPr>
            <p:ph idx="1"/>
          </p:nvPr>
        </p:nvSpPr>
        <p:spPr/>
        <p:txBody>
          <a:bodyPr/>
          <a:lstStyle/>
          <a:p>
            <a:endParaRPr lang="en-US" dirty="0" smtClean="0"/>
          </a:p>
          <a:p>
            <a:r>
              <a:rPr lang="en-US" dirty="0" smtClean="0"/>
              <a:t>Street Typology</a:t>
            </a:r>
          </a:p>
          <a:p>
            <a:r>
              <a:rPr lang="en-US" dirty="0" smtClean="0"/>
              <a:t>Bike/Ped/Freight</a:t>
            </a:r>
          </a:p>
          <a:p>
            <a:r>
              <a:rPr lang="en-US" dirty="0" smtClean="0"/>
              <a:t>Neighborhood Connections</a:t>
            </a:r>
            <a:endParaRPr lang="en-US" dirty="0"/>
          </a:p>
        </p:txBody>
      </p:sp>
      <p:sp>
        <p:nvSpPr>
          <p:cNvPr id="4" name="Title 5"/>
          <p:cNvSpPr txBox="1">
            <a:spLocks/>
          </p:cNvSpPr>
          <p:nvPr/>
        </p:nvSpPr>
        <p:spPr>
          <a:xfrm>
            <a:off x="609601" y="228600"/>
            <a:ext cx="8229600" cy="628650"/>
          </a:xfrm>
          <a:prstGeom prst="rect">
            <a:avLst/>
          </a:prstGeom>
          <a:solidFill>
            <a:srgbClr val="00588C"/>
          </a:solidFill>
          <a:ln w="25400" cap="flat" cmpd="sng" algn="ctr">
            <a:solidFill>
              <a:srgbClr val="00588C"/>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US" sz="2400" dirty="0" smtClean="0">
                <a:solidFill>
                  <a:prstClr val="white"/>
                </a:solidFill>
                <a:latin typeface="Franklin Gothic Heavy" panose="020B0903020102020204" pitchFamily="34" charset="0"/>
              </a:rPr>
              <a:t>DESIGNING A FRAMEWORK </a:t>
            </a:r>
          </a:p>
          <a:p>
            <a:pPr algn="r"/>
            <a:r>
              <a:rPr lang="en-US" sz="2400" dirty="0" smtClean="0">
                <a:solidFill>
                  <a:prstClr val="white"/>
                </a:solidFill>
                <a:latin typeface="Franklin Gothic Heavy" panose="020B0903020102020204" pitchFamily="34" charset="0"/>
              </a:rPr>
              <a:t>FOR UPTOWN’S FUTURE</a:t>
            </a:r>
            <a:endParaRPr lang="en-US" sz="2400" dirty="0">
              <a:solidFill>
                <a:prstClr val="white"/>
              </a:solidFill>
              <a:latin typeface="Franklin Gothic Heavy" panose="020B0903020102020204" pitchFamily="34" charset="0"/>
            </a:endParaRPr>
          </a:p>
        </p:txBody>
      </p:sp>
    </p:spTree>
    <p:extLst>
      <p:ext uri="{BB962C8B-B14F-4D97-AF65-F5344CB8AC3E}">
        <p14:creationId xmlns:p14="http://schemas.microsoft.com/office/powerpoint/2010/main" val="3059044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5"/>
          <p:cNvSpPr txBox="1">
            <a:spLocks/>
          </p:cNvSpPr>
          <p:nvPr/>
        </p:nvSpPr>
        <p:spPr>
          <a:xfrm>
            <a:off x="609601" y="228600"/>
            <a:ext cx="8229600" cy="628650"/>
          </a:xfrm>
          <a:prstGeom prst="rect">
            <a:avLst/>
          </a:prstGeom>
          <a:solidFill>
            <a:srgbClr val="00588C"/>
          </a:solidFill>
          <a:ln w="25400" cap="flat" cmpd="sng" algn="ctr">
            <a:solidFill>
              <a:srgbClr val="00588C"/>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US" sz="2400" dirty="0" smtClean="0">
                <a:solidFill>
                  <a:prstClr val="white"/>
                </a:solidFill>
                <a:latin typeface="Franklin Gothic Heavy" panose="020B0903020102020204" pitchFamily="34" charset="0"/>
              </a:rPr>
              <a:t>DESIGNING A FRAMEWORK </a:t>
            </a:r>
          </a:p>
          <a:p>
            <a:pPr algn="r"/>
            <a:r>
              <a:rPr lang="en-US" sz="2400" dirty="0" smtClean="0">
                <a:solidFill>
                  <a:prstClr val="white"/>
                </a:solidFill>
                <a:latin typeface="Franklin Gothic Heavy" panose="020B0903020102020204" pitchFamily="34" charset="0"/>
              </a:rPr>
              <a:t>FOR UPTOWN’S FUTURE</a:t>
            </a:r>
            <a:endParaRPr lang="en-US" sz="2400" dirty="0">
              <a:solidFill>
                <a:prstClr val="white"/>
              </a:solidFill>
              <a:latin typeface="Franklin Gothic Heavy" panose="020B0903020102020204" pitchFamily="34" charset="0"/>
            </a:endParaRPr>
          </a:p>
        </p:txBody>
      </p:sp>
      <p:pic>
        <p:nvPicPr>
          <p:cNvPr id="4100" name="Picture 4" descr="\\Cosfs01\dpd\Data\Planning\Uptown\UDF\Sketchup\9_11_14\Aeri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88781"/>
            <a:ext cx="9144000" cy="408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786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osfs01\dpd\Data\Planning\Uptown\UDF\Sketchup\9_11_14\Near Kerry Park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88781"/>
            <a:ext cx="9144000" cy="408043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5"/>
          <p:cNvSpPr txBox="1">
            <a:spLocks/>
          </p:cNvSpPr>
          <p:nvPr/>
        </p:nvSpPr>
        <p:spPr>
          <a:xfrm>
            <a:off x="609601" y="228600"/>
            <a:ext cx="8229600" cy="628650"/>
          </a:xfrm>
          <a:prstGeom prst="rect">
            <a:avLst/>
          </a:prstGeom>
          <a:solidFill>
            <a:srgbClr val="00588C"/>
          </a:solidFill>
          <a:ln w="25400" cap="flat" cmpd="sng" algn="ctr">
            <a:solidFill>
              <a:srgbClr val="00588C"/>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US" sz="2400" dirty="0" smtClean="0">
                <a:solidFill>
                  <a:prstClr val="white"/>
                </a:solidFill>
                <a:latin typeface="Franklin Gothic Heavy" panose="020B0903020102020204" pitchFamily="34" charset="0"/>
              </a:rPr>
              <a:t>DESIGNING A FRAMEWORK </a:t>
            </a:r>
          </a:p>
          <a:p>
            <a:pPr algn="r"/>
            <a:r>
              <a:rPr lang="en-US" sz="2400" dirty="0" smtClean="0">
                <a:solidFill>
                  <a:prstClr val="white"/>
                </a:solidFill>
                <a:latin typeface="Franklin Gothic Heavy" panose="020B0903020102020204" pitchFamily="34" charset="0"/>
              </a:rPr>
              <a:t>FOR UPTOWN’S FUTURE</a:t>
            </a:r>
            <a:endParaRPr lang="en-US" sz="2400" dirty="0">
              <a:solidFill>
                <a:prstClr val="white"/>
              </a:solidFill>
              <a:latin typeface="Franklin Gothic Heavy" panose="020B0903020102020204" pitchFamily="34" charset="0"/>
            </a:endParaRPr>
          </a:p>
        </p:txBody>
      </p:sp>
    </p:spTree>
    <p:extLst>
      <p:ext uri="{BB962C8B-B14F-4D97-AF65-F5344CB8AC3E}">
        <p14:creationId xmlns:p14="http://schemas.microsoft.com/office/powerpoint/2010/main" val="2084570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osfs01\dpd\Data\Planning\Uptown\UDF\Sketchup\9_11_14\Near Kerry Park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88781"/>
            <a:ext cx="9144000" cy="408043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5"/>
          <p:cNvSpPr txBox="1">
            <a:spLocks/>
          </p:cNvSpPr>
          <p:nvPr/>
        </p:nvSpPr>
        <p:spPr>
          <a:xfrm>
            <a:off x="609601" y="228600"/>
            <a:ext cx="8229600" cy="628650"/>
          </a:xfrm>
          <a:prstGeom prst="rect">
            <a:avLst/>
          </a:prstGeom>
          <a:solidFill>
            <a:srgbClr val="00588C"/>
          </a:solidFill>
          <a:ln w="25400" cap="flat" cmpd="sng" algn="ctr">
            <a:solidFill>
              <a:srgbClr val="00588C"/>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US" sz="2400" dirty="0" smtClean="0">
                <a:solidFill>
                  <a:prstClr val="white"/>
                </a:solidFill>
                <a:latin typeface="Franklin Gothic Heavy" panose="020B0903020102020204" pitchFamily="34" charset="0"/>
              </a:rPr>
              <a:t>DESIGNING A FRAMEWORK </a:t>
            </a:r>
          </a:p>
          <a:p>
            <a:pPr algn="r"/>
            <a:r>
              <a:rPr lang="en-US" sz="2400" dirty="0" smtClean="0">
                <a:solidFill>
                  <a:prstClr val="white"/>
                </a:solidFill>
                <a:latin typeface="Franklin Gothic Heavy" panose="020B0903020102020204" pitchFamily="34" charset="0"/>
              </a:rPr>
              <a:t>FOR UPTOWN’S FUTURE</a:t>
            </a:r>
            <a:endParaRPr lang="en-US" sz="2400" dirty="0">
              <a:solidFill>
                <a:prstClr val="white"/>
              </a:solidFill>
              <a:latin typeface="Franklin Gothic Heavy" panose="020B0903020102020204" pitchFamily="34" charset="0"/>
            </a:endParaRPr>
          </a:p>
        </p:txBody>
      </p:sp>
    </p:spTree>
    <p:extLst>
      <p:ext uri="{BB962C8B-B14F-4D97-AF65-F5344CB8AC3E}">
        <p14:creationId xmlns:p14="http://schemas.microsoft.com/office/powerpoint/2010/main" val="3960969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osfs01\dpd\Data\Planning\Uptown\UDF\Sketchup\9_11_14\Near Kerry Park_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88781"/>
            <a:ext cx="9144000" cy="408043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5"/>
          <p:cNvSpPr txBox="1">
            <a:spLocks/>
          </p:cNvSpPr>
          <p:nvPr/>
        </p:nvSpPr>
        <p:spPr>
          <a:xfrm>
            <a:off x="609601" y="228600"/>
            <a:ext cx="8229600" cy="628650"/>
          </a:xfrm>
          <a:prstGeom prst="rect">
            <a:avLst/>
          </a:prstGeom>
          <a:solidFill>
            <a:srgbClr val="00588C"/>
          </a:solidFill>
          <a:ln w="25400" cap="flat" cmpd="sng" algn="ctr">
            <a:solidFill>
              <a:srgbClr val="00588C"/>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US" sz="2400" dirty="0" smtClean="0">
                <a:solidFill>
                  <a:prstClr val="white"/>
                </a:solidFill>
                <a:latin typeface="Franklin Gothic Heavy" panose="020B0903020102020204" pitchFamily="34" charset="0"/>
              </a:rPr>
              <a:t>DESIGNING A FRAMEWORK </a:t>
            </a:r>
          </a:p>
          <a:p>
            <a:pPr algn="r"/>
            <a:r>
              <a:rPr lang="en-US" sz="2400" dirty="0" smtClean="0">
                <a:solidFill>
                  <a:prstClr val="white"/>
                </a:solidFill>
                <a:latin typeface="Franklin Gothic Heavy" panose="020B0903020102020204" pitchFamily="34" charset="0"/>
              </a:rPr>
              <a:t>FOR UPTOWN’S FUTURE</a:t>
            </a:r>
            <a:endParaRPr lang="en-US" sz="2400" dirty="0">
              <a:solidFill>
                <a:prstClr val="white"/>
              </a:solidFill>
              <a:latin typeface="Franklin Gothic Heavy" panose="020B0903020102020204" pitchFamily="34" charset="0"/>
            </a:endParaRPr>
          </a:p>
        </p:txBody>
      </p:sp>
    </p:spTree>
    <p:extLst>
      <p:ext uri="{BB962C8B-B14F-4D97-AF65-F5344CB8AC3E}">
        <p14:creationId xmlns:p14="http://schemas.microsoft.com/office/powerpoint/2010/main" val="35065540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osfs01\dpd\Data\Planning\Uptown\UDF\Sketchup\9_11_14\QA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88781"/>
            <a:ext cx="9144000" cy="408043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5"/>
          <p:cNvSpPr txBox="1">
            <a:spLocks/>
          </p:cNvSpPr>
          <p:nvPr/>
        </p:nvSpPr>
        <p:spPr>
          <a:xfrm>
            <a:off x="609601" y="228600"/>
            <a:ext cx="8229600" cy="628650"/>
          </a:xfrm>
          <a:prstGeom prst="rect">
            <a:avLst/>
          </a:prstGeom>
          <a:solidFill>
            <a:srgbClr val="00588C"/>
          </a:solidFill>
          <a:ln w="25400" cap="flat" cmpd="sng" algn="ctr">
            <a:solidFill>
              <a:srgbClr val="00588C"/>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US" sz="2400" dirty="0" smtClean="0">
                <a:solidFill>
                  <a:prstClr val="white"/>
                </a:solidFill>
                <a:latin typeface="Franklin Gothic Heavy" panose="020B0903020102020204" pitchFamily="34" charset="0"/>
              </a:rPr>
              <a:t>DESIGNING A FRAMEWORK </a:t>
            </a:r>
          </a:p>
          <a:p>
            <a:pPr algn="r"/>
            <a:r>
              <a:rPr lang="en-US" sz="2400" dirty="0" smtClean="0">
                <a:solidFill>
                  <a:prstClr val="white"/>
                </a:solidFill>
                <a:latin typeface="Franklin Gothic Heavy" panose="020B0903020102020204" pitchFamily="34" charset="0"/>
              </a:rPr>
              <a:t>FOR UPTOWN’S FUTURE</a:t>
            </a:r>
            <a:endParaRPr lang="en-US" sz="2400" dirty="0">
              <a:solidFill>
                <a:prstClr val="white"/>
              </a:solidFill>
              <a:latin typeface="Franklin Gothic Heavy" panose="020B0903020102020204" pitchFamily="34" charset="0"/>
            </a:endParaRPr>
          </a:p>
        </p:txBody>
      </p:sp>
    </p:spTree>
    <p:extLst>
      <p:ext uri="{BB962C8B-B14F-4D97-AF65-F5344CB8AC3E}">
        <p14:creationId xmlns:p14="http://schemas.microsoft.com/office/powerpoint/2010/main" val="34641376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osfs01\dpd\Data\Planning\Uptown\UDF\Sketchup\9_11_14\QA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88781"/>
            <a:ext cx="9144000" cy="408043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5"/>
          <p:cNvSpPr txBox="1">
            <a:spLocks/>
          </p:cNvSpPr>
          <p:nvPr/>
        </p:nvSpPr>
        <p:spPr>
          <a:xfrm>
            <a:off x="609601" y="228600"/>
            <a:ext cx="8229600" cy="628650"/>
          </a:xfrm>
          <a:prstGeom prst="rect">
            <a:avLst/>
          </a:prstGeom>
          <a:solidFill>
            <a:srgbClr val="00588C"/>
          </a:solidFill>
          <a:ln w="25400" cap="flat" cmpd="sng" algn="ctr">
            <a:solidFill>
              <a:srgbClr val="00588C"/>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US" sz="2400" dirty="0" smtClean="0">
                <a:solidFill>
                  <a:prstClr val="white"/>
                </a:solidFill>
                <a:latin typeface="Franklin Gothic Heavy" panose="020B0903020102020204" pitchFamily="34" charset="0"/>
              </a:rPr>
              <a:t>DESIGNING A FRAMEWORK </a:t>
            </a:r>
          </a:p>
          <a:p>
            <a:pPr algn="r"/>
            <a:r>
              <a:rPr lang="en-US" sz="2400" dirty="0" smtClean="0">
                <a:solidFill>
                  <a:prstClr val="white"/>
                </a:solidFill>
                <a:latin typeface="Franklin Gothic Heavy" panose="020B0903020102020204" pitchFamily="34" charset="0"/>
              </a:rPr>
              <a:t>FOR UPTOWN’S FUTURE</a:t>
            </a:r>
            <a:endParaRPr lang="en-US" sz="2400" dirty="0">
              <a:solidFill>
                <a:prstClr val="white"/>
              </a:solidFill>
              <a:latin typeface="Franklin Gothic Heavy" panose="020B0903020102020204" pitchFamily="34" charset="0"/>
            </a:endParaRPr>
          </a:p>
        </p:txBody>
      </p:sp>
    </p:spTree>
    <p:extLst>
      <p:ext uri="{BB962C8B-B14F-4D97-AF65-F5344CB8AC3E}">
        <p14:creationId xmlns:p14="http://schemas.microsoft.com/office/powerpoint/2010/main" val="2730068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osfs01\dpd\Data\Planning\Uptown\UDF\Sketchup\9_11_14\QA_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88781"/>
            <a:ext cx="9144000" cy="408043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5"/>
          <p:cNvSpPr txBox="1">
            <a:spLocks/>
          </p:cNvSpPr>
          <p:nvPr/>
        </p:nvSpPr>
        <p:spPr>
          <a:xfrm>
            <a:off x="609601" y="228600"/>
            <a:ext cx="8229600" cy="628650"/>
          </a:xfrm>
          <a:prstGeom prst="rect">
            <a:avLst/>
          </a:prstGeom>
          <a:solidFill>
            <a:srgbClr val="00588C"/>
          </a:solidFill>
          <a:ln w="25400" cap="flat" cmpd="sng" algn="ctr">
            <a:solidFill>
              <a:srgbClr val="00588C"/>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US" sz="2400" dirty="0" smtClean="0">
                <a:solidFill>
                  <a:prstClr val="white"/>
                </a:solidFill>
                <a:latin typeface="Franklin Gothic Heavy" panose="020B0903020102020204" pitchFamily="34" charset="0"/>
              </a:rPr>
              <a:t>DESIGNING A FRAMEWORK </a:t>
            </a:r>
          </a:p>
          <a:p>
            <a:pPr algn="r"/>
            <a:r>
              <a:rPr lang="en-US" sz="2400" dirty="0" smtClean="0">
                <a:solidFill>
                  <a:prstClr val="white"/>
                </a:solidFill>
                <a:latin typeface="Franklin Gothic Heavy" panose="020B0903020102020204" pitchFamily="34" charset="0"/>
              </a:rPr>
              <a:t>FOR UPTOWN’S FUTURE</a:t>
            </a:r>
            <a:endParaRPr lang="en-US" sz="2400" dirty="0">
              <a:solidFill>
                <a:prstClr val="white"/>
              </a:solidFill>
              <a:latin typeface="Franklin Gothic Heavy" panose="020B0903020102020204" pitchFamily="34" charset="0"/>
            </a:endParaRPr>
          </a:p>
        </p:txBody>
      </p:sp>
    </p:spTree>
    <p:extLst>
      <p:ext uri="{BB962C8B-B14F-4D97-AF65-F5344CB8AC3E}">
        <p14:creationId xmlns:p14="http://schemas.microsoft.com/office/powerpoint/2010/main" val="33921743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osfs01\dpd\Data\Planning\Uptown\UDF\Sketchup\9_11_14\QueenAnne&amp;Roy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88781"/>
            <a:ext cx="9144000" cy="408043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5"/>
          <p:cNvSpPr txBox="1">
            <a:spLocks/>
          </p:cNvSpPr>
          <p:nvPr/>
        </p:nvSpPr>
        <p:spPr>
          <a:xfrm>
            <a:off x="609601" y="228600"/>
            <a:ext cx="8229600" cy="628650"/>
          </a:xfrm>
          <a:prstGeom prst="rect">
            <a:avLst/>
          </a:prstGeom>
          <a:solidFill>
            <a:srgbClr val="00588C"/>
          </a:solidFill>
          <a:ln w="25400" cap="flat" cmpd="sng" algn="ctr">
            <a:solidFill>
              <a:srgbClr val="00588C"/>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US" sz="2400" dirty="0" smtClean="0">
                <a:solidFill>
                  <a:prstClr val="white"/>
                </a:solidFill>
                <a:latin typeface="Franklin Gothic Heavy" panose="020B0903020102020204" pitchFamily="34" charset="0"/>
              </a:rPr>
              <a:t>DESIGNING A FRAMEWORK </a:t>
            </a:r>
          </a:p>
          <a:p>
            <a:pPr algn="r"/>
            <a:r>
              <a:rPr lang="en-US" sz="2400" dirty="0" smtClean="0">
                <a:solidFill>
                  <a:prstClr val="white"/>
                </a:solidFill>
                <a:latin typeface="Franklin Gothic Heavy" panose="020B0903020102020204" pitchFamily="34" charset="0"/>
              </a:rPr>
              <a:t>FOR UPTOWN’S FUTURE</a:t>
            </a:r>
            <a:endParaRPr lang="en-US" sz="2400" dirty="0">
              <a:solidFill>
                <a:prstClr val="white"/>
              </a:solidFill>
              <a:latin typeface="Franklin Gothic Heavy" panose="020B0903020102020204" pitchFamily="34" charset="0"/>
            </a:endParaRPr>
          </a:p>
        </p:txBody>
      </p:sp>
    </p:spTree>
    <p:extLst>
      <p:ext uri="{BB962C8B-B14F-4D97-AF65-F5344CB8AC3E}">
        <p14:creationId xmlns:p14="http://schemas.microsoft.com/office/powerpoint/2010/main" val="17755671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osfs01\dpd\Data\Planning\Uptown\UDF\Sketchup\9_11_14\QueenAnne&amp;Roy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88781"/>
            <a:ext cx="9144000" cy="408043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5"/>
          <p:cNvSpPr txBox="1">
            <a:spLocks/>
          </p:cNvSpPr>
          <p:nvPr/>
        </p:nvSpPr>
        <p:spPr>
          <a:xfrm>
            <a:off x="609601" y="228600"/>
            <a:ext cx="8229600" cy="628650"/>
          </a:xfrm>
          <a:prstGeom prst="rect">
            <a:avLst/>
          </a:prstGeom>
          <a:solidFill>
            <a:srgbClr val="00588C"/>
          </a:solidFill>
          <a:ln w="25400" cap="flat" cmpd="sng" algn="ctr">
            <a:solidFill>
              <a:srgbClr val="00588C"/>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US" sz="2400" dirty="0" smtClean="0">
                <a:solidFill>
                  <a:prstClr val="white"/>
                </a:solidFill>
                <a:latin typeface="Franklin Gothic Heavy" panose="020B0903020102020204" pitchFamily="34" charset="0"/>
              </a:rPr>
              <a:t>DESIGNING A FRAMEWORK </a:t>
            </a:r>
          </a:p>
          <a:p>
            <a:pPr algn="r"/>
            <a:r>
              <a:rPr lang="en-US" sz="2400" dirty="0" smtClean="0">
                <a:solidFill>
                  <a:prstClr val="white"/>
                </a:solidFill>
                <a:latin typeface="Franklin Gothic Heavy" panose="020B0903020102020204" pitchFamily="34" charset="0"/>
              </a:rPr>
              <a:t>FOR UPTOWN’S FUTURE</a:t>
            </a:r>
            <a:endParaRPr lang="en-US" sz="2400" dirty="0">
              <a:solidFill>
                <a:prstClr val="white"/>
              </a:solidFill>
              <a:latin typeface="Franklin Gothic Heavy" panose="020B0903020102020204" pitchFamily="34" charset="0"/>
            </a:endParaRPr>
          </a:p>
        </p:txBody>
      </p:sp>
    </p:spTree>
    <p:extLst>
      <p:ext uri="{BB962C8B-B14F-4D97-AF65-F5344CB8AC3E}">
        <p14:creationId xmlns:p14="http://schemas.microsoft.com/office/powerpoint/2010/main" val="8960395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txBox="1">
            <a:spLocks/>
          </p:cNvSpPr>
          <p:nvPr/>
        </p:nvSpPr>
        <p:spPr>
          <a:xfrm>
            <a:off x="609601" y="514350"/>
            <a:ext cx="8229600" cy="628650"/>
          </a:xfrm>
          <a:prstGeom prst="rect">
            <a:avLst/>
          </a:prstGeom>
          <a:solidFill>
            <a:srgbClr val="00588C"/>
          </a:solidFill>
          <a:ln w="25400" cap="flat" cmpd="sng" algn="ctr">
            <a:solidFill>
              <a:srgbClr val="00588C"/>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US" sz="2400" dirty="0" smtClean="0">
                <a:latin typeface="Franklin Gothic Heavy" panose="020B0903020102020204" pitchFamily="34" charset="0"/>
              </a:rPr>
              <a:t>DESIGNING A FRAMEWORK </a:t>
            </a:r>
          </a:p>
          <a:p>
            <a:pPr algn="r"/>
            <a:r>
              <a:rPr lang="en-US" sz="2400" dirty="0" smtClean="0">
                <a:latin typeface="Franklin Gothic Heavy" panose="020B0903020102020204" pitchFamily="34" charset="0"/>
              </a:rPr>
              <a:t>FOR UPTOWN’S FUTURE</a:t>
            </a:r>
            <a:endParaRPr lang="en-US" sz="2400" dirty="0">
              <a:latin typeface="Franklin Gothic Heavy" panose="020B0903020102020204" pitchFamily="34" charset="0"/>
            </a:endParaRPr>
          </a:p>
        </p:txBody>
      </p:sp>
      <p:sp>
        <p:nvSpPr>
          <p:cNvPr id="3" name="Subtitle 2"/>
          <p:cNvSpPr>
            <a:spLocks noGrp="1"/>
          </p:cNvSpPr>
          <p:nvPr>
            <p:ph type="subTitle" idx="1"/>
          </p:nvPr>
        </p:nvSpPr>
        <p:spPr/>
        <p:txBody>
          <a:bodyPr>
            <a:normAutofit/>
          </a:bodyPr>
          <a:lstStyle/>
          <a:p>
            <a:pPr>
              <a:lnSpc>
                <a:spcPct val="115000"/>
              </a:lnSpc>
              <a:spcBef>
                <a:spcPts val="0"/>
              </a:spcBef>
              <a:spcAft>
                <a:spcPts val="1000"/>
              </a:spcAft>
            </a:pPr>
            <a:r>
              <a:rPr lang="en-US" sz="2400" b="1" dirty="0">
                <a:solidFill>
                  <a:srgbClr val="000000"/>
                </a:solidFill>
                <a:ea typeface="Calibri"/>
                <a:cs typeface="Calibri"/>
              </a:rPr>
              <a:t> </a:t>
            </a:r>
            <a:endParaRPr lang="en-US" sz="1200" dirty="0">
              <a:ea typeface="Calibri"/>
              <a:cs typeface="Times New Roman"/>
            </a:endParaRPr>
          </a:p>
          <a:p>
            <a:endParaRPr lang="en-US" dirty="0"/>
          </a:p>
        </p:txBody>
      </p:sp>
      <p:sp>
        <p:nvSpPr>
          <p:cNvPr id="6" name="Title 5"/>
          <p:cNvSpPr>
            <a:spLocks noGrp="1"/>
          </p:cNvSpPr>
          <p:nvPr>
            <p:ph type="ctrTitle"/>
          </p:nvPr>
        </p:nvSpPr>
        <p:spPr>
          <a:xfrm>
            <a:off x="533400" y="5791200"/>
            <a:ext cx="8229600" cy="628650"/>
          </a:xfrm>
          <a:prstGeom prst="rect">
            <a:avLst/>
          </a:prstGeom>
          <a:solidFill>
            <a:srgbClr val="00588C"/>
          </a:solidFill>
          <a:ln>
            <a:solidFill>
              <a:srgbClr val="0058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r"/>
            <a:endParaRPr lang="en-US" sz="1200" dirty="0">
              <a:latin typeface="Franklin Gothic Heavy" panose="020B090302010202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1" y="381000"/>
            <a:ext cx="2508422" cy="1524000"/>
          </a:xfrm>
          <a:prstGeom prst="rect">
            <a:avLst/>
          </a:prstGeom>
          <a:noFill/>
          <a:ln w="31750" cmpd="sng">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3429000" y="1524000"/>
            <a:ext cx="5486400" cy="3670236"/>
          </a:xfrm>
          <a:prstGeom prst="rect">
            <a:avLst/>
          </a:prstGeom>
        </p:spPr>
        <p:txBody>
          <a:bodyPr wrap="square">
            <a:spAutoFit/>
          </a:bodyPr>
          <a:lstStyle/>
          <a:p>
            <a:pPr>
              <a:spcBef>
                <a:spcPts val="1200"/>
              </a:spcBef>
              <a:buClr>
                <a:schemeClr val="accent1">
                  <a:lumMod val="75000"/>
                </a:schemeClr>
              </a:buClr>
            </a:pPr>
            <a:r>
              <a:rPr lang="en-US" sz="2800" b="1" dirty="0" smtClean="0">
                <a:solidFill>
                  <a:srgbClr val="00588C"/>
                </a:solidFill>
              </a:rPr>
              <a:t>What is an Urban Design Framework?</a:t>
            </a:r>
          </a:p>
          <a:p>
            <a:pPr>
              <a:spcBef>
                <a:spcPts val="1500"/>
              </a:spcBef>
              <a:buClr>
                <a:schemeClr val="accent1">
                  <a:lumMod val="75000"/>
                </a:schemeClr>
              </a:buClr>
            </a:pPr>
            <a:r>
              <a:rPr lang="en-US" b="1" dirty="0" smtClean="0">
                <a:latin typeface="Calibri Light" panose="020F0302020204030204" pitchFamily="34" charset="0"/>
              </a:rPr>
              <a:t>A </a:t>
            </a:r>
            <a:r>
              <a:rPr lang="en-US" b="1" dirty="0">
                <a:latin typeface="Calibri Light" panose="020F0302020204030204" pitchFamily="34" charset="0"/>
              </a:rPr>
              <a:t>shared community vision for the physical development of </a:t>
            </a:r>
            <a:r>
              <a:rPr lang="en-US" b="1" dirty="0" smtClean="0">
                <a:latin typeface="Calibri Light" panose="020F0302020204030204" pitchFamily="34" charset="0"/>
              </a:rPr>
              <a:t>the Uptown neighborhood developed collaboratively between the City and the neighborhood. </a:t>
            </a:r>
            <a:endParaRPr lang="en-US" b="1" dirty="0">
              <a:latin typeface="Calibri Light" panose="020F0302020204030204" pitchFamily="34" charset="0"/>
            </a:endParaRPr>
          </a:p>
          <a:p>
            <a:pPr>
              <a:spcBef>
                <a:spcPts val="1200"/>
              </a:spcBef>
              <a:buClr>
                <a:schemeClr val="accent1">
                  <a:lumMod val="75000"/>
                </a:schemeClr>
              </a:buClr>
            </a:pPr>
            <a:r>
              <a:rPr lang="en-US" b="1" dirty="0">
                <a:latin typeface="Calibri Light" panose="020F0302020204030204" pitchFamily="34" charset="0"/>
              </a:rPr>
              <a:t>A road map for City </a:t>
            </a:r>
            <a:r>
              <a:rPr lang="en-US" b="1" dirty="0" smtClean="0">
                <a:latin typeface="Calibri Light" panose="020F0302020204030204" pitchFamily="34" charset="0"/>
              </a:rPr>
              <a:t>departments </a:t>
            </a:r>
            <a:r>
              <a:rPr lang="en-US" b="1" dirty="0">
                <a:latin typeface="Calibri Light" panose="020F0302020204030204" pitchFamily="34" charset="0"/>
              </a:rPr>
              <a:t>working on zoning, design guidelines, </a:t>
            </a:r>
            <a:r>
              <a:rPr lang="en-US" b="1" dirty="0" smtClean="0">
                <a:latin typeface="Calibri Light" panose="020F0302020204030204" pitchFamily="34" charset="0"/>
              </a:rPr>
              <a:t>facilities </a:t>
            </a:r>
            <a:r>
              <a:rPr lang="en-US" b="1" dirty="0">
                <a:latin typeface="Calibri Light" panose="020F0302020204030204" pitchFamily="34" charset="0"/>
              </a:rPr>
              <a:t>and services. </a:t>
            </a:r>
          </a:p>
          <a:p>
            <a:pPr>
              <a:spcBef>
                <a:spcPts val="1200"/>
              </a:spcBef>
              <a:buClr>
                <a:schemeClr val="accent1">
                  <a:lumMod val="75000"/>
                </a:schemeClr>
              </a:buClr>
            </a:pPr>
            <a:r>
              <a:rPr lang="en-US" b="1" dirty="0">
                <a:latin typeface="Calibri Light" panose="020F0302020204030204" pitchFamily="34" charset="0"/>
              </a:rPr>
              <a:t>A coordinated strategy to make the most of opportunities (redevelopment, the north </a:t>
            </a:r>
            <a:r>
              <a:rPr lang="en-US" b="1" dirty="0" smtClean="0">
                <a:latin typeface="Calibri Light" panose="020F0302020204030204" pitchFamily="34" charset="0"/>
              </a:rPr>
              <a:t>portal, reconnecting the street grid east of Seattle Center…).</a:t>
            </a:r>
            <a:endParaRPr lang="en-US" b="1" dirty="0">
              <a:latin typeface="Calibri Light" panose="020F0302020204030204" pitchFamily="34" charset="0"/>
            </a:endParaRPr>
          </a:p>
        </p:txBody>
      </p:sp>
      <p:cxnSp>
        <p:nvCxnSpPr>
          <p:cNvPr id="10" name="Straight Connector 9"/>
          <p:cNvCxnSpPr/>
          <p:nvPr/>
        </p:nvCxnSpPr>
        <p:spPr>
          <a:xfrm>
            <a:off x="3118023" y="2286000"/>
            <a:ext cx="6177" cy="2883632"/>
          </a:xfrm>
          <a:prstGeom prst="line">
            <a:avLst/>
          </a:prstGeom>
          <a:ln w="50800">
            <a:solidFill>
              <a:srgbClr val="D8E8AC"/>
            </a:solidFill>
          </a:ln>
        </p:spPr>
        <p:style>
          <a:lnRef idx="1">
            <a:schemeClr val="accent1"/>
          </a:lnRef>
          <a:fillRef idx="0">
            <a:schemeClr val="accent1"/>
          </a:fillRef>
          <a:effectRef idx="0">
            <a:schemeClr val="accent1"/>
          </a:effectRef>
          <a:fontRef idx="minor">
            <a:schemeClr val="tx1"/>
          </a:fontRef>
        </p:style>
      </p:cxnSp>
      <p:sp>
        <p:nvSpPr>
          <p:cNvPr id="12" name="Title 5"/>
          <p:cNvSpPr txBox="1">
            <a:spLocks/>
          </p:cNvSpPr>
          <p:nvPr/>
        </p:nvSpPr>
        <p:spPr>
          <a:xfrm>
            <a:off x="533400" y="5791200"/>
            <a:ext cx="8229600" cy="628650"/>
          </a:xfrm>
          <a:prstGeom prst="rect">
            <a:avLst/>
          </a:prstGeom>
          <a:solidFill>
            <a:srgbClr val="00588C"/>
          </a:solidFill>
          <a:ln w="25400" cap="flat" cmpd="sng" algn="ctr">
            <a:solidFill>
              <a:srgbClr val="00588C"/>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US" sz="1200" dirty="0" smtClean="0">
                <a:latin typeface="Franklin Gothic Heavy" panose="020B0903020102020204" pitchFamily="34" charset="0"/>
              </a:rPr>
              <a:t/>
            </a:r>
            <a:br>
              <a:rPr lang="en-US" sz="1200" dirty="0" smtClean="0">
                <a:latin typeface="Franklin Gothic Heavy" panose="020B0903020102020204" pitchFamily="34" charset="0"/>
              </a:rPr>
            </a:br>
            <a:endParaRPr lang="en-US" sz="1200" dirty="0">
              <a:latin typeface="Franklin Gothic Heavy" panose="020B0903020102020204"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495" y="5867400"/>
            <a:ext cx="439506" cy="442083"/>
          </a:xfrm>
          <a:prstGeom prst="rect">
            <a:avLst/>
          </a:prstGeom>
        </p:spPr>
      </p:pic>
      <p:sp>
        <p:nvSpPr>
          <p:cNvPr id="14" name="TextBox 13"/>
          <p:cNvSpPr txBox="1"/>
          <p:nvPr/>
        </p:nvSpPr>
        <p:spPr>
          <a:xfrm>
            <a:off x="1143000" y="5867400"/>
            <a:ext cx="3429000" cy="461665"/>
          </a:xfrm>
          <a:prstGeom prst="rect">
            <a:avLst/>
          </a:prstGeom>
          <a:noFill/>
        </p:spPr>
        <p:txBody>
          <a:bodyPr wrap="square" rtlCol="0">
            <a:spAutoFit/>
          </a:bodyPr>
          <a:lstStyle/>
          <a:p>
            <a:r>
              <a:rPr lang="en-US" sz="1200" dirty="0" smtClean="0">
                <a:solidFill>
                  <a:schemeClr val="bg1"/>
                </a:solidFill>
                <a:latin typeface="Franklin Gothic Heavy" panose="020B0903020102020204" pitchFamily="34" charset="0"/>
              </a:rPr>
              <a:t>City of Seattle</a:t>
            </a:r>
          </a:p>
          <a:p>
            <a:r>
              <a:rPr lang="en-US" sz="1200" dirty="0" smtClean="0">
                <a:solidFill>
                  <a:schemeClr val="bg1"/>
                </a:solidFill>
                <a:latin typeface="Franklin Gothic Heavy" panose="020B0903020102020204" pitchFamily="34" charset="0"/>
              </a:rPr>
              <a:t>Department of Planning and Development</a:t>
            </a:r>
            <a:endParaRPr lang="en-US" sz="1200" dirty="0">
              <a:solidFill>
                <a:schemeClr val="bg1"/>
              </a:solidFill>
              <a:latin typeface="Franklin Gothic Heavy" panose="020B0903020102020204" pitchFamily="34" charset="0"/>
            </a:endParaRPr>
          </a:p>
        </p:txBody>
      </p:sp>
    </p:spTree>
    <p:extLst>
      <p:ext uri="{BB962C8B-B14F-4D97-AF65-F5344CB8AC3E}">
        <p14:creationId xmlns:p14="http://schemas.microsoft.com/office/powerpoint/2010/main" val="5025267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osfs01\dpd\Data\Planning\Uptown\UDF\Sketchup\9_11_14\QueenAnne&amp;Roy_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88781"/>
            <a:ext cx="9144000" cy="408043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5"/>
          <p:cNvSpPr txBox="1">
            <a:spLocks/>
          </p:cNvSpPr>
          <p:nvPr/>
        </p:nvSpPr>
        <p:spPr>
          <a:xfrm>
            <a:off x="609601" y="228600"/>
            <a:ext cx="8229600" cy="628650"/>
          </a:xfrm>
          <a:prstGeom prst="rect">
            <a:avLst/>
          </a:prstGeom>
          <a:solidFill>
            <a:srgbClr val="00588C"/>
          </a:solidFill>
          <a:ln w="25400" cap="flat" cmpd="sng" algn="ctr">
            <a:solidFill>
              <a:srgbClr val="00588C"/>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US" sz="2400" dirty="0" smtClean="0">
                <a:solidFill>
                  <a:prstClr val="white"/>
                </a:solidFill>
                <a:latin typeface="Franklin Gothic Heavy" panose="020B0903020102020204" pitchFamily="34" charset="0"/>
              </a:rPr>
              <a:t>DESIGNING A FRAMEWORK </a:t>
            </a:r>
          </a:p>
          <a:p>
            <a:pPr algn="r"/>
            <a:r>
              <a:rPr lang="en-US" sz="2400" dirty="0" smtClean="0">
                <a:solidFill>
                  <a:prstClr val="white"/>
                </a:solidFill>
                <a:latin typeface="Franklin Gothic Heavy" panose="020B0903020102020204" pitchFamily="34" charset="0"/>
              </a:rPr>
              <a:t>FOR UPTOWN’S FUTURE</a:t>
            </a:r>
            <a:endParaRPr lang="en-US" sz="2400" dirty="0">
              <a:solidFill>
                <a:prstClr val="white"/>
              </a:solidFill>
              <a:latin typeface="Franklin Gothic Heavy" panose="020B0903020102020204" pitchFamily="34" charset="0"/>
            </a:endParaRPr>
          </a:p>
        </p:txBody>
      </p:sp>
    </p:spTree>
    <p:extLst>
      <p:ext uri="{BB962C8B-B14F-4D97-AF65-F5344CB8AC3E}">
        <p14:creationId xmlns:p14="http://schemas.microsoft.com/office/powerpoint/2010/main" val="9110532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32"/>
            <a:ext cx="9372601" cy="701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50000"/>
              </a:spcBef>
              <a:spcAft>
                <a:spcPct val="0"/>
              </a:spcAft>
            </a:pPr>
            <a:r>
              <a:rPr lang="en-US" altLang="en-US" b="1" dirty="0" smtClean="0">
                <a:solidFill>
                  <a:prstClr val="white"/>
                </a:solidFill>
                <a:latin typeface="Calibri Light" panose="020F0302020204030204" pitchFamily="34" charset="0"/>
              </a:rPr>
              <a:t> </a:t>
            </a:r>
            <a:endParaRPr lang="en-US" altLang="en-US" b="1" dirty="0">
              <a:solidFill>
                <a:prstClr val="white"/>
              </a:solidFill>
              <a:latin typeface="Calibri Light" panose="020F0302020204030204" pitchFamily="34" charset="0"/>
            </a:endParaRPr>
          </a:p>
        </p:txBody>
      </p:sp>
      <p:sp>
        <p:nvSpPr>
          <p:cNvPr id="7" name="Title 5"/>
          <p:cNvSpPr txBox="1">
            <a:spLocks/>
          </p:cNvSpPr>
          <p:nvPr/>
        </p:nvSpPr>
        <p:spPr>
          <a:xfrm>
            <a:off x="609601" y="514350"/>
            <a:ext cx="8229600" cy="628650"/>
          </a:xfrm>
          <a:prstGeom prst="rect">
            <a:avLst/>
          </a:prstGeom>
          <a:solidFill>
            <a:srgbClr val="00588C"/>
          </a:solidFill>
          <a:ln w="25400" cap="flat" cmpd="sng" algn="ctr">
            <a:solidFill>
              <a:srgbClr val="00588C"/>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US" sz="1600" smtClean="0">
                <a:solidFill>
                  <a:prstClr val="white"/>
                </a:solidFill>
                <a:latin typeface="Franklin Gothic Heavy" panose="020B0903020102020204" pitchFamily="34" charset="0"/>
              </a:rPr>
              <a:t>November 7 2011 Uptown Community Open House</a:t>
            </a:r>
            <a:endParaRPr lang="en-US" sz="1600" dirty="0">
              <a:solidFill>
                <a:prstClr val="white"/>
              </a:solidFill>
              <a:latin typeface="Franklin Gothic Heavy" panose="020B0903020102020204" pitchFamily="34" charset="0"/>
            </a:endParaRPr>
          </a:p>
        </p:txBody>
      </p:sp>
      <p:sp>
        <p:nvSpPr>
          <p:cNvPr id="6" name="Title 5"/>
          <p:cNvSpPr>
            <a:spLocks noGrp="1"/>
          </p:cNvSpPr>
          <p:nvPr>
            <p:ph type="ctrTitle"/>
          </p:nvPr>
        </p:nvSpPr>
        <p:spPr>
          <a:xfrm>
            <a:off x="533400" y="6019800"/>
            <a:ext cx="8229600" cy="630936"/>
          </a:xfrm>
          <a:prstGeom prst="rect">
            <a:avLst/>
          </a:prstGeom>
          <a:solidFill>
            <a:srgbClr val="00588C"/>
          </a:solidFill>
          <a:ln>
            <a:solidFill>
              <a:srgbClr val="0058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r"/>
            <a:endParaRPr lang="en-US" sz="1200" dirty="0">
              <a:latin typeface="Franklin Gothic Heavy" panose="020B090302010202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1" y="381000"/>
            <a:ext cx="2508422" cy="1524000"/>
          </a:xfrm>
          <a:prstGeom prst="rect">
            <a:avLst/>
          </a:prstGeom>
          <a:noFill/>
          <a:ln w="31750" cmpd="sng">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10" name="Oval 8"/>
          <p:cNvSpPr>
            <a:spLocks noChangeArrowheads="1"/>
          </p:cNvSpPr>
          <p:nvPr/>
        </p:nvSpPr>
        <p:spPr bwMode="auto">
          <a:xfrm>
            <a:off x="4114800" y="3313746"/>
            <a:ext cx="304800" cy="304800"/>
          </a:xfrm>
          <a:prstGeom prst="ellipse">
            <a:avLst/>
          </a:prstGeom>
          <a:solidFill>
            <a:schemeClr val="bg1"/>
          </a:solidFill>
          <a:ln w="38100">
            <a:solidFill>
              <a:srgbClr val="00588C"/>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endParaRPr lang="en-US" altLang="en-US" smtClean="0">
              <a:solidFill>
                <a:srgbClr val="000000"/>
              </a:solidFill>
            </a:endParaRPr>
          </a:p>
        </p:txBody>
      </p:sp>
      <p:cxnSp>
        <p:nvCxnSpPr>
          <p:cNvPr id="13" name="AutoShape 11"/>
          <p:cNvCxnSpPr>
            <a:cxnSpLocks noChangeShapeType="1"/>
          </p:cNvCxnSpPr>
          <p:nvPr/>
        </p:nvCxnSpPr>
        <p:spPr bwMode="auto">
          <a:xfrm>
            <a:off x="876301" y="3471361"/>
            <a:ext cx="2089322" cy="1587"/>
          </a:xfrm>
          <a:prstGeom prst="straightConnector1">
            <a:avLst/>
          </a:prstGeom>
          <a:noFill/>
          <a:ln w="127000">
            <a:solidFill>
              <a:srgbClr val="00588C"/>
            </a:solidFill>
            <a:round/>
            <a:headEnd/>
            <a:tailEnd/>
          </a:ln>
          <a:extLst>
            <a:ext uri="{909E8E84-426E-40DD-AFC4-6F175D3DCCD1}">
              <a14:hiddenFill xmlns:a14="http://schemas.microsoft.com/office/drawing/2010/main">
                <a:noFill/>
              </a14:hiddenFill>
            </a:ext>
          </a:extLst>
        </p:spPr>
      </p:cxnSp>
      <p:cxnSp>
        <p:nvCxnSpPr>
          <p:cNvPr id="14" name="AutoShape 12"/>
          <p:cNvCxnSpPr>
            <a:cxnSpLocks noChangeShapeType="1"/>
            <a:endCxn id="10" idx="2"/>
          </p:cNvCxnSpPr>
          <p:nvPr/>
        </p:nvCxnSpPr>
        <p:spPr bwMode="auto">
          <a:xfrm>
            <a:off x="2470323" y="3466146"/>
            <a:ext cx="1644477" cy="0"/>
          </a:xfrm>
          <a:prstGeom prst="straightConnector1">
            <a:avLst/>
          </a:prstGeom>
          <a:noFill/>
          <a:ln w="127000">
            <a:solidFill>
              <a:srgbClr val="00588C"/>
            </a:solidFill>
            <a:round/>
            <a:headEnd/>
            <a:tailEnd/>
          </a:ln>
          <a:extLst>
            <a:ext uri="{909E8E84-426E-40DD-AFC4-6F175D3DCCD1}">
              <a14:hiddenFill xmlns:a14="http://schemas.microsoft.com/office/drawing/2010/main">
                <a:noFill/>
              </a14:hiddenFill>
            </a:ext>
          </a:extLst>
        </p:spPr>
      </p:cxnSp>
      <p:cxnSp>
        <p:nvCxnSpPr>
          <p:cNvPr id="15" name="AutoShape 13"/>
          <p:cNvCxnSpPr>
            <a:cxnSpLocks noChangeShapeType="1"/>
            <a:stCxn id="10" idx="6"/>
          </p:cNvCxnSpPr>
          <p:nvPr/>
        </p:nvCxnSpPr>
        <p:spPr bwMode="auto">
          <a:xfrm>
            <a:off x="4419600" y="3466146"/>
            <a:ext cx="1123950" cy="0"/>
          </a:xfrm>
          <a:prstGeom prst="straightConnector1">
            <a:avLst/>
          </a:prstGeom>
          <a:noFill/>
          <a:ln w="127000">
            <a:solidFill>
              <a:srgbClr val="00588C"/>
            </a:solidFill>
            <a:round/>
            <a:headEnd/>
            <a:tailEnd/>
          </a:ln>
          <a:extLst>
            <a:ext uri="{909E8E84-426E-40DD-AFC4-6F175D3DCCD1}">
              <a14:hiddenFill xmlns:a14="http://schemas.microsoft.com/office/drawing/2010/main">
                <a:noFill/>
              </a14:hiddenFill>
            </a:ext>
          </a:extLst>
        </p:spPr>
      </p:cxnSp>
      <p:cxnSp>
        <p:nvCxnSpPr>
          <p:cNvPr id="16" name="AutoShape 14"/>
          <p:cNvCxnSpPr>
            <a:cxnSpLocks noChangeShapeType="1"/>
          </p:cNvCxnSpPr>
          <p:nvPr/>
        </p:nvCxnSpPr>
        <p:spPr bwMode="auto">
          <a:xfrm flipV="1">
            <a:off x="5325834" y="3464787"/>
            <a:ext cx="2979966" cy="1359"/>
          </a:xfrm>
          <a:prstGeom prst="straightConnector1">
            <a:avLst/>
          </a:prstGeom>
          <a:noFill/>
          <a:ln w="127000">
            <a:solidFill>
              <a:srgbClr val="00588C"/>
            </a:solidFill>
            <a:round/>
            <a:headEnd/>
            <a:tailEnd/>
          </a:ln>
          <a:extLst>
            <a:ext uri="{909E8E84-426E-40DD-AFC4-6F175D3DCCD1}">
              <a14:hiddenFill xmlns:a14="http://schemas.microsoft.com/office/drawing/2010/main">
                <a:noFill/>
              </a14:hiddenFill>
            </a:ext>
          </a:extLst>
        </p:spPr>
      </p:cxnSp>
      <p:sp>
        <p:nvSpPr>
          <p:cNvPr id="19" name="Text Box 20"/>
          <p:cNvSpPr txBox="1">
            <a:spLocks noChangeArrowheads="1"/>
          </p:cNvSpPr>
          <p:nvPr/>
        </p:nvSpPr>
        <p:spPr bwMode="auto">
          <a:xfrm>
            <a:off x="76200" y="2710948"/>
            <a:ext cx="190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50000"/>
              </a:spcBef>
              <a:spcAft>
                <a:spcPct val="0"/>
              </a:spcAft>
            </a:pPr>
            <a:r>
              <a:rPr lang="en-US" altLang="en-US" b="1" dirty="0" smtClean="0">
                <a:solidFill>
                  <a:prstClr val="black"/>
                </a:solidFill>
                <a:latin typeface="Calibri Light" panose="020F0302020204030204" pitchFamily="34" charset="0"/>
              </a:rPr>
              <a:t>Project Kick Off Open House</a:t>
            </a:r>
          </a:p>
        </p:txBody>
      </p:sp>
      <p:sp>
        <p:nvSpPr>
          <p:cNvPr id="20" name="Text Box 22"/>
          <p:cNvSpPr txBox="1">
            <a:spLocks noChangeArrowheads="1"/>
          </p:cNvSpPr>
          <p:nvPr/>
        </p:nvSpPr>
        <p:spPr bwMode="auto">
          <a:xfrm>
            <a:off x="3505200" y="4082548"/>
            <a:ext cx="1485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50000"/>
              </a:spcBef>
              <a:spcAft>
                <a:spcPct val="0"/>
              </a:spcAft>
            </a:pPr>
            <a:r>
              <a:rPr lang="en-US" altLang="en-US" b="1" dirty="0" smtClean="0">
                <a:solidFill>
                  <a:prstClr val="black"/>
                </a:solidFill>
                <a:latin typeface="Calibri Light" panose="020F0302020204030204" pitchFamily="34" charset="0"/>
              </a:rPr>
              <a:t>Public Review of</a:t>
            </a:r>
            <a:r>
              <a:rPr lang="en-US" altLang="en-US" b="1" dirty="0">
                <a:solidFill>
                  <a:prstClr val="black"/>
                </a:solidFill>
                <a:latin typeface="Calibri Light" panose="020F0302020204030204" pitchFamily="34" charset="0"/>
              </a:rPr>
              <a:t> </a:t>
            </a:r>
            <a:r>
              <a:rPr lang="en-US" altLang="en-US" b="1" dirty="0" smtClean="0">
                <a:solidFill>
                  <a:prstClr val="black"/>
                </a:solidFill>
                <a:latin typeface="Calibri Light" panose="020F0302020204030204" pitchFamily="34" charset="0"/>
              </a:rPr>
              <a:t>Draft Urban Design Framework</a:t>
            </a:r>
          </a:p>
        </p:txBody>
      </p:sp>
      <p:sp>
        <p:nvSpPr>
          <p:cNvPr id="21" name="Text Box 23"/>
          <p:cNvSpPr txBox="1">
            <a:spLocks noChangeArrowheads="1"/>
          </p:cNvSpPr>
          <p:nvPr/>
        </p:nvSpPr>
        <p:spPr bwMode="auto">
          <a:xfrm>
            <a:off x="457201" y="3625348"/>
            <a:ext cx="114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50000"/>
              </a:spcBef>
              <a:spcAft>
                <a:spcPct val="0"/>
              </a:spcAft>
            </a:pPr>
            <a:r>
              <a:rPr lang="en-US" altLang="en-US" b="1" dirty="0" smtClean="0">
                <a:solidFill>
                  <a:srgbClr val="00588C"/>
                </a:solidFill>
                <a:latin typeface="Calibri Light" panose="020F0302020204030204" pitchFamily="34" charset="0"/>
              </a:rPr>
              <a:t>November 2013</a:t>
            </a:r>
            <a:endParaRPr lang="en-US" altLang="en-US" b="1" dirty="0">
              <a:solidFill>
                <a:srgbClr val="00588C"/>
              </a:solidFill>
              <a:latin typeface="Calibri Light" panose="020F0302020204030204" pitchFamily="34" charset="0"/>
            </a:endParaRPr>
          </a:p>
        </p:txBody>
      </p:sp>
      <p:sp>
        <p:nvSpPr>
          <p:cNvPr id="24" name="Text Box 26"/>
          <p:cNvSpPr txBox="1">
            <a:spLocks noChangeArrowheads="1"/>
          </p:cNvSpPr>
          <p:nvPr/>
        </p:nvSpPr>
        <p:spPr bwMode="auto">
          <a:xfrm>
            <a:off x="1949277" y="2120219"/>
            <a:ext cx="1447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50000"/>
              </a:spcBef>
              <a:spcAft>
                <a:spcPct val="0"/>
              </a:spcAft>
            </a:pPr>
            <a:r>
              <a:rPr lang="en-US" altLang="en-US" b="1" dirty="0" smtClean="0">
                <a:solidFill>
                  <a:prstClr val="black"/>
                </a:solidFill>
                <a:latin typeface="Calibri Light" panose="020F0302020204030204" pitchFamily="34" charset="0"/>
              </a:rPr>
              <a:t>Community Design Charrettes</a:t>
            </a:r>
          </a:p>
        </p:txBody>
      </p:sp>
      <p:sp>
        <p:nvSpPr>
          <p:cNvPr id="25" name="Text Box 27"/>
          <p:cNvSpPr txBox="1">
            <a:spLocks noChangeArrowheads="1"/>
          </p:cNvSpPr>
          <p:nvPr/>
        </p:nvSpPr>
        <p:spPr bwMode="auto">
          <a:xfrm>
            <a:off x="152400" y="4082548"/>
            <a:ext cx="17335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50000"/>
              </a:spcBef>
              <a:spcAft>
                <a:spcPct val="0"/>
              </a:spcAft>
            </a:pPr>
            <a:r>
              <a:rPr lang="en-US" altLang="en-US" b="1" dirty="0" smtClean="0">
                <a:solidFill>
                  <a:prstClr val="black"/>
                </a:solidFill>
                <a:latin typeface="Calibri Light" panose="020F0302020204030204" pitchFamily="34" charset="0"/>
              </a:rPr>
              <a:t>Establish Community </a:t>
            </a:r>
            <a:r>
              <a:rPr lang="en-US" altLang="en-US" b="1" dirty="0">
                <a:solidFill>
                  <a:prstClr val="black"/>
                </a:solidFill>
                <a:latin typeface="Calibri Light" panose="020F0302020204030204" pitchFamily="34" charset="0"/>
              </a:rPr>
              <a:t>P</a:t>
            </a:r>
            <a:r>
              <a:rPr lang="en-US" altLang="en-US" b="1" dirty="0" smtClean="0">
                <a:solidFill>
                  <a:prstClr val="black"/>
                </a:solidFill>
                <a:latin typeface="Calibri Light" panose="020F0302020204030204" pitchFamily="34" charset="0"/>
              </a:rPr>
              <a:t>riorities</a:t>
            </a:r>
          </a:p>
        </p:txBody>
      </p:sp>
      <p:sp>
        <p:nvSpPr>
          <p:cNvPr id="26" name="Text Box 28"/>
          <p:cNvSpPr txBox="1">
            <a:spLocks noChangeArrowheads="1"/>
          </p:cNvSpPr>
          <p:nvPr/>
        </p:nvSpPr>
        <p:spPr bwMode="auto">
          <a:xfrm>
            <a:off x="5715000" y="3731711"/>
            <a:ext cx="114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50000"/>
              </a:spcBef>
              <a:spcAft>
                <a:spcPct val="0"/>
              </a:spcAft>
            </a:pPr>
            <a:r>
              <a:rPr lang="en-US" altLang="en-US" b="1" dirty="0" smtClean="0">
                <a:solidFill>
                  <a:srgbClr val="FFFFFF"/>
                </a:solidFill>
                <a:latin typeface="Calibri Light" panose="020F0302020204030204" pitchFamily="34" charset="0"/>
              </a:rPr>
              <a:t> </a:t>
            </a:r>
          </a:p>
        </p:txBody>
      </p:sp>
      <p:sp>
        <p:nvSpPr>
          <p:cNvPr id="28" name="Text Box 30"/>
          <p:cNvSpPr txBox="1">
            <a:spLocks noChangeArrowheads="1"/>
          </p:cNvSpPr>
          <p:nvPr/>
        </p:nvSpPr>
        <p:spPr bwMode="auto">
          <a:xfrm>
            <a:off x="5029200" y="4083838"/>
            <a:ext cx="210638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50000"/>
              </a:spcBef>
              <a:spcAft>
                <a:spcPct val="0"/>
              </a:spcAft>
            </a:pPr>
            <a:r>
              <a:rPr lang="en-US" altLang="en-US" b="1" i="1" dirty="0" smtClean="0">
                <a:solidFill>
                  <a:prstClr val="black"/>
                </a:solidFill>
                <a:latin typeface="Calibri Light" panose="020F0302020204030204" pitchFamily="34" charset="0"/>
              </a:rPr>
              <a:t>Potentially</a:t>
            </a:r>
            <a:r>
              <a:rPr lang="en-US" altLang="en-US" b="1" dirty="0" smtClean="0">
                <a:solidFill>
                  <a:prstClr val="black"/>
                </a:solidFill>
                <a:latin typeface="Calibri Light" panose="020F0302020204030204" pitchFamily="34" charset="0"/>
              </a:rPr>
              <a:t>: Update Uptown Design Guidelines, Develop </a:t>
            </a:r>
            <a:r>
              <a:rPr lang="en-US" altLang="en-US" b="1" dirty="0">
                <a:solidFill>
                  <a:prstClr val="black"/>
                </a:solidFill>
                <a:latin typeface="Calibri Light" panose="020F0302020204030204" pitchFamily="34" charset="0"/>
              </a:rPr>
              <a:t>Streetscape Plans and Business </a:t>
            </a:r>
            <a:r>
              <a:rPr lang="en-US" altLang="en-US" b="1" dirty="0" smtClean="0">
                <a:solidFill>
                  <a:prstClr val="black"/>
                </a:solidFill>
                <a:latin typeface="Calibri Light" panose="020F0302020204030204" pitchFamily="34" charset="0"/>
              </a:rPr>
              <a:t>District Strategies</a:t>
            </a:r>
          </a:p>
        </p:txBody>
      </p:sp>
      <p:sp>
        <p:nvSpPr>
          <p:cNvPr id="29" name="Text Box 32"/>
          <p:cNvSpPr txBox="1">
            <a:spLocks noChangeArrowheads="1"/>
          </p:cNvSpPr>
          <p:nvPr/>
        </p:nvSpPr>
        <p:spPr bwMode="auto">
          <a:xfrm>
            <a:off x="5181600" y="2397218"/>
            <a:ext cx="1905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50000"/>
              </a:spcBef>
              <a:spcAft>
                <a:spcPct val="0"/>
              </a:spcAft>
            </a:pPr>
            <a:r>
              <a:rPr lang="en-US" altLang="en-US" b="1" dirty="0">
                <a:solidFill>
                  <a:prstClr val="black"/>
                </a:solidFill>
                <a:latin typeface="Calibri Light" panose="020F0302020204030204" pitchFamily="34" charset="0"/>
              </a:rPr>
              <a:t>Implement Urban Design Framework  Recommendations </a:t>
            </a:r>
          </a:p>
        </p:txBody>
      </p:sp>
      <p:sp>
        <p:nvSpPr>
          <p:cNvPr id="31" name="Rectangle 30"/>
          <p:cNvSpPr>
            <a:spLocks noChangeArrowheads="1"/>
          </p:cNvSpPr>
          <p:nvPr/>
        </p:nvSpPr>
        <p:spPr bwMode="auto">
          <a:xfrm>
            <a:off x="152400" y="2057400"/>
            <a:ext cx="1733550" cy="3578675"/>
          </a:xfrm>
          <a:prstGeom prst="rect">
            <a:avLst/>
          </a:prstGeom>
          <a:noFill/>
          <a:ln w="57150">
            <a:solidFill>
              <a:srgbClr val="FFFF00"/>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Lst>
        </p:spPr>
        <p:txBody>
          <a:bodyPr wrap="none" anchor="ctr"/>
          <a:lstStyle/>
          <a:p>
            <a:pPr algn="ctr" fontAlgn="base">
              <a:spcBef>
                <a:spcPct val="0"/>
              </a:spcBef>
              <a:spcAft>
                <a:spcPct val="0"/>
              </a:spcAft>
            </a:pPr>
            <a:endParaRPr lang="en-US" altLang="en-US" b="1"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32" name="Oval 8"/>
          <p:cNvSpPr>
            <a:spLocks noChangeArrowheads="1"/>
          </p:cNvSpPr>
          <p:nvPr/>
        </p:nvSpPr>
        <p:spPr bwMode="auto">
          <a:xfrm>
            <a:off x="876301" y="3322136"/>
            <a:ext cx="304800" cy="304800"/>
          </a:xfrm>
          <a:prstGeom prst="ellipse">
            <a:avLst/>
          </a:prstGeom>
          <a:solidFill>
            <a:schemeClr val="bg1"/>
          </a:solidFill>
          <a:ln w="38100">
            <a:solidFill>
              <a:srgbClr val="00588C"/>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endParaRPr lang="en-US" altLang="en-US" smtClean="0">
              <a:solidFill>
                <a:srgbClr val="000000"/>
              </a:solidFill>
            </a:endParaRPr>
          </a:p>
        </p:txBody>
      </p:sp>
      <p:sp>
        <p:nvSpPr>
          <p:cNvPr id="35" name="Oval 8"/>
          <p:cNvSpPr>
            <a:spLocks noChangeArrowheads="1"/>
          </p:cNvSpPr>
          <p:nvPr/>
        </p:nvSpPr>
        <p:spPr bwMode="auto">
          <a:xfrm>
            <a:off x="2476500" y="3323723"/>
            <a:ext cx="304800" cy="304800"/>
          </a:xfrm>
          <a:prstGeom prst="ellipse">
            <a:avLst/>
          </a:prstGeom>
          <a:solidFill>
            <a:schemeClr val="bg1"/>
          </a:solidFill>
          <a:ln w="38100">
            <a:solidFill>
              <a:srgbClr val="00588C"/>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endParaRPr lang="en-US" altLang="en-US" smtClean="0">
              <a:solidFill>
                <a:srgbClr val="000000"/>
              </a:solidFill>
            </a:endParaRPr>
          </a:p>
        </p:txBody>
      </p:sp>
      <p:sp>
        <p:nvSpPr>
          <p:cNvPr id="36" name="Text Box 23"/>
          <p:cNvSpPr txBox="1">
            <a:spLocks noChangeArrowheads="1"/>
          </p:cNvSpPr>
          <p:nvPr/>
        </p:nvSpPr>
        <p:spPr bwMode="auto">
          <a:xfrm>
            <a:off x="1524000" y="3641676"/>
            <a:ext cx="23302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50000"/>
              </a:spcBef>
              <a:spcAft>
                <a:spcPct val="0"/>
              </a:spcAft>
            </a:pPr>
            <a:r>
              <a:rPr lang="en-US" altLang="en-US" b="1" dirty="0" smtClean="0">
                <a:solidFill>
                  <a:srgbClr val="00588C"/>
                </a:solidFill>
                <a:latin typeface="Calibri Light" panose="020F0302020204030204" pitchFamily="34" charset="0"/>
              </a:rPr>
              <a:t>Thru January 2015</a:t>
            </a:r>
            <a:endParaRPr lang="en-US" altLang="en-US" b="1" dirty="0">
              <a:solidFill>
                <a:srgbClr val="00588C"/>
              </a:solidFill>
              <a:latin typeface="Calibri Light" panose="020F0302020204030204" pitchFamily="34" charset="0"/>
            </a:endParaRPr>
          </a:p>
        </p:txBody>
      </p:sp>
      <p:sp>
        <p:nvSpPr>
          <p:cNvPr id="37" name="Text Box 22"/>
          <p:cNvSpPr txBox="1">
            <a:spLocks noChangeArrowheads="1"/>
          </p:cNvSpPr>
          <p:nvPr/>
        </p:nvSpPr>
        <p:spPr bwMode="auto">
          <a:xfrm>
            <a:off x="1949278" y="4083838"/>
            <a:ext cx="144779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50000"/>
              </a:spcBef>
              <a:spcAft>
                <a:spcPct val="0"/>
              </a:spcAft>
            </a:pPr>
            <a:r>
              <a:rPr lang="en-US" altLang="en-US" b="1" dirty="0" smtClean="0">
                <a:solidFill>
                  <a:prstClr val="black"/>
                </a:solidFill>
                <a:latin typeface="Calibri Light" panose="020F0302020204030204" pitchFamily="34" charset="0"/>
              </a:rPr>
              <a:t>Develop</a:t>
            </a:r>
            <a:r>
              <a:rPr lang="en-US" altLang="en-US" b="1" dirty="0">
                <a:solidFill>
                  <a:prstClr val="black"/>
                </a:solidFill>
                <a:latin typeface="Calibri Light" panose="020F0302020204030204" pitchFamily="34" charset="0"/>
              </a:rPr>
              <a:t> </a:t>
            </a:r>
            <a:r>
              <a:rPr lang="en-US" altLang="en-US" b="1" dirty="0" smtClean="0">
                <a:solidFill>
                  <a:prstClr val="black"/>
                </a:solidFill>
                <a:latin typeface="Calibri Light" panose="020F0302020204030204" pitchFamily="34" charset="0"/>
              </a:rPr>
              <a:t>Draft Urban Design Framework</a:t>
            </a:r>
          </a:p>
        </p:txBody>
      </p:sp>
      <p:sp>
        <p:nvSpPr>
          <p:cNvPr id="40" name="Text Box 23"/>
          <p:cNvSpPr txBox="1">
            <a:spLocks noChangeArrowheads="1"/>
          </p:cNvSpPr>
          <p:nvPr/>
        </p:nvSpPr>
        <p:spPr bwMode="auto">
          <a:xfrm>
            <a:off x="3581400" y="3655510"/>
            <a:ext cx="12732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50000"/>
              </a:spcBef>
              <a:spcAft>
                <a:spcPct val="0"/>
              </a:spcAft>
            </a:pPr>
            <a:r>
              <a:rPr lang="en-US" altLang="en-US" b="1" dirty="0" smtClean="0">
                <a:solidFill>
                  <a:srgbClr val="00588C"/>
                </a:solidFill>
                <a:latin typeface="Calibri Light" panose="020F0302020204030204" pitchFamily="34" charset="0"/>
              </a:rPr>
              <a:t>  Feb 2015</a:t>
            </a:r>
            <a:endParaRPr lang="en-US" altLang="en-US" b="1" dirty="0">
              <a:solidFill>
                <a:srgbClr val="00588C"/>
              </a:solidFill>
              <a:latin typeface="Calibri Light" panose="020F0302020204030204" pitchFamily="34" charset="0"/>
            </a:endParaRPr>
          </a:p>
        </p:txBody>
      </p:sp>
      <p:sp>
        <p:nvSpPr>
          <p:cNvPr id="41" name="Text Box 20"/>
          <p:cNvSpPr txBox="1">
            <a:spLocks noChangeArrowheads="1"/>
          </p:cNvSpPr>
          <p:nvPr/>
        </p:nvSpPr>
        <p:spPr bwMode="auto">
          <a:xfrm>
            <a:off x="3505200" y="2674217"/>
            <a:ext cx="152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50000"/>
              </a:spcBef>
              <a:spcAft>
                <a:spcPct val="0"/>
              </a:spcAft>
            </a:pPr>
            <a:r>
              <a:rPr lang="en-US" altLang="en-US" b="1" dirty="0" smtClean="0">
                <a:solidFill>
                  <a:prstClr val="black"/>
                </a:solidFill>
                <a:latin typeface="Calibri Light" panose="020F0302020204030204" pitchFamily="34" charset="0"/>
              </a:rPr>
              <a:t>Community Open House </a:t>
            </a:r>
          </a:p>
        </p:txBody>
      </p:sp>
      <p:sp>
        <p:nvSpPr>
          <p:cNvPr id="42" name="Text Box 23"/>
          <p:cNvSpPr txBox="1">
            <a:spLocks noChangeArrowheads="1"/>
          </p:cNvSpPr>
          <p:nvPr/>
        </p:nvSpPr>
        <p:spPr bwMode="auto">
          <a:xfrm>
            <a:off x="4991100" y="3655902"/>
            <a:ext cx="21825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50000"/>
              </a:spcBef>
              <a:spcAft>
                <a:spcPct val="0"/>
              </a:spcAft>
            </a:pPr>
            <a:r>
              <a:rPr lang="en-US" altLang="en-US" b="1" dirty="0" smtClean="0">
                <a:solidFill>
                  <a:srgbClr val="00588C"/>
                </a:solidFill>
                <a:latin typeface="Calibri Light" panose="020F0302020204030204" pitchFamily="34" charset="0"/>
              </a:rPr>
              <a:t>Mar 2015</a:t>
            </a:r>
            <a:endParaRPr lang="en-US" altLang="en-US" b="1" dirty="0">
              <a:solidFill>
                <a:srgbClr val="00588C"/>
              </a:solidFill>
              <a:latin typeface="Calibri Light" panose="020F0302020204030204" pitchFamily="34" charset="0"/>
            </a:endParaRPr>
          </a:p>
        </p:txBody>
      </p:sp>
      <p:sp>
        <p:nvSpPr>
          <p:cNvPr id="43" name="Title 5"/>
          <p:cNvSpPr txBox="1">
            <a:spLocks/>
          </p:cNvSpPr>
          <p:nvPr/>
        </p:nvSpPr>
        <p:spPr>
          <a:xfrm>
            <a:off x="609601" y="514350"/>
            <a:ext cx="8229600" cy="781050"/>
          </a:xfrm>
          <a:prstGeom prst="rect">
            <a:avLst/>
          </a:prstGeom>
          <a:solidFill>
            <a:srgbClr val="00588C"/>
          </a:solidFill>
          <a:ln w="25400" cap="flat" cmpd="sng" algn="ctr">
            <a:solidFill>
              <a:srgbClr val="00588C"/>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US" sz="2400" dirty="0" smtClean="0">
                <a:solidFill>
                  <a:prstClr val="white"/>
                </a:solidFill>
                <a:latin typeface="Franklin Gothic Heavy" panose="020B0903020102020204" pitchFamily="34" charset="0"/>
              </a:rPr>
              <a:t>DESIGNING A FRAMEWORK </a:t>
            </a:r>
          </a:p>
          <a:p>
            <a:pPr algn="r"/>
            <a:r>
              <a:rPr lang="en-US" sz="2400" dirty="0" smtClean="0">
                <a:solidFill>
                  <a:prstClr val="white"/>
                </a:solidFill>
                <a:latin typeface="Franklin Gothic Heavy" panose="020B0903020102020204" pitchFamily="34" charset="0"/>
              </a:rPr>
              <a:t>FOR UPTOWN’S FUTURE</a:t>
            </a:r>
            <a:endParaRPr lang="en-US" sz="2400" dirty="0">
              <a:solidFill>
                <a:prstClr val="white"/>
              </a:solidFill>
              <a:latin typeface="Franklin Gothic Heavy" panose="020B0903020102020204" pitchFamily="34" charset="0"/>
            </a:endParaRPr>
          </a:p>
        </p:txBody>
      </p:sp>
      <p:pic>
        <p:nvPicPr>
          <p:cNvPr id="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1" y="381000"/>
            <a:ext cx="2508422" cy="1524000"/>
          </a:xfrm>
          <a:prstGeom prst="rect">
            <a:avLst/>
          </a:prstGeom>
          <a:noFill/>
          <a:ln w="31750" cmpd="sng">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45" name="Oval 8"/>
          <p:cNvSpPr>
            <a:spLocks noChangeArrowheads="1"/>
          </p:cNvSpPr>
          <p:nvPr/>
        </p:nvSpPr>
        <p:spPr bwMode="auto">
          <a:xfrm>
            <a:off x="5943600" y="3312387"/>
            <a:ext cx="304800" cy="304800"/>
          </a:xfrm>
          <a:prstGeom prst="ellipse">
            <a:avLst/>
          </a:prstGeom>
          <a:solidFill>
            <a:schemeClr val="bg1"/>
          </a:solidFill>
          <a:ln w="38100">
            <a:solidFill>
              <a:srgbClr val="00588C"/>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endParaRPr lang="en-US" altLang="en-US" smtClean="0">
              <a:solidFill>
                <a:srgbClr val="000000"/>
              </a:solidFill>
            </a:endParaRPr>
          </a:p>
        </p:txBody>
      </p:sp>
      <p:sp>
        <p:nvSpPr>
          <p:cNvPr id="46" name="Oval 8"/>
          <p:cNvSpPr>
            <a:spLocks noChangeArrowheads="1"/>
          </p:cNvSpPr>
          <p:nvPr/>
        </p:nvSpPr>
        <p:spPr bwMode="auto">
          <a:xfrm>
            <a:off x="8077200" y="3312387"/>
            <a:ext cx="304800" cy="304800"/>
          </a:xfrm>
          <a:prstGeom prst="ellipse">
            <a:avLst/>
          </a:prstGeom>
          <a:solidFill>
            <a:schemeClr val="bg1"/>
          </a:solidFill>
          <a:ln w="38100">
            <a:solidFill>
              <a:srgbClr val="00588C"/>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endParaRPr lang="en-US" altLang="en-US" smtClean="0">
              <a:solidFill>
                <a:srgbClr val="000000"/>
              </a:solidFill>
            </a:endParaRPr>
          </a:p>
        </p:txBody>
      </p:sp>
      <p:sp>
        <p:nvSpPr>
          <p:cNvPr id="54" name="Text Box 23"/>
          <p:cNvSpPr txBox="1">
            <a:spLocks noChangeArrowheads="1"/>
          </p:cNvSpPr>
          <p:nvPr/>
        </p:nvSpPr>
        <p:spPr bwMode="auto">
          <a:xfrm>
            <a:off x="7162800" y="3625348"/>
            <a:ext cx="21825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50000"/>
              </a:spcBef>
              <a:spcAft>
                <a:spcPct val="0"/>
              </a:spcAft>
            </a:pPr>
            <a:r>
              <a:rPr lang="en-US" altLang="en-US" b="1" dirty="0" smtClean="0">
                <a:solidFill>
                  <a:srgbClr val="00588C"/>
                </a:solidFill>
                <a:latin typeface="Calibri Light" panose="020F0302020204030204" pitchFamily="34" charset="0"/>
              </a:rPr>
              <a:t>Late 2015/2016</a:t>
            </a:r>
            <a:endParaRPr lang="en-US" altLang="en-US" b="1" dirty="0">
              <a:solidFill>
                <a:srgbClr val="00588C"/>
              </a:solidFill>
              <a:latin typeface="Calibri Light" panose="020F0302020204030204" pitchFamily="34" charset="0"/>
            </a:endParaRPr>
          </a:p>
        </p:txBody>
      </p:sp>
      <p:sp>
        <p:nvSpPr>
          <p:cNvPr id="55" name="Rectangle 54"/>
          <p:cNvSpPr/>
          <p:nvPr/>
        </p:nvSpPr>
        <p:spPr>
          <a:xfrm>
            <a:off x="7315199" y="2397218"/>
            <a:ext cx="1828801" cy="923330"/>
          </a:xfrm>
          <a:prstGeom prst="rect">
            <a:avLst/>
          </a:prstGeom>
        </p:spPr>
        <p:txBody>
          <a:bodyPr wrap="square">
            <a:spAutoFit/>
          </a:bodyPr>
          <a:lstStyle/>
          <a:p>
            <a:pPr algn="ctr" fontAlgn="base">
              <a:spcBef>
                <a:spcPct val="50000"/>
              </a:spcBef>
              <a:spcAft>
                <a:spcPct val="0"/>
              </a:spcAft>
            </a:pPr>
            <a:r>
              <a:rPr lang="en-US" altLang="en-US" b="1" dirty="0" smtClean="0">
                <a:solidFill>
                  <a:prstClr val="black"/>
                </a:solidFill>
                <a:latin typeface="Calibri Light" panose="020F0302020204030204" pitchFamily="34" charset="0"/>
              </a:rPr>
              <a:t>Adopt any Needed Code Amendments</a:t>
            </a:r>
          </a:p>
        </p:txBody>
      </p:sp>
      <p:sp>
        <p:nvSpPr>
          <p:cNvPr id="56" name="Rectangle 55"/>
          <p:cNvSpPr/>
          <p:nvPr/>
        </p:nvSpPr>
        <p:spPr>
          <a:xfrm>
            <a:off x="7173685" y="4083838"/>
            <a:ext cx="1970316" cy="2031325"/>
          </a:xfrm>
          <a:prstGeom prst="rect">
            <a:avLst/>
          </a:prstGeom>
        </p:spPr>
        <p:txBody>
          <a:bodyPr wrap="square">
            <a:spAutoFit/>
          </a:bodyPr>
          <a:lstStyle/>
          <a:p>
            <a:pPr algn="ctr" fontAlgn="base">
              <a:spcBef>
                <a:spcPct val="50000"/>
              </a:spcBef>
              <a:spcAft>
                <a:spcPct val="0"/>
              </a:spcAft>
            </a:pPr>
            <a:r>
              <a:rPr lang="en-US" altLang="en-US" b="1" i="1" dirty="0" smtClean="0">
                <a:solidFill>
                  <a:prstClr val="black"/>
                </a:solidFill>
                <a:latin typeface="Calibri Light" panose="020F0302020204030204" pitchFamily="34" charset="0"/>
              </a:rPr>
              <a:t>Potentially</a:t>
            </a:r>
            <a:r>
              <a:rPr lang="en-US" altLang="en-US" b="1" dirty="0" smtClean="0">
                <a:solidFill>
                  <a:prstClr val="black"/>
                </a:solidFill>
                <a:latin typeface="Calibri Light" panose="020F0302020204030204" pitchFamily="34" charset="0"/>
              </a:rPr>
              <a:t>: Recommend land use changes, Environmental Review and Land </a:t>
            </a:r>
            <a:r>
              <a:rPr lang="en-US" altLang="en-US" b="1" dirty="0">
                <a:solidFill>
                  <a:prstClr val="black"/>
                </a:solidFill>
                <a:latin typeface="Calibri Light" panose="020F0302020204030204" pitchFamily="34" charset="0"/>
              </a:rPr>
              <a:t>U</a:t>
            </a:r>
            <a:r>
              <a:rPr lang="en-US" altLang="en-US" b="1" dirty="0" smtClean="0">
                <a:solidFill>
                  <a:prstClr val="black"/>
                </a:solidFill>
                <a:latin typeface="Calibri Light" panose="020F0302020204030204" pitchFamily="34" charset="0"/>
              </a:rPr>
              <a:t>se Legislation as needed </a:t>
            </a:r>
            <a:endParaRPr lang="en-US" altLang="en-US" b="1" dirty="0">
              <a:solidFill>
                <a:prstClr val="black"/>
              </a:solidFill>
              <a:latin typeface="Calibri Light" panose="020F0302020204030204" pitchFamily="34" charset="0"/>
            </a:endParaRPr>
          </a:p>
        </p:txBody>
      </p:sp>
      <p:sp>
        <p:nvSpPr>
          <p:cNvPr id="52" name="Title 5"/>
          <p:cNvSpPr txBox="1">
            <a:spLocks/>
          </p:cNvSpPr>
          <p:nvPr/>
        </p:nvSpPr>
        <p:spPr>
          <a:xfrm>
            <a:off x="533400" y="6019800"/>
            <a:ext cx="8229600" cy="628650"/>
          </a:xfrm>
          <a:prstGeom prst="rect">
            <a:avLst/>
          </a:prstGeom>
          <a:solidFill>
            <a:srgbClr val="00588C"/>
          </a:solidFill>
          <a:ln w="25400" cap="flat" cmpd="sng" algn="ctr">
            <a:solidFill>
              <a:srgbClr val="00588C"/>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US" sz="1200" dirty="0" smtClean="0">
                <a:latin typeface="Franklin Gothic Heavy" panose="020B0903020102020204" pitchFamily="34" charset="0"/>
              </a:rPr>
              <a:t/>
            </a:r>
            <a:br>
              <a:rPr lang="en-US" sz="1200" dirty="0" smtClean="0">
                <a:latin typeface="Franklin Gothic Heavy" panose="020B0903020102020204" pitchFamily="34" charset="0"/>
              </a:rPr>
            </a:br>
            <a:endParaRPr lang="en-US" sz="1200" dirty="0">
              <a:latin typeface="Franklin Gothic Heavy" panose="020B0903020102020204" pitchFamily="34" charset="0"/>
            </a:endParaRPr>
          </a:p>
        </p:txBody>
      </p:sp>
      <p:pic>
        <p:nvPicPr>
          <p:cNvPr id="53" name="Picture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495" y="6096000"/>
            <a:ext cx="439506" cy="442083"/>
          </a:xfrm>
          <a:prstGeom prst="rect">
            <a:avLst/>
          </a:prstGeom>
        </p:spPr>
      </p:pic>
      <p:sp>
        <p:nvSpPr>
          <p:cNvPr id="57" name="TextBox 56"/>
          <p:cNvSpPr txBox="1"/>
          <p:nvPr/>
        </p:nvSpPr>
        <p:spPr>
          <a:xfrm>
            <a:off x="1143000" y="6096000"/>
            <a:ext cx="3429000" cy="461665"/>
          </a:xfrm>
          <a:prstGeom prst="rect">
            <a:avLst/>
          </a:prstGeom>
          <a:noFill/>
        </p:spPr>
        <p:txBody>
          <a:bodyPr wrap="square" rtlCol="0">
            <a:spAutoFit/>
          </a:bodyPr>
          <a:lstStyle/>
          <a:p>
            <a:r>
              <a:rPr lang="en-US" sz="1200" dirty="0" smtClean="0">
                <a:solidFill>
                  <a:schemeClr val="bg1"/>
                </a:solidFill>
                <a:latin typeface="Franklin Gothic Heavy" panose="020B0903020102020204" pitchFamily="34" charset="0"/>
              </a:rPr>
              <a:t>City of Seattle</a:t>
            </a:r>
          </a:p>
          <a:p>
            <a:r>
              <a:rPr lang="en-US" sz="1200" dirty="0" smtClean="0">
                <a:solidFill>
                  <a:schemeClr val="bg1"/>
                </a:solidFill>
                <a:latin typeface="Franklin Gothic Heavy" panose="020B0903020102020204" pitchFamily="34" charset="0"/>
              </a:rPr>
              <a:t>Department of Planning and Development</a:t>
            </a:r>
            <a:endParaRPr lang="en-US" sz="1200" dirty="0">
              <a:solidFill>
                <a:schemeClr val="bg1"/>
              </a:solidFill>
              <a:latin typeface="Franklin Gothic Heavy" panose="020B0903020102020204" pitchFamily="34" charset="0"/>
            </a:endParaRPr>
          </a:p>
        </p:txBody>
      </p:sp>
    </p:spTree>
    <p:extLst>
      <p:ext uri="{BB962C8B-B14F-4D97-AF65-F5344CB8AC3E}">
        <p14:creationId xmlns:p14="http://schemas.microsoft.com/office/powerpoint/2010/main" val="3382107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txBox="1">
            <a:spLocks/>
          </p:cNvSpPr>
          <p:nvPr/>
        </p:nvSpPr>
        <p:spPr>
          <a:xfrm>
            <a:off x="609601" y="514350"/>
            <a:ext cx="8229600" cy="628650"/>
          </a:xfrm>
          <a:prstGeom prst="rect">
            <a:avLst/>
          </a:prstGeom>
          <a:solidFill>
            <a:srgbClr val="00588C"/>
          </a:solidFill>
          <a:ln w="25400" cap="flat" cmpd="sng" algn="ctr">
            <a:solidFill>
              <a:srgbClr val="00588C"/>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US" sz="2400" dirty="0" smtClean="0">
                <a:latin typeface="Franklin Gothic Heavy" panose="020B0903020102020204" pitchFamily="34" charset="0"/>
              </a:rPr>
              <a:t>DESIGNING A FRAMEWORK </a:t>
            </a:r>
          </a:p>
          <a:p>
            <a:pPr algn="r"/>
            <a:r>
              <a:rPr lang="en-US" sz="2400" dirty="0" smtClean="0">
                <a:latin typeface="Franklin Gothic Heavy" panose="020B0903020102020204" pitchFamily="34" charset="0"/>
              </a:rPr>
              <a:t>FOR UPTOWN’S FUTURE</a:t>
            </a:r>
            <a:endParaRPr lang="en-US" sz="2400" dirty="0">
              <a:latin typeface="Franklin Gothic Heavy" panose="020B0903020102020204" pitchFamily="34" charset="0"/>
            </a:endParaRPr>
          </a:p>
        </p:txBody>
      </p:sp>
      <p:sp>
        <p:nvSpPr>
          <p:cNvPr id="2" name="Title 1"/>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a:lnSpc>
                <a:spcPct val="115000"/>
              </a:lnSpc>
              <a:spcBef>
                <a:spcPts val="0"/>
              </a:spcBef>
              <a:spcAft>
                <a:spcPts val="1000"/>
              </a:spcAft>
            </a:pPr>
            <a:r>
              <a:rPr lang="en-US" sz="2400" b="1" dirty="0">
                <a:solidFill>
                  <a:srgbClr val="000000"/>
                </a:solidFill>
                <a:ea typeface="Calibri"/>
                <a:cs typeface="Calibri"/>
              </a:rPr>
              <a:t> </a:t>
            </a:r>
            <a:endParaRPr lang="en-US" sz="1200" dirty="0">
              <a:ea typeface="Calibri"/>
              <a:cs typeface="Times New Roman"/>
            </a:endParaRPr>
          </a:p>
          <a:p>
            <a:r>
              <a:rPr lang="en-US" dirty="0" smtClean="0"/>
              <a:t>297 Acres</a:t>
            </a:r>
          </a:p>
          <a:p>
            <a:r>
              <a:rPr lang="en-US" dirty="0" smtClean="0"/>
              <a:t>7,300 </a:t>
            </a:r>
            <a:r>
              <a:rPr lang="en-US" dirty="0" smtClean="0"/>
              <a:t>Residents</a:t>
            </a:r>
          </a:p>
          <a:p>
            <a:r>
              <a:rPr lang="en-US" dirty="0" smtClean="0"/>
              <a:t>14,801 Jobs</a:t>
            </a:r>
          </a:p>
          <a:p>
            <a:r>
              <a:rPr lang="en-US" dirty="0" smtClean="0"/>
              <a:t>Capacity for 5,000 jobs and 4,000 Households</a:t>
            </a:r>
          </a:p>
          <a:p>
            <a:r>
              <a:rPr lang="en-US" dirty="0" smtClean="0"/>
              <a:t>20-year Growth Targets for jobs and housing range from 2,000 – 3,500.</a:t>
            </a:r>
          </a:p>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1" y="381000"/>
            <a:ext cx="2508422" cy="1524000"/>
          </a:xfrm>
          <a:prstGeom prst="rect">
            <a:avLst/>
          </a:prstGeom>
          <a:noFill/>
          <a:ln w="31750" cmpd="sng">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3429000" y="1524000"/>
            <a:ext cx="5486400" cy="523220"/>
          </a:xfrm>
          <a:prstGeom prst="rect">
            <a:avLst/>
          </a:prstGeom>
        </p:spPr>
        <p:txBody>
          <a:bodyPr wrap="square">
            <a:spAutoFit/>
          </a:bodyPr>
          <a:lstStyle/>
          <a:p>
            <a:pPr>
              <a:spcBef>
                <a:spcPts val="1200"/>
              </a:spcBef>
              <a:buClr>
                <a:schemeClr val="accent1">
                  <a:lumMod val="75000"/>
                </a:schemeClr>
              </a:buClr>
            </a:pPr>
            <a:r>
              <a:rPr lang="en-US" sz="2800" b="1" dirty="0" smtClean="0">
                <a:solidFill>
                  <a:srgbClr val="00588C"/>
                </a:solidFill>
              </a:rPr>
              <a:t>Uptown By The Numbers</a:t>
            </a:r>
          </a:p>
        </p:txBody>
      </p:sp>
      <p:sp>
        <p:nvSpPr>
          <p:cNvPr id="12" name="Title 5"/>
          <p:cNvSpPr txBox="1">
            <a:spLocks/>
          </p:cNvSpPr>
          <p:nvPr/>
        </p:nvSpPr>
        <p:spPr>
          <a:xfrm>
            <a:off x="533400" y="5791200"/>
            <a:ext cx="8229600" cy="628650"/>
          </a:xfrm>
          <a:prstGeom prst="rect">
            <a:avLst/>
          </a:prstGeom>
          <a:solidFill>
            <a:srgbClr val="00588C"/>
          </a:solidFill>
          <a:ln w="25400" cap="flat" cmpd="sng" algn="ctr">
            <a:solidFill>
              <a:srgbClr val="00588C"/>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US" sz="1200" dirty="0" smtClean="0">
                <a:latin typeface="Franklin Gothic Heavy" panose="020B0903020102020204" pitchFamily="34" charset="0"/>
              </a:rPr>
              <a:t/>
            </a:r>
            <a:br>
              <a:rPr lang="en-US" sz="1200" dirty="0" smtClean="0">
                <a:latin typeface="Franklin Gothic Heavy" panose="020B0903020102020204" pitchFamily="34" charset="0"/>
              </a:rPr>
            </a:br>
            <a:endParaRPr lang="en-US" sz="1200" dirty="0">
              <a:latin typeface="Franklin Gothic Heavy" panose="020B0903020102020204"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495" y="5867400"/>
            <a:ext cx="439506" cy="442083"/>
          </a:xfrm>
          <a:prstGeom prst="rect">
            <a:avLst/>
          </a:prstGeom>
        </p:spPr>
      </p:pic>
      <p:sp>
        <p:nvSpPr>
          <p:cNvPr id="14" name="TextBox 13"/>
          <p:cNvSpPr txBox="1"/>
          <p:nvPr/>
        </p:nvSpPr>
        <p:spPr>
          <a:xfrm>
            <a:off x="1143000" y="5867400"/>
            <a:ext cx="3429000" cy="461665"/>
          </a:xfrm>
          <a:prstGeom prst="rect">
            <a:avLst/>
          </a:prstGeom>
          <a:noFill/>
        </p:spPr>
        <p:txBody>
          <a:bodyPr wrap="square" rtlCol="0">
            <a:spAutoFit/>
          </a:bodyPr>
          <a:lstStyle/>
          <a:p>
            <a:r>
              <a:rPr lang="en-US" sz="1200" dirty="0" smtClean="0">
                <a:solidFill>
                  <a:schemeClr val="bg1"/>
                </a:solidFill>
                <a:latin typeface="Franklin Gothic Heavy" panose="020B0903020102020204" pitchFamily="34" charset="0"/>
              </a:rPr>
              <a:t>City of Seattle</a:t>
            </a:r>
          </a:p>
          <a:p>
            <a:r>
              <a:rPr lang="en-US" sz="1200" dirty="0" smtClean="0">
                <a:solidFill>
                  <a:schemeClr val="bg1"/>
                </a:solidFill>
                <a:latin typeface="Franklin Gothic Heavy" panose="020B0903020102020204" pitchFamily="34" charset="0"/>
              </a:rPr>
              <a:t>Department of Planning and Development</a:t>
            </a:r>
            <a:endParaRPr lang="en-US" sz="1200" dirty="0">
              <a:solidFill>
                <a:schemeClr val="bg1"/>
              </a:solidFill>
              <a:latin typeface="Franklin Gothic Heavy" panose="020B0903020102020204" pitchFamily="34" charset="0"/>
            </a:endParaRPr>
          </a:p>
        </p:txBody>
      </p:sp>
    </p:spTree>
    <p:extLst>
      <p:ext uri="{BB962C8B-B14F-4D97-AF65-F5344CB8AC3E}">
        <p14:creationId xmlns:p14="http://schemas.microsoft.com/office/powerpoint/2010/main" val="3351082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914400"/>
            <a:ext cx="8904879"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5"/>
          <p:cNvSpPr txBox="1">
            <a:spLocks/>
          </p:cNvSpPr>
          <p:nvPr/>
        </p:nvSpPr>
        <p:spPr>
          <a:xfrm>
            <a:off x="609601" y="228600"/>
            <a:ext cx="8229600" cy="628650"/>
          </a:xfrm>
          <a:prstGeom prst="rect">
            <a:avLst/>
          </a:prstGeom>
          <a:solidFill>
            <a:srgbClr val="00588C"/>
          </a:solidFill>
          <a:ln w="25400" cap="flat" cmpd="sng" algn="ctr">
            <a:solidFill>
              <a:srgbClr val="00588C"/>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US" sz="2400" dirty="0" smtClean="0">
                <a:solidFill>
                  <a:prstClr val="white"/>
                </a:solidFill>
                <a:latin typeface="Franklin Gothic Heavy" panose="020B0903020102020204" pitchFamily="34" charset="0"/>
              </a:rPr>
              <a:t>DESIGNING A FRAMEWORK </a:t>
            </a:r>
          </a:p>
          <a:p>
            <a:pPr algn="r"/>
            <a:r>
              <a:rPr lang="en-US" sz="2400" dirty="0" smtClean="0">
                <a:solidFill>
                  <a:prstClr val="white"/>
                </a:solidFill>
                <a:latin typeface="Franklin Gothic Heavy" panose="020B0903020102020204" pitchFamily="34" charset="0"/>
              </a:rPr>
              <a:t>FOR UPTOWN’S FUTURE</a:t>
            </a:r>
            <a:endParaRPr lang="en-US" sz="2400" dirty="0">
              <a:solidFill>
                <a:prstClr val="white"/>
              </a:solidFill>
              <a:latin typeface="Franklin Gothic Heavy" panose="020B0903020102020204" pitchFamily="34" charset="0"/>
            </a:endParaRPr>
          </a:p>
        </p:txBody>
      </p:sp>
    </p:spTree>
    <p:extLst>
      <p:ext uri="{BB962C8B-B14F-4D97-AF65-F5344CB8AC3E}">
        <p14:creationId xmlns:p14="http://schemas.microsoft.com/office/powerpoint/2010/main" val="136479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1143000"/>
          </a:xfrm>
        </p:spPr>
        <p:txBody>
          <a:bodyPr/>
          <a:lstStyle/>
          <a:p>
            <a:r>
              <a:rPr lang="en-US" dirty="0" smtClean="0"/>
              <a:t>Charrette 1</a:t>
            </a:r>
            <a:endParaRPr lang="en-US" dirty="0"/>
          </a:p>
        </p:txBody>
      </p:sp>
      <p:sp>
        <p:nvSpPr>
          <p:cNvPr id="4" name="Content Placeholder 3"/>
          <p:cNvSpPr>
            <a:spLocks noGrp="1"/>
          </p:cNvSpPr>
          <p:nvPr>
            <p:ph idx="1"/>
          </p:nvPr>
        </p:nvSpPr>
        <p:spPr/>
        <p:txBody>
          <a:bodyPr/>
          <a:lstStyle/>
          <a:p>
            <a:endParaRPr lang="en-US" dirty="0" smtClean="0"/>
          </a:p>
          <a:p>
            <a:r>
              <a:rPr lang="en-US" dirty="0" smtClean="0"/>
              <a:t>Neighborhood Character</a:t>
            </a:r>
          </a:p>
          <a:p>
            <a:pPr marL="0" indent="0">
              <a:buNone/>
            </a:pPr>
            <a:endParaRPr lang="en-US" dirty="0" smtClean="0"/>
          </a:p>
          <a:p>
            <a:r>
              <a:rPr lang="en-US" dirty="0" smtClean="0"/>
              <a:t>Neighborhood Connections</a:t>
            </a:r>
          </a:p>
          <a:p>
            <a:endParaRPr lang="en-US" dirty="0" smtClean="0"/>
          </a:p>
          <a:p>
            <a:r>
              <a:rPr lang="en-US" dirty="0" smtClean="0"/>
              <a:t>Neighborhood </a:t>
            </a:r>
            <a:r>
              <a:rPr lang="en-US" dirty="0" smtClean="0"/>
              <a:t>Edges</a:t>
            </a:r>
            <a:endParaRPr lang="en-US" dirty="0" smtClean="0"/>
          </a:p>
          <a:p>
            <a:pPr marL="457200" lvl="1" indent="0">
              <a:buNone/>
            </a:pPr>
            <a:endParaRPr lang="en-US" dirty="0" smtClean="0"/>
          </a:p>
          <a:p>
            <a:pPr marL="457200" lvl="1" indent="0">
              <a:buNone/>
            </a:pPr>
            <a:endParaRPr lang="en-US" dirty="0"/>
          </a:p>
        </p:txBody>
      </p:sp>
      <p:sp>
        <p:nvSpPr>
          <p:cNvPr id="5" name="Title 5"/>
          <p:cNvSpPr txBox="1">
            <a:spLocks/>
          </p:cNvSpPr>
          <p:nvPr/>
        </p:nvSpPr>
        <p:spPr>
          <a:xfrm>
            <a:off x="609601" y="228600"/>
            <a:ext cx="8229600" cy="628650"/>
          </a:xfrm>
          <a:prstGeom prst="rect">
            <a:avLst/>
          </a:prstGeom>
          <a:solidFill>
            <a:srgbClr val="00588C"/>
          </a:solidFill>
          <a:ln w="25400" cap="flat" cmpd="sng" algn="ctr">
            <a:solidFill>
              <a:srgbClr val="00588C"/>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US" sz="2400" dirty="0" smtClean="0">
                <a:solidFill>
                  <a:prstClr val="white"/>
                </a:solidFill>
                <a:latin typeface="Franklin Gothic Heavy" panose="020B0903020102020204" pitchFamily="34" charset="0"/>
              </a:rPr>
              <a:t>DESIGNING A FRAMEWORK </a:t>
            </a:r>
          </a:p>
          <a:p>
            <a:pPr algn="r"/>
            <a:r>
              <a:rPr lang="en-US" sz="2400" dirty="0" smtClean="0">
                <a:solidFill>
                  <a:prstClr val="white"/>
                </a:solidFill>
                <a:latin typeface="Franklin Gothic Heavy" panose="020B0903020102020204" pitchFamily="34" charset="0"/>
              </a:rPr>
              <a:t>FOR UPTOWN’S FUTURE</a:t>
            </a:r>
            <a:endParaRPr lang="en-US" sz="2400" dirty="0">
              <a:solidFill>
                <a:prstClr val="white"/>
              </a:solidFill>
              <a:latin typeface="Franklin Gothic Heavy" panose="020B0903020102020204" pitchFamily="34" charset="0"/>
            </a:endParaRPr>
          </a:p>
        </p:txBody>
      </p:sp>
    </p:spTree>
    <p:extLst>
      <p:ext uri="{BB962C8B-B14F-4D97-AF65-F5344CB8AC3E}">
        <p14:creationId xmlns:p14="http://schemas.microsoft.com/office/powerpoint/2010/main" val="4210058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70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5"/>
          <p:cNvSpPr txBox="1">
            <a:spLocks/>
          </p:cNvSpPr>
          <p:nvPr/>
        </p:nvSpPr>
        <p:spPr>
          <a:xfrm>
            <a:off x="609601" y="152400"/>
            <a:ext cx="8229600" cy="628650"/>
          </a:xfrm>
          <a:prstGeom prst="rect">
            <a:avLst/>
          </a:prstGeom>
          <a:solidFill>
            <a:srgbClr val="00588C"/>
          </a:solidFill>
          <a:ln w="25400" cap="flat" cmpd="sng" algn="ctr">
            <a:solidFill>
              <a:srgbClr val="00588C"/>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US" sz="2400" dirty="0" smtClean="0">
                <a:solidFill>
                  <a:prstClr val="white"/>
                </a:solidFill>
                <a:latin typeface="Franklin Gothic Heavy" panose="020B0903020102020204" pitchFamily="34" charset="0"/>
              </a:rPr>
              <a:t>DESIGNING A FRAMEWORK </a:t>
            </a:r>
          </a:p>
          <a:p>
            <a:pPr algn="r"/>
            <a:r>
              <a:rPr lang="en-US" sz="2400" dirty="0" smtClean="0">
                <a:solidFill>
                  <a:prstClr val="white"/>
                </a:solidFill>
                <a:latin typeface="Franklin Gothic Heavy" panose="020B0903020102020204" pitchFamily="34" charset="0"/>
              </a:rPr>
              <a:t>FOR UPTOWN’S FUTURE</a:t>
            </a:r>
            <a:endParaRPr lang="en-US" sz="2400" dirty="0">
              <a:solidFill>
                <a:prstClr val="white"/>
              </a:solidFill>
              <a:latin typeface="Franklin Gothic Heavy" panose="020B0903020102020204" pitchFamily="34" charset="0"/>
            </a:endParaRPr>
          </a:p>
        </p:txBody>
      </p:sp>
    </p:spTree>
    <p:extLst>
      <p:ext uri="{BB962C8B-B14F-4D97-AF65-F5344CB8AC3E}">
        <p14:creationId xmlns:p14="http://schemas.microsoft.com/office/powerpoint/2010/main" val="20444844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
            <a:ext cx="911761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5"/>
          <p:cNvSpPr txBox="1">
            <a:spLocks/>
          </p:cNvSpPr>
          <p:nvPr/>
        </p:nvSpPr>
        <p:spPr>
          <a:xfrm>
            <a:off x="609601" y="228600"/>
            <a:ext cx="8229600" cy="628650"/>
          </a:xfrm>
          <a:prstGeom prst="rect">
            <a:avLst/>
          </a:prstGeom>
          <a:solidFill>
            <a:srgbClr val="00588C"/>
          </a:solidFill>
          <a:ln w="25400" cap="flat" cmpd="sng" algn="ctr">
            <a:solidFill>
              <a:srgbClr val="00588C"/>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US" sz="2400" dirty="0" smtClean="0">
                <a:solidFill>
                  <a:prstClr val="white"/>
                </a:solidFill>
                <a:latin typeface="Franklin Gothic Heavy" panose="020B0903020102020204" pitchFamily="34" charset="0"/>
              </a:rPr>
              <a:t>DESIGNING A FRAMEWORK </a:t>
            </a:r>
          </a:p>
          <a:p>
            <a:pPr algn="r"/>
            <a:r>
              <a:rPr lang="en-US" sz="2400" dirty="0" smtClean="0">
                <a:solidFill>
                  <a:prstClr val="white"/>
                </a:solidFill>
                <a:latin typeface="Franklin Gothic Heavy" panose="020B0903020102020204" pitchFamily="34" charset="0"/>
              </a:rPr>
              <a:t>FOR UPTOWN’S FUTURE</a:t>
            </a:r>
            <a:endParaRPr lang="en-US" sz="2400" dirty="0">
              <a:solidFill>
                <a:prstClr val="white"/>
              </a:solidFill>
              <a:latin typeface="Franklin Gothic Heavy" panose="020B0903020102020204" pitchFamily="34" charset="0"/>
            </a:endParaRPr>
          </a:p>
        </p:txBody>
      </p:sp>
    </p:spTree>
    <p:extLst>
      <p:ext uri="{BB962C8B-B14F-4D97-AF65-F5344CB8AC3E}">
        <p14:creationId xmlns:p14="http://schemas.microsoft.com/office/powerpoint/2010/main" val="1755351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0" y="0"/>
            <a:ext cx="916563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5"/>
          <p:cNvSpPr txBox="1">
            <a:spLocks/>
          </p:cNvSpPr>
          <p:nvPr/>
        </p:nvSpPr>
        <p:spPr>
          <a:xfrm>
            <a:off x="609601" y="228600"/>
            <a:ext cx="8229600" cy="628650"/>
          </a:xfrm>
          <a:prstGeom prst="rect">
            <a:avLst/>
          </a:prstGeom>
          <a:solidFill>
            <a:srgbClr val="00588C"/>
          </a:solidFill>
          <a:ln w="25400" cap="flat" cmpd="sng" algn="ctr">
            <a:solidFill>
              <a:srgbClr val="00588C"/>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US" sz="2400" dirty="0" smtClean="0">
                <a:solidFill>
                  <a:prstClr val="white"/>
                </a:solidFill>
                <a:latin typeface="Franklin Gothic Heavy" panose="020B0903020102020204" pitchFamily="34" charset="0"/>
              </a:rPr>
              <a:t>DESIGNING A FRAMEWORK </a:t>
            </a:r>
          </a:p>
          <a:p>
            <a:pPr algn="r"/>
            <a:r>
              <a:rPr lang="en-US" sz="2400" dirty="0" smtClean="0">
                <a:solidFill>
                  <a:prstClr val="white"/>
                </a:solidFill>
                <a:latin typeface="Franklin Gothic Heavy" panose="020B0903020102020204" pitchFamily="34" charset="0"/>
              </a:rPr>
              <a:t>FOR UPTOWN’S FUTURE</a:t>
            </a:r>
            <a:endParaRPr lang="en-US" sz="2400" dirty="0">
              <a:solidFill>
                <a:prstClr val="white"/>
              </a:solidFill>
              <a:latin typeface="Franklin Gothic Heavy" panose="020B0903020102020204" pitchFamily="34" charset="0"/>
            </a:endParaRPr>
          </a:p>
        </p:txBody>
      </p:sp>
    </p:spTree>
    <p:extLst>
      <p:ext uri="{BB962C8B-B14F-4D97-AF65-F5344CB8AC3E}">
        <p14:creationId xmlns:p14="http://schemas.microsoft.com/office/powerpoint/2010/main" val="22304814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50"/>
            <a:ext cx="8229600" cy="1143000"/>
          </a:xfrm>
        </p:spPr>
        <p:txBody>
          <a:bodyPr>
            <a:normAutofit fontScale="90000"/>
          </a:bodyPr>
          <a:lstStyle/>
          <a:p>
            <a:r>
              <a:rPr lang="en-US" dirty="0" smtClean="0"/>
              <a:t>Neighborhood Character Drill-Down</a:t>
            </a:r>
            <a:endParaRPr lang="en-US" dirty="0"/>
          </a:p>
        </p:txBody>
      </p:sp>
      <p:sp>
        <p:nvSpPr>
          <p:cNvPr id="3" name="Content Placeholder 2"/>
          <p:cNvSpPr>
            <a:spLocks noGrp="1"/>
          </p:cNvSpPr>
          <p:nvPr>
            <p:ph idx="1"/>
          </p:nvPr>
        </p:nvSpPr>
        <p:spPr/>
        <p:txBody>
          <a:bodyPr/>
          <a:lstStyle/>
          <a:p>
            <a:endParaRPr lang="en-US" dirty="0" smtClean="0"/>
          </a:p>
          <a:p>
            <a:r>
              <a:rPr lang="en-US" dirty="0" smtClean="0"/>
              <a:t>Land Use</a:t>
            </a:r>
          </a:p>
          <a:p>
            <a:r>
              <a:rPr lang="en-US" dirty="0" smtClean="0"/>
              <a:t>Urban Form – including Height</a:t>
            </a:r>
          </a:p>
          <a:p>
            <a:r>
              <a:rPr lang="en-US" dirty="0" smtClean="0"/>
              <a:t>Neighborhood Amenities</a:t>
            </a:r>
            <a:endParaRPr lang="en-US" dirty="0"/>
          </a:p>
        </p:txBody>
      </p:sp>
      <p:sp>
        <p:nvSpPr>
          <p:cNvPr id="4" name="Title 5"/>
          <p:cNvSpPr txBox="1">
            <a:spLocks/>
          </p:cNvSpPr>
          <p:nvPr/>
        </p:nvSpPr>
        <p:spPr>
          <a:xfrm>
            <a:off x="609601" y="228600"/>
            <a:ext cx="8229600" cy="628650"/>
          </a:xfrm>
          <a:prstGeom prst="rect">
            <a:avLst/>
          </a:prstGeom>
          <a:solidFill>
            <a:srgbClr val="00588C"/>
          </a:solidFill>
          <a:ln w="25400" cap="flat" cmpd="sng" algn="ctr">
            <a:solidFill>
              <a:srgbClr val="00588C"/>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US" sz="2400" dirty="0" smtClean="0">
                <a:solidFill>
                  <a:prstClr val="white"/>
                </a:solidFill>
                <a:latin typeface="Franklin Gothic Heavy" panose="020B0903020102020204" pitchFamily="34" charset="0"/>
              </a:rPr>
              <a:t>DESIGNING A FRAMEWORK </a:t>
            </a:r>
          </a:p>
          <a:p>
            <a:pPr algn="r"/>
            <a:r>
              <a:rPr lang="en-US" sz="2400" dirty="0" smtClean="0">
                <a:solidFill>
                  <a:prstClr val="white"/>
                </a:solidFill>
                <a:latin typeface="Franklin Gothic Heavy" panose="020B0903020102020204" pitchFamily="34" charset="0"/>
              </a:rPr>
              <a:t>FOR UPTOWN’S FUTURE</a:t>
            </a:r>
            <a:endParaRPr lang="en-US" sz="2400" dirty="0">
              <a:solidFill>
                <a:prstClr val="white"/>
              </a:solidFill>
              <a:latin typeface="Franklin Gothic Heavy" panose="020B0903020102020204" pitchFamily="34" charset="0"/>
            </a:endParaRPr>
          </a:p>
        </p:txBody>
      </p:sp>
    </p:spTree>
    <p:extLst>
      <p:ext uri="{BB962C8B-B14F-4D97-AF65-F5344CB8AC3E}">
        <p14:creationId xmlns:p14="http://schemas.microsoft.com/office/powerpoint/2010/main" val="3823013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1524</TotalTime>
  <Words>500</Words>
  <Application>Microsoft Office PowerPoint</Application>
  <PresentationFormat>On-screen Show (4:3)</PresentationFormat>
  <Paragraphs>119</Paragraphs>
  <Slides>21</Slides>
  <Notes>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 </vt:lpstr>
      <vt:lpstr>PowerPoint Presentation</vt:lpstr>
      <vt:lpstr>PowerPoint Presentation</vt:lpstr>
      <vt:lpstr>PowerPoint Presentation</vt:lpstr>
      <vt:lpstr>Charrette 1</vt:lpstr>
      <vt:lpstr>PowerPoint Presentation</vt:lpstr>
      <vt:lpstr>PowerPoint Presentation</vt:lpstr>
      <vt:lpstr>PowerPoint Presentation</vt:lpstr>
      <vt:lpstr>Neighborhood Character Drill-Down</vt:lpstr>
      <vt:lpstr>Street Character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Seattle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Uptown</dc:title>
  <dc:creator>Holmes, Jim</dc:creator>
  <cp:lastModifiedBy>Holmes, Jim</cp:lastModifiedBy>
  <cp:revision>17</cp:revision>
  <cp:lastPrinted>2014-10-09T16:17:35Z</cp:lastPrinted>
  <dcterms:created xsi:type="dcterms:W3CDTF">2014-09-10T21:11:22Z</dcterms:created>
  <dcterms:modified xsi:type="dcterms:W3CDTF">2014-10-09T17:54:02Z</dcterms:modified>
</cp:coreProperties>
</file>