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0" d="100"/>
          <a:sy n="50" d="100"/>
        </p:scale>
        <p:origin x="-40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36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6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6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5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0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0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427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B09E-82F3-472C-ACCD-7C1DB01A9D97}" type="datetimeFigureOut">
              <a:rPr lang="en-US" smtClean="0"/>
              <a:t>7/9/2015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9D038-D027-4974-9312-ABA0CB92B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8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0100" y="517803"/>
            <a:ext cx="107569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cap="all" spc="80" dirty="0" smtClean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REVISED AGENDA</a:t>
            </a:r>
            <a:r>
              <a:rPr lang="en-US" b="1" cap="all" spc="80" dirty="0" smtClean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cap="all" spc="80" dirty="0"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10515600" algn="r"/>
              </a:tabLst>
            </a:pPr>
            <a:r>
              <a:rPr lang="en-US" sz="2000" b="1" cap="all" spc="80" dirty="0" smtClean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cap="all" spc="80" dirty="0" smtClean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Corbel" panose="020B0503020204020204" pitchFamily="34" charset="0"/>
              </a:rPr>
              <a:t>Chair’s </a:t>
            </a:r>
            <a:r>
              <a:rPr lang="en-US" sz="2000" b="1" dirty="0">
                <a:latin typeface="Corbel" panose="020B0503020204020204" pitchFamily="34" charset="0"/>
              </a:rPr>
              <a:t>Report &amp; Minutes Approval	</a:t>
            </a:r>
            <a:r>
              <a:rPr lang="en-US" sz="2000" b="1" dirty="0" smtClean="0">
                <a:latin typeface="Corbel" panose="020B0503020204020204" pitchFamily="34" charset="0"/>
              </a:rPr>
              <a:t>3:00 </a:t>
            </a:r>
            <a:r>
              <a:rPr lang="en-US" sz="2000" b="1" dirty="0">
                <a:latin typeface="Corbel" panose="020B0503020204020204" pitchFamily="34" charset="0"/>
              </a:rPr>
              <a:t>- 3:10 PM</a:t>
            </a:r>
            <a:br>
              <a:rPr lang="en-US" sz="2000" b="1" dirty="0">
                <a:latin typeface="Corbel" panose="020B0503020204020204" pitchFamily="34" charset="0"/>
              </a:rPr>
            </a:br>
            <a:endParaRPr lang="en-US" sz="2000" dirty="0">
              <a:latin typeface="Corbel" panose="020B0503020204020204" pitchFamily="34" charset="0"/>
            </a:endParaRPr>
          </a:p>
          <a:p>
            <a:pPr>
              <a:tabLst>
                <a:tab pos="10515600" algn="r"/>
              </a:tabLst>
            </a:pPr>
            <a:r>
              <a:rPr lang="en-US" sz="2000" b="1" dirty="0">
                <a:latin typeface="Corbel" panose="020B0503020204020204" pitchFamily="34" charset="0"/>
              </a:rPr>
              <a:t>Design Review </a:t>
            </a:r>
            <a:r>
              <a:rPr lang="en-US" sz="2000" b="1" dirty="0" smtClean="0">
                <a:latin typeface="Corbel" panose="020B0503020204020204" pitchFamily="34" charset="0"/>
              </a:rPr>
              <a:t>Evaluation	3:10 </a:t>
            </a:r>
            <a:r>
              <a:rPr lang="en-US" sz="2000" b="1" dirty="0">
                <a:latin typeface="Corbel" panose="020B0503020204020204" pitchFamily="34" charset="0"/>
              </a:rPr>
              <a:t>- 3:55 </a:t>
            </a:r>
            <a:r>
              <a:rPr lang="en-US" sz="2000" b="1" dirty="0" smtClean="0">
                <a:latin typeface="Corbel" panose="020B0503020204020204" pitchFamily="34" charset="0"/>
              </a:rPr>
              <a:t>PM</a:t>
            </a:r>
            <a:br>
              <a:rPr lang="en-US" sz="2000" b="1" dirty="0" smtClean="0">
                <a:latin typeface="Corbel" panose="020B0503020204020204" pitchFamily="34" charset="0"/>
              </a:rPr>
            </a:br>
            <a:r>
              <a:rPr lang="en-US" sz="2000" dirty="0">
                <a:latin typeface="Corbel" panose="020B0503020204020204" pitchFamily="34" charset="0"/>
              </a:rPr>
              <a:t>Geoff Wentlandt, DPD and Lisa Rutzick, Design Review</a:t>
            </a:r>
          </a:p>
          <a:p>
            <a:pPr>
              <a:tabLst>
                <a:tab pos="10515600" algn="r"/>
              </a:tabLst>
            </a:pPr>
            <a:endParaRPr lang="en-US" sz="2000" dirty="0">
              <a:latin typeface="Corbel" panose="020B0503020204020204" pitchFamily="34" charset="0"/>
            </a:endParaRPr>
          </a:p>
          <a:p>
            <a:pPr>
              <a:tabLst>
                <a:tab pos="10515600" algn="r"/>
              </a:tabLst>
            </a:pPr>
            <a:r>
              <a:rPr lang="en-US" sz="2000" b="1" dirty="0">
                <a:latin typeface="Corbel" panose="020B0503020204020204" pitchFamily="34" charset="0"/>
              </a:rPr>
              <a:t>Public Comment on Draft Equity Letter	</a:t>
            </a:r>
            <a:r>
              <a:rPr lang="en-US" sz="2000" b="1" dirty="0" smtClean="0">
                <a:latin typeface="Corbel" panose="020B0503020204020204" pitchFamily="34" charset="0"/>
              </a:rPr>
              <a:t>3:55 </a:t>
            </a:r>
            <a:r>
              <a:rPr lang="en-US" sz="2000" b="1" dirty="0">
                <a:latin typeface="Corbel" panose="020B0503020204020204" pitchFamily="34" charset="0"/>
              </a:rPr>
              <a:t>- 4:00 PM</a:t>
            </a:r>
            <a:endParaRPr lang="en-US" sz="2000" dirty="0">
              <a:latin typeface="Corbel" panose="020B0503020204020204" pitchFamily="34" charset="0"/>
            </a:endParaRPr>
          </a:p>
          <a:p>
            <a:r>
              <a:rPr lang="en-US" sz="2000" b="1" dirty="0">
                <a:latin typeface="Corbel" panose="020B0503020204020204" pitchFamily="34" charset="0"/>
              </a:rPr>
              <a:t> </a:t>
            </a:r>
            <a:endParaRPr lang="en-US" sz="2000" dirty="0">
              <a:latin typeface="Corbel" panose="020B0503020204020204" pitchFamily="34" charset="0"/>
            </a:endParaRPr>
          </a:p>
          <a:p>
            <a:pPr>
              <a:tabLst>
                <a:tab pos="10515600" algn="r"/>
              </a:tabLst>
            </a:pPr>
            <a:r>
              <a:rPr lang="en-US" sz="2000" b="1" dirty="0">
                <a:latin typeface="Corbel" panose="020B0503020204020204" pitchFamily="34" charset="0"/>
              </a:rPr>
              <a:t>Approve:  Equity Analysis Comment Letter	</a:t>
            </a:r>
            <a:r>
              <a:rPr lang="en-US" sz="2000" b="1" dirty="0" smtClean="0">
                <a:latin typeface="Corbel" panose="020B0503020204020204" pitchFamily="34" charset="0"/>
              </a:rPr>
              <a:t>4:00 </a:t>
            </a:r>
            <a:r>
              <a:rPr lang="en-US" sz="2000" b="1" dirty="0">
                <a:latin typeface="Corbel" panose="020B0503020204020204" pitchFamily="34" charset="0"/>
              </a:rPr>
              <a:t>- 4:15 PM</a:t>
            </a:r>
            <a:br>
              <a:rPr lang="en-US" sz="2000" b="1" dirty="0">
                <a:latin typeface="Corbel" panose="020B0503020204020204" pitchFamily="34" charset="0"/>
              </a:rPr>
            </a:br>
            <a:endParaRPr lang="en-US" sz="2000" dirty="0">
              <a:latin typeface="Corbel" panose="020B0503020204020204" pitchFamily="34" charset="0"/>
            </a:endParaRPr>
          </a:p>
          <a:p>
            <a:pPr>
              <a:tabLst>
                <a:tab pos="10515600" algn="r"/>
              </a:tabLst>
            </a:pPr>
            <a:r>
              <a:rPr lang="en-US" sz="2000" b="1" dirty="0">
                <a:latin typeface="Corbel" panose="020B0503020204020204" pitchFamily="34" charset="0"/>
              </a:rPr>
              <a:t>Update:  Urban Design Framework Lake </a:t>
            </a:r>
            <a:r>
              <a:rPr lang="en-US" sz="2000" b="1" dirty="0" smtClean="0">
                <a:latin typeface="Corbel" panose="020B0503020204020204" pitchFamily="34" charset="0"/>
              </a:rPr>
              <a:t>City</a:t>
            </a:r>
            <a:r>
              <a:rPr lang="en-US" sz="2000" b="1" dirty="0">
                <a:latin typeface="Corbel" panose="020B0503020204020204" pitchFamily="34" charset="0"/>
              </a:rPr>
              <a:t>	</a:t>
            </a:r>
            <a:r>
              <a:rPr lang="en-US" sz="2000" b="1" dirty="0" smtClean="0">
                <a:latin typeface="Corbel" panose="020B0503020204020204" pitchFamily="34" charset="0"/>
              </a:rPr>
              <a:t>4:15 </a:t>
            </a:r>
            <a:r>
              <a:rPr lang="en-US" sz="2000" b="1" dirty="0">
                <a:latin typeface="Corbel" panose="020B0503020204020204" pitchFamily="34" charset="0"/>
              </a:rPr>
              <a:t>– 5:00 PM</a:t>
            </a:r>
            <a:endParaRPr lang="en-US" sz="2000" dirty="0">
              <a:latin typeface="Corbel" panose="020B0503020204020204" pitchFamily="34" charset="0"/>
            </a:endParaRPr>
          </a:p>
          <a:p>
            <a:r>
              <a:rPr lang="en-US" sz="2000" dirty="0">
                <a:latin typeface="Corbel" panose="020B0503020204020204" pitchFamily="34" charset="0"/>
              </a:rPr>
              <a:t>Katie Sheehy, DPD</a:t>
            </a:r>
          </a:p>
          <a:p>
            <a:r>
              <a:rPr lang="en-US" sz="2000" b="1" dirty="0">
                <a:latin typeface="Corbel" panose="020B0503020204020204" pitchFamily="34" charset="0"/>
              </a:rPr>
              <a:t> </a:t>
            </a:r>
            <a:endParaRPr lang="en-US" sz="2000" dirty="0">
              <a:latin typeface="Corbel" panose="020B0503020204020204" pitchFamily="34" charset="0"/>
            </a:endParaRPr>
          </a:p>
          <a:p>
            <a:pPr>
              <a:tabLst>
                <a:tab pos="10515600" algn="r"/>
              </a:tabLst>
            </a:pPr>
            <a:r>
              <a:rPr lang="en-US" sz="2000" b="1" dirty="0">
                <a:latin typeface="Corbel" panose="020B0503020204020204" pitchFamily="34" charset="0"/>
              </a:rPr>
              <a:t>Public Comment	</a:t>
            </a:r>
            <a:r>
              <a:rPr lang="en-US" sz="2000" b="1" dirty="0" smtClean="0">
                <a:latin typeface="Corbel" panose="020B0503020204020204" pitchFamily="34" charset="0"/>
              </a:rPr>
              <a:t>5:00 </a:t>
            </a:r>
            <a:r>
              <a:rPr lang="en-US" sz="2000" b="1" dirty="0">
                <a:latin typeface="Corbel" panose="020B0503020204020204" pitchFamily="34" charset="0"/>
              </a:rPr>
              <a:t>– 5:05 PM</a:t>
            </a:r>
            <a:endParaRPr lang="en-US" sz="2000" dirty="0">
              <a:latin typeface="Corbel" panose="020B0503020204020204" pitchFamily="34" charset="0"/>
            </a:endParaRPr>
          </a:p>
          <a:p>
            <a:r>
              <a:rPr lang="en-US" sz="2000" b="1" dirty="0">
                <a:latin typeface="Corbel" panose="020B0503020204020204" pitchFamily="34" charset="0"/>
              </a:rPr>
              <a:t> </a:t>
            </a:r>
            <a:endParaRPr lang="en-US" sz="2000" dirty="0">
              <a:latin typeface="Corbel" panose="020B0503020204020204" pitchFamily="34" charset="0"/>
            </a:endParaRPr>
          </a:p>
          <a:p>
            <a:pPr>
              <a:tabLst>
                <a:tab pos="10515600" algn="r"/>
              </a:tabLst>
            </a:pPr>
            <a:r>
              <a:rPr lang="en-US" sz="2000" b="1" dirty="0" smtClean="0">
                <a:latin typeface="Corbel" panose="020B0503020204020204" pitchFamily="34" charset="0"/>
              </a:rPr>
              <a:t>ADJOURN</a:t>
            </a:r>
            <a:r>
              <a:rPr lang="en-US" b="1" dirty="0">
                <a:latin typeface="Corbel" panose="020B0503020204020204" pitchFamily="34" charset="0"/>
              </a:rPr>
              <a:t>	</a:t>
            </a:r>
            <a:r>
              <a:rPr lang="en-US" b="1" dirty="0" smtClean="0">
                <a:latin typeface="Corbel" panose="020B0503020204020204" pitchFamily="34" charset="0"/>
              </a:rPr>
              <a:t>5:05 </a:t>
            </a:r>
            <a:r>
              <a:rPr lang="en-US" b="1" dirty="0">
                <a:latin typeface="Corbel" panose="020B0503020204020204" pitchFamily="34" charset="0"/>
              </a:rPr>
              <a:t>PM  </a:t>
            </a:r>
            <a:endParaRPr lang="en-US" dirty="0">
              <a:latin typeface="Corbel" panose="020B0503020204020204" pitchFamily="34" charset="0"/>
            </a:endParaRPr>
          </a:p>
          <a:p>
            <a:r>
              <a:rPr lang="en-US" dirty="0"/>
              <a:t> </a:t>
            </a:r>
          </a:p>
          <a:p>
            <a:pPr>
              <a:tabLst>
                <a:tab pos="10515600" algn="r"/>
              </a:tabLst>
            </a:pPr>
            <a:r>
              <a:rPr lang="en-US" dirty="0"/>
              <a:t> </a:t>
            </a:r>
          </a:p>
          <a:p>
            <a:pPr algn="ctr">
              <a:tabLst>
                <a:tab pos="3171825" algn="l"/>
              </a:tabLst>
            </a:pPr>
            <a:r>
              <a:rPr lang="en-US" dirty="0" smtClean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8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138" y="169183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Revised letter on Equity Analysis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The Equity Analysis should directly inform the goals and policies in the major update to the Comprehensive Plan, Seattle </a:t>
            </a:r>
            <a:r>
              <a:rPr lang="en-US" dirty="0" smtClean="0">
                <a:latin typeface="Corbel" panose="020B0503020204020204" pitchFamily="34" charset="0"/>
              </a:rPr>
              <a:t>2035.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Corbel" panose="020B0503020204020204" pitchFamily="34" charset="0"/>
              </a:rPr>
              <a:t>Reorganization of paragraphs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mtClean="0">
                <a:latin typeface="Corbel" panose="020B0503020204020204" pitchFamily="34" charset="0"/>
              </a:rPr>
              <a:t>Clarity of language </a:t>
            </a:r>
            <a:r>
              <a:rPr lang="en-US" dirty="0" smtClean="0">
                <a:latin typeface="Corbel" panose="020B0503020204020204" pitchFamily="34" charset="0"/>
              </a:rPr>
              <a:t>around outreach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90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138" y="169183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Revised letter on Equity Analysis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rbel" panose="020B0503020204020204" pitchFamily="34" charset="0"/>
              </a:rPr>
              <a:t>Additional edits:</a:t>
            </a:r>
          </a:p>
          <a:p>
            <a:r>
              <a:rPr lang="en-US" dirty="0">
                <a:latin typeface="Corbel" panose="020B0503020204020204" pitchFamily="34" charset="0"/>
              </a:rPr>
              <a:t>This outreach will </a:t>
            </a:r>
            <a:r>
              <a:rPr lang="en-US" dirty="0">
                <a:solidFill>
                  <a:srgbClr val="FF0000"/>
                </a:solidFill>
                <a:latin typeface="Corbel" panose="020B0503020204020204" pitchFamily="34" charset="0"/>
              </a:rPr>
              <a:t>endeavor to achieve </a:t>
            </a:r>
            <a:r>
              <a:rPr lang="en-US" dirty="0">
                <a:latin typeface="Corbel" panose="020B0503020204020204" pitchFamily="34" charset="0"/>
              </a:rPr>
              <a:t>the desired outcomes of limiting displacement and increasing access to opportunities </a:t>
            </a:r>
            <a:r>
              <a:rPr lang="en-US" dirty="0" smtClean="0">
                <a:solidFill>
                  <a:srgbClr val="FF0000"/>
                </a:solidFill>
                <a:latin typeface="Corbel" panose="020B0503020204020204" pitchFamily="34" charset="0"/>
              </a:rPr>
              <a:t>through</a:t>
            </a:r>
            <a:r>
              <a:rPr lang="en-US" dirty="0" smtClean="0">
                <a:latin typeface="Corbel" panose="020B0503020204020204" pitchFamily="34" charset="0"/>
              </a:rPr>
              <a:t> updated </a:t>
            </a:r>
            <a:r>
              <a:rPr lang="en-US" dirty="0">
                <a:latin typeface="Corbel" panose="020B0503020204020204" pitchFamily="34" charset="0"/>
              </a:rPr>
              <a:t>Comprehensive Plan goals and policies. 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>
                <a:latin typeface="Corbel" panose="020B0503020204020204" pitchFamily="34" charset="0"/>
              </a:rPr>
              <a:t>If such strategies are not fully incorporated, it should be acknowledged that the marginalized populations outlined in the Equity Analysis will continue to face substantial risks of displacement </a:t>
            </a:r>
            <a:r>
              <a:rPr lang="en-US" dirty="0">
                <a:solidFill>
                  <a:srgbClr val="FF0000"/>
                </a:solidFill>
                <a:latin typeface="Corbel" panose="020B0503020204020204" pitchFamily="34" charset="0"/>
              </a:rPr>
              <a:t>and loss of cultural community anchors</a:t>
            </a:r>
          </a:p>
          <a:p>
            <a:endParaRPr lang="en-US" dirty="0">
              <a:latin typeface="Corbel" panose="020B0503020204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1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138" y="169183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Revised letter on Equity Analysis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rbel" panose="020B0503020204020204" pitchFamily="34" charset="0"/>
              </a:rPr>
              <a:t>Additional edits: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Corbel" panose="020B0503020204020204" pitchFamily="34" charset="0"/>
              </a:rPr>
              <a:t>The Equity Analysis is a good model for how data can play a role in defining and addressing equity issues.  </a:t>
            </a:r>
            <a:r>
              <a:rPr lang="en-US" b="1" dirty="0">
                <a:latin typeface="Corbel" panose="020B0503020204020204" pitchFamily="34" charset="0"/>
              </a:rPr>
              <a:t>The Commission recommends </a:t>
            </a:r>
            <a:r>
              <a:rPr lang="en-US" b="1" strike="sngStrike" dirty="0">
                <a:latin typeface="Corbel" panose="020B0503020204020204" pitchFamily="34" charset="0"/>
              </a:rPr>
              <a:t>further discussion on how</a:t>
            </a:r>
            <a:r>
              <a:rPr lang="en-US" b="1" dirty="0">
                <a:latin typeface="Corbel" panose="020B0503020204020204" pitchFamily="34" charset="0"/>
              </a:rPr>
              <a:t> </a:t>
            </a:r>
            <a:r>
              <a:rPr lang="en-US" b="1" dirty="0">
                <a:solidFill>
                  <a:srgbClr val="FF0000"/>
                </a:solidFill>
                <a:latin typeface="Corbel" panose="020B0503020204020204" pitchFamily="34" charset="0"/>
              </a:rPr>
              <a:t>developing</a:t>
            </a:r>
            <a:r>
              <a:rPr lang="en-US" b="1" dirty="0">
                <a:latin typeface="Corbel" panose="020B0503020204020204" pitchFamily="34" charset="0"/>
              </a:rPr>
              <a:t> a data driven approach </a:t>
            </a:r>
            <a:r>
              <a:rPr lang="en-US" b="1" dirty="0">
                <a:solidFill>
                  <a:srgbClr val="FF0000"/>
                </a:solidFill>
                <a:latin typeface="Corbel" panose="020B0503020204020204" pitchFamily="34" charset="0"/>
              </a:rPr>
              <a:t>that</a:t>
            </a:r>
            <a:r>
              <a:rPr lang="en-US" b="1" dirty="0">
                <a:latin typeface="Corbel" panose="020B0503020204020204" pitchFamily="34" charset="0"/>
              </a:rPr>
              <a:t> will benefit key decisions beyond the Comprehensive Plan, i.e., in the development of functional plans</a:t>
            </a:r>
            <a:r>
              <a:rPr lang="en-US" b="1" dirty="0" smtClean="0">
                <a:latin typeface="Corbel" panose="020B0503020204020204" pitchFamily="34" charset="0"/>
              </a:rPr>
              <a:t>, the </a:t>
            </a:r>
            <a:r>
              <a:rPr lang="en-US" b="1" dirty="0" smtClean="0">
                <a:solidFill>
                  <a:srgbClr val="FF0000"/>
                </a:solidFill>
                <a:latin typeface="Corbel" panose="020B0503020204020204" pitchFamily="34" charset="0"/>
              </a:rPr>
              <a:t>implementation</a:t>
            </a:r>
            <a:r>
              <a:rPr lang="en-US" b="1" dirty="0" smtClean="0">
                <a:latin typeface="Corbel" panose="020B0503020204020204" pitchFamily="34" charset="0"/>
              </a:rPr>
              <a:t> of </a:t>
            </a:r>
            <a:r>
              <a:rPr lang="en-US" b="1" strike="sngStrike" dirty="0" smtClean="0">
                <a:latin typeface="Corbel" panose="020B0503020204020204" pitchFamily="34" charset="0"/>
              </a:rPr>
              <a:t>implementing</a:t>
            </a:r>
            <a:r>
              <a:rPr lang="en-US" b="1" dirty="0" smtClean="0">
                <a:latin typeface="Corbel" panose="020B0503020204020204" pitchFamily="34" charset="0"/>
              </a:rPr>
              <a:t> </a:t>
            </a:r>
            <a:r>
              <a:rPr lang="en-US" b="1" dirty="0">
                <a:latin typeface="Corbel" panose="020B0503020204020204" pitchFamily="34" charset="0"/>
              </a:rPr>
              <a:t>plans and the prioritization of public </a:t>
            </a:r>
            <a:r>
              <a:rPr lang="en-US" b="1" dirty="0" smtClean="0">
                <a:latin typeface="Corbel" panose="020B0503020204020204" pitchFamily="34" charset="0"/>
              </a:rPr>
              <a:t>investments </a:t>
            </a:r>
            <a:r>
              <a:rPr lang="en-US" b="1" dirty="0" smtClean="0">
                <a:solidFill>
                  <a:srgbClr val="FF0000"/>
                </a:solidFill>
                <a:latin typeface="Corbel" panose="020B0503020204020204" pitchFamily="34" charset="0"/>
              </a:rPr>
              <a:t>as well as setting benchmarks and </a:t>
            </a:r>
            <a:r>
              <a:rPr lang="en-US" b="1" smtClean="0">
                <a:solidFill>
                  <a:srgbClr val="FF0000"/>
                </a:solidFill>
                <a:latin typeface="Corbel" panose="020B0503020204020204" pitchFamily="34" charset="0"/>
              </a:rPr>
              <a:t>measuring performance</a:t>
            </a:r>
            <a:r>
              <a:rPr lang="en-US" b="1" smtClean="0">
                <a:latin typeface="Corbel" panose="020B0503020204020204" pitchFamily="34" charset="0"/>
              </a:rPr>
              <a:t>.</a:t>
            </a:r>
            <a:r>
              <a:rPr lang="en-US" dirty="0">
                <a:latin typeface="Corbel" panose="020B0503020204020204" pitchFamily="34" charset="0"/>
              </a:rPr>
              <a:t>  </a:t>
            </a:r>
            <a:endParaRPr lang="en-US" dirty="0" smtClean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134</Words>
  <Application>Microsoft Office PowerPoint</Application>
  <PresentationFormat>Custom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Revised letter on Equity Analysis</vt:lpstr>
      <vt:lpstr>Revised letter on Equity Analysis</vt:lpstr>
      <vt:lpstr>Revised letter on Equity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Brand, Jesseca</dc:creator>
  <cp:lastModifiedBy>Murdock, Vanessa</cp:lastModifiedBy>
  <cp:revision>22</cp:revision>
  <dcterms:created xsi:type="dcterms:W3CDTF">2015-06-08T17:05:44Z</dcterms:created>
  <dcterms:modified xsi:type="dcterms:W3CDTF">2015-07-09T17:47:21Z</dcterms:modified>
</cp:coreProperties>
</file>