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sldIdLst>
    <p:sldId id="256" r:id="rId5"/>
    <p:sldId id="316" r:id="rId6"/>
    <p:sldId id="321" r:id="rId7"/>
    <p:sldId id="330" r:id="rId8"/>
    <p:sldId id="323" r:id="rId9"/>
    <p:sldId id="324" r:id="rId10"/>
    <p:sldId id="329" r:id="rId11"/>
    <p:sldId id="325" r:id="rId12"/>
    <p:sldId id="327" r:id="rId13"/>
    <p:sldId id="328" r:id="rId14"/>
    <p:sldId id="332" r:id="rId15"/>
    <p:sldId id="331" r:id="rId16"/>
    <p:sldId id="326" r:id="rId17"/>
    <p:sldId id="317" r:id="rId18"/>
    <p:sldId id="31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mbruster, Ginger" initials="AG" lastIdx="1" clrIdx="0">
    <p:extLst>
      <p:ext uri="{19B8F6BF-5375-455C-9EA6-DF929625EA0E}">
        <p15:presenceInfo xmlns:p15="http://schemas.microsoft.com/office/powerpoint/2012/main" userId="S::ginger.armbruster@seattle.gov::629cb266-500a-4e62-aa04-a95811d921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E1E066-3859-474E-A91C-D4460AFF971D}" v="1730" dt="2021-11-18T23:10:08.432"/>
    <p1510:client id="{F4B9F960-9F74-49AF-8050-ED9DFE56D472}" vWet="4" dt="2021-11-18T17:23:09.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bruster, Ginger" userId="629cb266-500a-4e62-aa04-a95811d921d3" providerId="ADAL" clId="{69E1E066-3859-474E-A91C-D4460AFF971D}"/>
    <pc:docChg chg="undo custSel addSld delSld modSld sldOrd">
      <pc:chgData name="Armbruster, Ginger" userId="629cb266-500a-4e62-aa04-a95811d921d3" providerId="ADAL" clId="{69E1E066-3859-474E-A91C-D4460AFF971D}" dt="2021-11-18T23:10:08.436" v="2278" actId="20577"/>
      <pc:docMkLst>
        <pc:docMk/>
      </pc:docMkLst>
      <pc:sldChg chg="modSp mod">
        <pc:chgData name="Armbruster, Ginger" userId="629cb266-500a-4e62-aa04-a95811d921d3" providerId="ADAL" clId="{69E1E066-3859-474E-A91C-D4460AFF971D}" dt="2021-11-18T18:16:37.969" v="842" actId="20577"/>
        <pc:sldMkLst>
          <pc:docMk/>
          <pc:sldMk cId="4142312378" sldId="256"/>
        </pc:sldMkLst>
        <pc:spChg chg="mod">
          <ac:chgData name="Armbruster, Ginger" userId="629cb266-500a-4e62-aa04-a95811d921d3" providerId="ADAL" clId="{69E1E066-3859-474E-A91C-D4460AFF971D}" dt="2021-11-18T18:16:37.969" v="842" actId="20577"/>
          <ac:spMkLst>
            <pc:docMk/>
            <pc:sldMk cId="4142312378" sldId="256"/>
            <ac:spMk id="3" creationId="{686C8723-9488-49A2-BB7D-032487B6F2F2}"/>
          </ac:spMkLst>
        </pc:spChg>
      </pc:sldChg>
      <pc:sldChg chg="modSp mod">
        <pc:chgData name="Armbruster, Ginger" userId="629cb266-500a-4e62-aa04-a95811d921d3" providerId="ADAL" clId="{69E1E066-3859-474E-A91C-D4460AFF971D}" dt="2021-11-18T18:05:56.847" v="777" actId="20577"/>
        <pc:sldMkLst>
          <pc:docMk/>
          <pc:sldMk cId="166177259" sldId="316"/>
        </pc:sldMkLst>
        <pc:spChg chg="mod">
          <ac:chgData name="Armbruster, Ginger" userId="629cb266-500a-4e62-aa04-a95811d921d3" providerId="ADAL" clId="{69E1E066-3859-474E-A91C-D4460AFF971D}" dt="2021-11-18T18:05:56.847" v="777" actId="20577"/>
          <ac:spMkLst>
            <pc:docMk/>
            <pc:sldMk cId="166177259" sldId="316"/>
            <ac:spMk id="3" creationId="{95A8B5BD-D8F6-49B7-AF19-E4D11637DC30}"/>
          </ac:spMkLst>
        </pc:spChg>
      </pc:sldChg>
      <pc:sldChg chg="mod modShow">
        <pc:chgData name="Armbruster, Ginger" userId="629cb266-500a-4e62-aa04-a95811d921d3" providerId="ADAL" clId="{69E1E066-3859-474E-A91C-D4460AFF971D}" dt="2021-11-18T18:04:07.664" v="707" actId="729"/>
        <pc:sldMkLst>
          <pc:docMk/>
          <pc:sldMk cId="4169625204" sldId="317"/>
        </pc:sldMkLst>
      </pc:sldChg>
      <pc:sldChg chg="mod modShow">
        <pc:chgData name="Armbruster, Ginger" userId="629cb266-500a-4e62-aa04-a95811d921d3" providerId="ADAL" clId="{69E1E066-3859-474E-A91C-D4460AFF971D}" dt="2021-11-18T18:04:09.485" v="708" actId="729"/>
        <pc:sldMkLst>
          <pc:docMk/>
          <pc:sldMk cId="3518667836" sldId="318"/>
        </pc:sldMkLst>
      </pc:sldChg>
      <pc:sldChg chg="modSp mod ord">
        <pc:chgData name="Armbruster, Ginger" userId="629cb266-500a-4e62-aa04-a95811d921d3" providerId="ADAL" clId="{69E1E066-3859-474E-A91C-D4460AFF971D}" dt="2021-11-18T01:16:30" v="452" actId="20577"/>
        <pc:sldMkLst>
          <pc:docMk/>
          <pc:sldMk cId="1578923878" sldId="321"/>
        </pc:sldMkLst>
        <pc:spChg chg="mod">
          <ac:chgData name="Armbruster, Ginger" userId="629cb266-500a-4e62-aa04-a95811d921d3" providerId="ADAL" clId="{69E1E066-3859-474E-A91C-D4460AFF971D}" dt="2021-11-18T01:10:56.266" v="410" actId="20577"/>
          <ac:spMkLst>
            <pc:docMk/>
            <pc:sldMk cId="1578923878" sldId="321"/>
            <ac:spMk id="2" creationId="{DFC8CFFE-64E9-4019-A4E3-E1B759F883FF}"/>
          </ac:spMkLst>
        </pc:spChg>
        <pc:graphicFrameChg chg="mod modGraphic">
          <ac:chgData name="Armbruster, Ginger" userId="629cb266-500a-4e62-aa04-a95811d921d3" providerId="ADAL" clId="{69E1E066-3859-474E-A91C-D4460AFF971D}" dt="2021-11-18T01:16:30" v="452" actId="20577"/>
          <ac:graphicFrameMkLst>
            <pc:docMk/>
            <pc:sldMk cId="1578923878" sldId="321"/>
            <ac:graphicFrameMk id="4" creationId="{5EC06B3A-B359-4AA2-8E6D-59F0CB711A02}"/>
          </ac:graphicFrameMkLst>
        </pc:graphicFrameChg>
      </pc:sldChg>
      <pc:sldChg chg="del">
        <pc:chgData name="Armbruster, Ginger" userId="629cb266-500a-4e62-aa04-a95811d921d3" providerId="ADAL" clId="{69E1E066-3859-474E-A91C-D4460AFF971D}" dt="2021-11-17T17:06:51.399" v="313" actId="2696"/>
        <pc:sldMkLst>
          <pc:docMk/>
          <pc:sldMk cId="2739568658" sldId="322"/>
        </pc:sldMkLst>
      </pc:sldChg>
      <pc:sldChg chg="modSp mod">
        <pc:chgData name="Armbruster, Ginger" userId="629cb266-500a-4e62-aa04-a95811d921d3" providerId="ADAL" clId="{69E1E066-3859-474E-A91C-D4460AFF971D}" dt="2021-11-17T23:16:45.583" v="399" actId="3626"/>
        <pc:sldMkLst>
          <pc:docMk/>
          <pc:sldMk cId="3786047648" sldId="323"/>
        </pc:sldMkLst>
        <pc:spChg chg="mod">
          <ac:chgData name="Armbruster, Ginger" userId="629cb266-500a-4e62-aa04-a95811d921d3" providerId="ADAL" clId="{69E1E066-3859-474E-A91C-D4460AFF971D}" dt="2021-11-17T23:16:45.583" v="399" actId="3626"/>
          <ac:spMkLst>
            <pc:docMk/>
            <pc:sldMk cId="3786047648" sldId="323"/>
            <ac:spMk id="2" creationId="{AA80E72D-2C5D-4360-B123-14B704EC7D40}"/>
          </ac:spMkLst>
        </pc:spChg>
      </pc:sldChg>
      <pc:sldChg chg="modSp mod chgLayout">
        <pc:chgData name="Armbruster, Ginger" userId="629cb266-500a-4e62-aa04-a95811d921d3" providerId="ADAL" clId="{69E1E066-3859-474E-A91C-D4460AFF971D}" dt="2021-11-17T19:29:06.735" v="341" actId="700"/>
        <pc:sldMkLst>
          <pc:docMk/>
          <pc:sldMk cId="3470713492" sldId="324"/>
        </pc:sldMkLst>
        <pc:spChg chg="mod ord">
          <ac:chgData name="Armbruster, Ginger" userId="629cb266-500a-4e62-aa04-a95811d921d3" providerId="ADAL" clId="{69E1E066-3859-474E-A91C-D4460AFF971D}" dt="2021-11-17T19:29:06.735" v="341" actId="700"/>
          <ac:spMkLst>
            <pc:docMk/>
            <pc:sldMk cId="3470713492" sldId="324"/>
            <ac:spMk id="2" creationId="{8896561F-CDAB-4E7D-9F07-711C4C384485}"/>
          </ac:spMkLst>
        </pc:spChg>
        <pc:spChg chg="mod ord">
          <ac:chgData name="Armbruster, Ginger" userId="629cb266-500a-4e62-aa04-a95811d921d3" providerId="ADAL" clId="{69E1E066-3859-474E-A91C-D4460AFF971D}" dt="2021-11-17T19:29:06.735" v="341" actId="700"/>
          <ac:spMkLst>
            <pc:docMk/>
            <pc:sldMk cId="3470713492" sldId="324"/>
            <ac:spMk id="3" creationId="{98FD95D7-AA36-4712-BA5D-50B53CD86506}"/>
          </ac:spMkLst>
        </pc:spChg>
      </pc:sldChg>
      <pc:sldChg chg="addSp delSp modSp new mod modClrScheme chgLayout">
        <pc:chgData name="Armbruster, Ginger" userId="629cb266-500a-4e62-aa04-a95811d921d3" providerId="ADAL" clId="{69E1E066-3859-474E-A91C-D4460AFF971D}" dt="2021-11-18T01:13:06.461" v="411" actId="3626"/>
        <pc:sldMkLst>
          <pc:docMk/>
          <pc:sldMk cId="3473810466" sldId="325"/>
        </pc:sldMkLst>
        <pc:spChg chg="del mod ord">
          <ac:chgData name="Armbruster, Ginger" userId="629cb266-500a-4e62-aa04-a95811d921d3" providerId="ADAL" clId="{69E1E066-3859-474E-A91C-D4460AFF971D}" dt="2021-11-17T17:07:46.431" v="340" actId="700"/>
          <ac:spMkLst>
            <pc:docMk/>
            <pc:sldMk cId="3473810466" sldId="325"/>
            <ac:spMk id="2" creationId="{943C3E18-4CD9-4197-B08A-B8E942A4E69F}"/>
          </ac:spMkLst>
        </pc:spChg>
        <pc:spChg chg="del mod ord">
          <ac:chgData name="Armbruster, Ginger" userId="629cb266-500a-4e62-aa04-a95811d921d3" providerId="ADAL" clId="{69E1E066-3859-474E-A91C-D4460AFF971D}" dt="2021-11-17T17:07:46.431" v="340" actId="700"/>
          <ac:spMkLst>
            <pc:docMk/>
            <pc:sldMk cId="3473810466" sldId="325"/>
            <ac:spMk id="3" creationId="{B71D552E-C06F-4657-9996-E4C501D9DEA7}"/>
          </ac:spMkLst>
        </pc:spChg>
        <pc:spChg chg="add del mod ord">
          <ac:chgData name="Armbruster, Ginger" userId="629cb266-500a-4e62-aa04-a95811d921d3" providerId="ADAL" clId="{69E1E066-3859-474E-A91C-D4460AFF971D}" dt="2021-11-17T19:29:11.675" v="342" actId="700"/>
          <ac:spMkLst>
            <pc:docMk/>
            <pc:sldMk cId="3473810466" sldId="325"/>
            <ac:spMk id="4" creationId="{77F75F83-4209-4528-A487-959656602DA7}"/>
          </ac:spMkLst>
        </pc:spChg>
        <pc:spChg chg="add del mod ord">
          <ac:chgData name="Armbruster, Ginger" userId="629cb266-500a-4e62-aa04-a95811d921d3" providerId="ADAL" clId="{69E1E066-3859-474E-A91C-D4460AFF971D}" dt="2021-11-17T19:29:11.675" v="342" actId="700"/>
          <ac:spMkLst>
            <pc:docMk/>
            <pc:sldMk cId="3473810466" sldId="325"/>
            <ac:spMk id="5" creationId="{14C9E0EC-594E-4476-A3DF-68B7AFA6D9AF}"/>
          </ac:spMkLst>
        </pc:spChg>
        <pc:spChg chg="add mod ord">
          <ac:chgData name="Armbruster, Ginger" userId="629cb266-500a-4e62-aa04-a95811d921d3" providerId="ADAL" clId="{69E1E066-3859-474E-A91C-D4460AFF971D}" dt="2021-11-18T01:13:06.461" v="411" actId="3626"/>
          <ac:spMkLst>
            <pc:docMk/>
            <pc:sldMk cId="3473810466" sldId="325"/>
            <ac:spMk id="6" creationId="{E76D7A8A-3F4E-4FD1-A0D4-826107F5D6A2}"/>
          </ac:spMkLst>
        </pc:spChg>
        <pc:spChg chg="add mod ord">
          <ac:chgData name="Armbruster, Ginger" userId="629cb266-500a-4e62-aa04-a95811d921d3" providerId="ADAL" clId="{69E1E066-3859-474E-A91C-D4460AFF971D}" dt="2021-11-17T19:29:11.675" v="342" actId="700"/>
          <ac:spMkLst>
            <pc:docMk/>
            <pc:sldMk cId="3473810466" sldId="325"/>
            <ac:spMk id="7" creationId="{F4AB4C7B-172D-4615-845A-5D19F5A147A9}"/>
          </ac:spMkLst>
        </pc:spChg>
      </pc:sldChg>
      <pc:sldChg chg="del">
        <pc:chgData name="Armbruster, Ginger" userId="629cb266-500a-4e62-aa04-a95811d921d3" providerId="ADAL" clId="{69E1E066-3859-474E-A91C-D4460AFF971D}" dt="2021-11-17T17:06:32.403" v="308" actId="2696"/>
        <pc:sldMkLst>
          <pc:docMk/>
          <pc:sldMk cId="1760930563" sldId="326"/>
        </pc:sldMkLst>
      </pc:sldChg>
      <pc:sldChg chg="modSp mod">
        <pc:chgData name="Armbruster, Ginger" userId="629cb266-500a-4e62-aa04-a95811d921d3" providerId="ADAL" clId="{69E1E066-3859-474E-A91C-D4460AFF971D}" dt="2021-11-18T01:19:43.614" v="557" actId="1076"/>
        <pc:sldMkLst>
          <pc:docMk/>
          <pc:sldMk cId="3047896578" sldId="326"/>
        </pc:sldMkLst>
        <pc:spChg chg="mod">
          <ac:chgData name="Armbruster, Ginger" userId="629cb266-500a-4e62-aa04-a95811d921d3" providerId="ADAL" clId="{69E1E066-3859-474E-A91C-D4460AFF971D}" dt="2021-11-18T01:19:22.770" v="554" actId="1076"/>
          <ac:spMkLst>
            <pc:docMk/>
            <pc:sldMk cId="3047896578" sldId="326"/>
            <ac:spMk id="2" creationId="{DFC8CFFE-64E9-4019-A4E3-E1B759F883FF}"/>
          </ac:spMkLst>
        </pc:spChg>
        <pc:graphicFrameChg chg="mod modGraphic">
          <ac:chgData name="Armbruster, Ginger" userId="629cb266-500a-4e62-aa04-a95811d921d3" providerId="ADAL" clId="{69E1E066-3859-474E-A91C-D4460AFF971D}" dt="2021-11-18T01:19:43.614" v="557" actId="1076"/>
          <ac:graphicFrameMkLst>
            <pc:docMk/>
            <pc:sldMk cId="3047896578" sldId="326"/>
            <ac:graphicFrameMk id="4" creationId="{5EC06B3A-B359-4AA2-8E6D-59F0CB711A02}"/>
          </ac:graphicFrameMkLst>
        </pc:graphicFrameChg>
      </pc:sldChg>
      <pc:sldChg chg="modSp new mod">
        <pc:chgData name="Armbruster, Ginger" userId="629cb266-500a-4e62-aa04-a95811d921d3" providerId="ADAL" clId="{69E1E066-3859-474E-A91C-D4460AFF971D}" dt="2021-11-18T18:16:15.586" v="840" actId="20577"/>
        <pc:sldMkLst>
          <pc:docMk/>
          <pc:sldMk cId="559481708" sldId="327"/>
        </pc:sldMkLst>
        <pc:spChg chg="mod">
          <ac:chgData name="Armbruster, Ginger" userId="629cb266-500a-4e62-aa04-a95811d921d3" providerId="ADAL" clId="{69E1E066-3859-474E-A91C-D4460AFF971D}" dt="2021-11-18T17:28:48.458" v="704" actId="20577"/>
          <ac:spMkLst>
            <pc:docMk/>
            <pc:sldMk cId="559481708" sldId="327"/>
            <ac:spMk id="2" creationId="{4B0A84AE-179B-4712-98AB-4A83C6E59E46}"/>
          </ac:spMkLst>
        </pc:spChg>
        <pc:spChg chg="mod">
          <ac:chgData name="Armbruster, Ginger" userId="629cb266-500a-4e62-aa04-a95811d921d3" providerId="ADAL" clId="{69E1E066-3859-474E-A91C-D4460AFF971D}" dt="2021-11-18T18:16:15.586" v="840" actId="20577"/>
          <ac:spMkLst>
            <pc:docMk/>
            <pc:sldMk cId="559481708" sldId="327"/>
            <ac:spMk id="3" creationId="{9E2F84F2-4250-4E39-9853-158F089AE5E3}"/>
          </ac:spMkLst>
        </pc:spChg>
      </pc:sldChg>
      <pc:sldChg chg="addSp delSp modSp new mod modClrScheme chgLayout">
        <pc:chgData name="Armbruster, Ginger" userId="629cb266-500a-4e62-aa04-a95811d921d3" providerId="ADAL" clId="{69E1E066-3859-474E-A91C-D4460AFF971D}" dt="2021-11-18T17:25:19.551" v="623" actId="478"/>
        <pc:sldMkLst>
          <pc:docMk/>
          <pc:sldMk cId="1199421267" sldId="328"/>
        </pc:sldMkLst>
        <pc:spChg chg="del">
          <ac:chgData name="Armbruster, Ginger" userId="629cb266-500a-4e62-aa04-a95811d921d3" providerId="ADAL" clId="{69E1E066-3859-474E-A91C-D4460AFF971D}" dt="2021-11-18T17:23:20.490" v="576" actId="700"/>
          <ac:spMkLst>
            <pc:docMk/>
            <pc:sldMk cId="1199421267" sldId="328"/>
            <ac:spMk id="2" creationId="{B31FA2B0-2A4C-4DA3-AB4A-51FFB1347E17}"/>
          </ac:spMkLst>
        </pc:spChg>
        <pc:spChg chg="del">
          <ac:chgData name="Armbruster, Ginger" userId="629cb266-500a-4e62-aa04-a95811d921d3" providerId="ADAL" clId="{69E1E066-3859-474E-A91C-D4460AFF971D}" dt="2021-11-18T17:23:20.490" v="576" actId="700"/>
          <ac:spMkLst>
            <pc:docMk/>
            <pc:sldMk cId="1199421267" sldId="328"/>
            <ac:spMk id="3" creationId="{F6118BF9-17C0-4BDB-BD43-EDBCC6B6831E}"/>
          </ac:spMkLst>
        </pc:spChg>
        <pc:spChg chg="add mod ord">
          <ac:chgData name="Armbruster, Ginger" userId="629cb266-500a-4e62-aa04-a95811d921d3" providerId="ADAL" clId="{69E1E066-3859-474E-A91C-D4460AFF971D}" dt="2021-11-18T17:25:13.802" v="621" actId="14100"/>
          <ac:spMkLst>
            <pc:docMk/>
            <pc:sldMk cId="1199421267" sldId="328"/>
            <ac:spMk id="6" creationId="{35E6B528-6C41-4D9E-AA6C-E9F3CFDFC2D6}"/>
          </ac:spMkLst>
        </pc:spChg>
        <pc:spChg chg="add del mod ord">
          <ac:chgData name="Armbruster, Ginger" userId="629cb266-500a-4e62-aa04-a95811d921d3" providerId="ADAL" clId="{69E1E066-3859-474E-A91C-D4460AFF971D}" dt="2021-11-18T17:25:19.551" v="623" actId="478"/>
          <ac:spMkLst>
            <pc:docMk/>
            <pc:sldMk cId="1199421267" sldId="328"/>
            <ac:spMk id="7" creationId="{38513CB2-D43A-41EB-8B1B-3A8C8D4757AE}"/>
          </ac:spMkLst>
        </pc:spChg>
        <pc:picChg chg="add mod modCrop">
          <ac:chgData name="Armbruster, Ginger" userId="629cb266-500a-4e62-aa04-a95811d921d3" providerId="ADAL" clId="{69E1E066-3859-474E-A91C-D4460AFF971D}" dt="2021-11-18T17:25:17.287" v="622" actId="1076"/>
          <ac:picMkLst>
            <pc:docMk/>
            <pc:sldMk cId="1199421267" sldId="328"/>
            <ac:picMk id="5" creationId="{0C17FAA9-6411-47DB-88E4-42C588FACD6E}"/>
          </ac:picMkLst>
        </pc:picChg>
      </pc:sldChg>
      <pc:sldChg chg="addSp delSp modSp new mod ord modClrScheme chgLayout">
        <pc:chgData name="Armbruster, Ginger" userId="629cb266-500a-4e62-aa04-a95811d921d3" providerId="ADAL" clId="{69E1E066-3859-474E-A91C-D4460AFF971D}" dt="2021-11-18T17:29:12.192" v="706"/>
        <pc:sldMkLst>
          <pc:docMk/>
          <pc:sldMk cId="3573087356" sldId="329"/>
        </pc:sldMkLst>
        <pc:spChg chg="add mod ord">
          <ac:chgData name="Armbruster, Ginger" userId="629cb266-500a-4e62-aa04-a95811d921d3" providerId="ADAL" clId="{69E1E066-3859-474E-A91C-D4460AFF971D}" dt="2021-11-18T17:26:25.349" v="696" actId="1076"/>
          <ac:spMkLst>
            <pc:docMk/>
            <pc:sldMk cId="3573087356" sldId="329"/>
            <ac:spMk id="4" creationId="{4A9C5FB5-5A9E-4358-9838-EE8AD2B68A48}"/>
          </ac:spMkLst>
        </pc:spChg>
        <pc:spChg chg="add del mod ord">
          <ac:chgData name="Armbruster, Ginger" userId="629cb266-500a-4e62-aa04-a95811d921d3" providerId="ADAL" clId="{69E1E066-3859-474E-A91C-D4460AFF971D}" dt="2021-11-18T17:26:02.770" v="694" actId="478"/>
          <ac:spMkLst>
            <pc:docMk/>
            <pc:sldMk cId="3573087356" sldId="329"/>
            <ac:spMk id="5" creationId="{DD639894-895B-488C-8E87-EE2EDFD7A230}"/>
          </ac:spMkLst>
        </pc:spChg>
        <pc:spChg chg="add mod">
          <ac:chgData name="Armbruster, Ginger" userId="629cb266-500a-4e62-aa04-a95811d921d3" providerId="ADAL" clId="{69E1E066-3859-474E-A91C-D4460AFF971D}" dt="2021-11-18T17:27:19.171" v="701" actId="1076"/>
          <ac:spMkLst>
            <pc:docMk/>
            <pc:sldMk cId="3573087356" sldId="329"/>
            <ac:spMk id="6" creationId="{4D5DA23A-A25E-42C8-BB0B-21BBAF1A3C10}"/>
          </ac:spMkLst>
        </pc:spChg>
        <pc:picChg chg="add mod modCrop">
          <ac:chgData name="Armbruster, Ginger" userId="629cb266-500a-4e62-aa04-a95811d921d3" providerId="ADAL" clId="{69E1E066-3859-474E-A91C-D4460AFF971D}" dt="2021-11-18T17:28:32.189" v="703" actId="1076"/>
          <ac:picMkLst>
            <pc:docMk/>
            <pc:sldMk cId="3573087356" sldId="329"/>
            <ac:picMk id="3" creationId="{E9981452-A5F4-4AAC-BF04-5ADACE124843}"/>
          </ac:picMkLst>
        </pc:picChg>
      </pc:sldChg>
      <pc:sldChg chg="addSp delSp modSp new mod modClrScheme chgLayout">
        <pc:chgData name="Armbruster, Ginger" userId="629cb266-500a-4e62-aa04-a95811d921d3" providerId="ADAL" clId="{69E1E066-3859-474E-A91C-D4460AFF971D}" dt="2021-11-18T19:49:34.498" v="1661" actId="20577"/>
        <pc:sldMkLst>
          <pc:docMk/>
          <pc:sldMk cId="3747031894" sldId="330"/>
        </pc:sldMkLst>
        <pc:spChg chg="del mod ord">
          <ac:chgData name="Armbruster, Ginger" userId="629cb266-500a-4e62-aa04-a95811d921d3" providerId="ADAL" clId="{69E1E066-3859-474E-A91C-D4460AFF971D}" dt="2021-11-18T18:04:50.046" v="710" actId="700"/>
          <ac:spMkLst>
            <pc:docMk/>
            <pc:sldMk cId="3747031894" sldId="330"/>
            <ac:spMk id="2" creationId="{B1F7B631-FF18-4C1D-BBB7-E11889E4DD07}"/>
          </ac:spMkLst>
        </pc:spChg>
        <pc:spChg chg="del mod ord">
          <ac:chgData name="Armbruster, Ginger" userId="629cb266-500a-4e62-aa04-a95811d921d3" providerId="ADAL" clId="{69E1E066-3859-474E-A91C-D4460AFF971D}" dt="2021-11-18T18:04:50.046" v="710" actId="700"/>
          <ac:spMkLst>
            <pc:docMk/>
            <pc:sldMk cId="3747031894" sldId="330"/>
            <ac:spMk id="3" creationId="{6E4D11BC-8914-43D4-AEB8-FD164D5ADDD8}"/>
          </ac:spMkLst>
        </pc:spChg>
        <pc:spChg chg="add mod ord">
          <ac:chgData name="Armbruster, Ginger" userId="629cb266-500a-4e62-aa04-a95811d921d3" providerId="ADAL" clId="{69E1E066-3859-474E-A91C-D4460AFF971D}" dt="2021-11-18T18:04:56.928" v="733" actId="20577"/>
          <ac:spMkLst>
            <pc:docMk/>
            <pc:sldMk cId="3747031894" sldId="330"/>
            <ac:spMk id="4" creationId="{7A189A58-8B7E-474F-BA3F-2B15FE4F75A9}"/>
          </ac:spMkLst>
        </pc:spChg>
        <pc:spChg chg="add mod ord">
          <ac:chgData name="Armbruster, Ginger" userId="629cb266-500a-4e62-aa04-a95811d921d3" providerId="ADAL" clId="{69E1E066-3859-474E-A91C-D4460AFF971D}" dt="2021-11-18T19:49:34.498" v="1661" actId="20577"/>
          <ac:spMkLst>
            <pc:docMk/>
            <pc:sldMk cId="3747031894" sldId="330"/>
            <ac:spMk id="5" creationId="{8BCEF0CD-CD5D-4393-B789-A41A4EA6FC3A}"/>
          </ac:spMkLst>
        </pc:spChg>
      </pc:sldChg>
      <pc:sldChg chg="addSp delSp modSp new mod modClrScheme chgLayout">
        <pc:chgData name="Armbruster, Ginger" userId="629cb266-500a-4e62-aa04-a95811d921d3" providerId="ADAL" clId="{69E1E066-3859-474E-A91C-D4460AFF971D}" dt="2021-11-18T23:10:08.436" v="2278" actId="20577"/>
        <pc:sldMkLst>
          <pc:docMk/>
          <pc:sldMk cId="232221095" sldId="331"/>
        </pc:sldMkLst>
        <pc:spChg chg="mod ord">
          <ac:chgData name="Armbruster, Ginger" userId="629cb266-500a-4e62-aa04-a95811d921d3" providerId="ADAL" clId="{69E1E066-3859-474E-A91C-D4460AFF971D}" dt="2021-11-18T20:02:29.666" v="1669" actId="207"/>
          <ac:spMkLst>
            <pc:docMk/>
            <pc:sldMk cId="232221095" sldId="331"/>
            <ac:spMk id="2" creationId="{9BA19120-B4DF-4A39-A9D1-380B6F72798C}"/>
          </ac:spMkLst>
        </pc:spChg>
        <pc:spChg chg="del mod ord">
          <ac:chgData name="Armbruster, Ginger" userId="629cb266-500a-4e62-aa04-a95811d921d3" providerId="ADAL" clId="{69E1E066-3859-474E-A91C-D4460AFF971D}" dt="2021-11-18T18:17:40.131" v="868" actId="700"/>
          <ac:spMkLst>
            <pc:docMk/>
            <pc:sldMk cId="232221095" sldId="331"/>
            <ac:spMk id="3" creationId="{1A4B41D6-AA89-4C24-B9E9-3DC4C3AE0431}"/>
          </ac:spMkLst>
        </pc:spChg>
        <pc:spChg chg="add mod ord">
          <ac:chgData name="Armbruster, Ginger" userId="629cb266-500a-4e62-aa04-a95811d921d3" providerId="ADAL" clId="{69E1E066-3859-474E-A91C-D4460AFF971D}" dt="2021-11-18T18:19:32.760" v="1080" actId="27636"/>
          <ac:spMkLst>
            <pc:docMk/>
            <pc:sldMk cId="232221095" sldId="331"/>
            <ac:spMk id="4" creationId="{90BC1EF4-4C85-4748-B2CE-AC7D89C54893}"/>
          </ac:spMkLst>
        </pc:spChg>
        <pc:spChg chg="add mod ord">
          <ac:chgData name="Armbruster, Ginger" userId="629cb266-500a-4e62-aa04-a95811d921d3" providerId="ADAL" clId="{69E1E066-3859-474E-A91C-D4460AFF971D}" dt="2021-11-18T23:09:40.500" v="2214" actId="27636"/>
          <ac:spMkLst>
            <pc:docMk/>
            <pc:sldMk cId="232221095" sldId="331"/>
            <ac:spMk id="5" creationId="{BE4204CB-6238-4F84-95C8-44279C48169E}"/>
          </ac:spMkLst>
        </pc:spChg>
        <pc:spChg chg="add mod ord">
          <ac:chgData name="Armbruster, Ginger" userId="629cb266-500a-4e62-aa04-a95811d921d3" providerId="ADAL" clId="{69E1E066-3859-474E-A91C-D4460AFF971D}" dt="2021-11-18T18:19:40.514" v="1082" actId="404"/>
          <ac:spMkLst>
            <pc:docMk/>
            <pc:sldMk cId="232221095" sldId="331"/>
            <ac:spMk id="6" creationId="{70E18083-D1E2-4829-868C-58CC610EB524}"/>
          </ac:spMkLst>
        </pc:spChg>
        <pc:spChg chg="add mod ord">
          <ac:chgData name="Armbruster, Ginger" userId="629cb266-500a-4e62-aa04-a95811d921d3" providerId="ADAL" clId="{69E1E066-3859-474E-A91C-D4460AFF971D}" dt="2021-11-18T23:10:08.436" v="2278" actId="20577"/>
          <ac:spMkLst>
            <pc:docMk/>
            <pc:sldMk cId="232221095" sldId="331"/>
            <ac:spMk id="7" creationId="{6DA9F894-8220-41CD-8E93-9D4B27FB9838}"/>
          </ac:spMkLst>
        </pc:spChg>
      </pc:sldChg>
      <pc:sldChg chg="addSp delSp modSp new mod modClrScheme chgLayout">
        <pc:chgData name="Armbruster, Ginger" userId="629cb266-500a-4e62-aa04-a95811d921d3" providerId="ADAL" clId="{69E1E066-3859-474E-A91C-D4460AFF971D}" dt="2021-11-18T18:39:18.877" v="1594" actId="20577"/>
        <pc:sldMkLst>
          <pc:docMk/>
          <pc:sldMk cId="998177172" sldId="332"/>
        </pc:sldMkLst>
        <pc:spChg chg="del mod ord">
          <ac:chgData name="Armbruster, Ginger" userId="629cb266-500a-4e62-aa04-a95811d921d3" providerId="ADAL" clId="{69E1E066-3859-474E-A91C-D4460AFF971D}" dt="2021-11-18T18:39:04.446" v="1554" actId="700"/>
          <ac:spMkLst>
            <pc:docMk/>
            <pc:sldMk cId="998177172" sldId="332"/>
            <ac:spMk id="2" creationId="{31F0653F-F5D7-4BB7-A781-777B49299ECD}"/>
          </ac:spMkLst>
        </pc:spChg>
        <pc:spChg chg="del mod ord">
          <ac:chgData name="Armbruster, Ginger" userId="629cb266-500a-4e62-aa04-a95811d921d3" providerId="ADAL" clId="{69E1E066-3859-474E-A91C-D4460AFF971D}" dt="2021-11-18T18:39:04.446" v="1554" actId="700"/>
          <ac:spMkLst>
            <pc:docMk/>
            <pc:sldMk cId="998177172" sldId="332"/>
            <ac:spMk id="3" creationId="{9AA39E27-0E99-424E-8BB7-C11E08A3C4B2}"/>
          </ac:spMkLst>
        </pc:spChg>
        <pc:spChg chg="add mod ord">
          <ac:chgData name="Armbruster, Ginger" userId="629cb266-500a-4e62-aa04-a95811d921d3" providerId="ADAL" clId="{69E1E066-3859-474E-A91C-D4460AFF971D}" dt="2021-11-18T18:39:13.197" v="1578" actId="20577"/>
          <ac:spMkLst>
            <pc:docMk/>
            <pc:sldMk cId="998177172" sldId="332"/>
            <ac:spMk id="4" creationId="{5E0889CC-A4FE-4AE4-9D92-26F95C4EE9D4}"/>
          </ac:spMkLst>
        </pc:spChg>
        <pc:spChg chg="add mod ord">
          <ac:chgData name="Armbruster, Ginger" userId="629cb266-500a-4e62-aa04-a95811d921d3" providerId="ADAL" clId="{69E1E066-3859-474E-A91C-D4460AFF971D}" dt="2021-11-18T18:39:18.877" v="1594" actId="20577"/>
          <ac:spMkLst>
            <pc:docMk/>
            <pc:sldMk cId="998177172" sldId="332"/>
            <ac:spMk id="5" creationId="{2B350AAC-68E3-484A-A879-56DC0DDE9FD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a:lvl1pPr>
          </a:lstStyle>
          <a:p>
            <a:r>
              <a:rPr lang="en-US"/>
              <a:t>General Instructions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normAutofit/>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2800"/>
            </a:lvl1pPr>
            <a:lvl5pPr marL="1828755" indent="0">
              <a:buNone/>
              <a:defRPr/>
            </a:lvl5pPr>
          </a:lstStyle>
          <a:p>
            <a:r>
              <a:rPr lang="en-US"/>
              <a:t>Items </a:t>
            </a:r>
            <a:r>
              <a:rPr lang="en-US">
                <a:highlight>
                  <a:srgbClr val="00FFFF"/>
                </a:highlight>
              </a:rPr>
              <a:t>highlighted in Blue </a:t>
            </a:r>
            <a:r>
              <a:rPr lang="en-US"/>
              <a:t>denote support data is available through SDHR, FAS or Mayors Office. </a:t>
            </a:r>
            <a:br>
              <a:rPr lang="en-US"/>
            </a:br>
            <a:endParaRPr lang="en-US"/>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Items </a:t>
            </a:r>
            <a:r>
              <a:rPr lang="en-US">
                <a:highlight>
                  <a:srgbClr val="FFFF00"/>
                </a:highlight>
              </a:rPr>
              <a:t>highlighted in Yellow </a:t>
            </a:r>
            <a:r>
              <a:rPr lang="en-US"/>
              <a:t>denote elements that should be available within the departments </a:t>
            </a:r>
            <a:br>
              <a:rPr lang="en-US"/>
            </a:br>
            <a:endParaRPr lang="en-US"/>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2018 Orientation meeting is available 5/7/2018</a:t>
            </a:r>
          </a:p>
        </p:txBody>
      </p:sp>
    </p:spTree>
    <p:extLst>
      <p:ext uri="{BB962C8B-B14F-4D97-AF65-F5344CB8AC3E}">
        <p14:creationId xmlns:p14="http://schemas.microsoft.com/office/powerpoint/2010/main" val="249002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copy</a:t>
            </a:r>
          </a:p>
        </p:txBody>
      </p:sp>
    </p:spTree>
    <p:extLst>
      <p:ext uri="{BB962C8B-B14F-4D97-AF65-F5344CB8AC3E}">
        <p14:creationId xmlns:p14="http://schemas.microsoft.com/office/powerpoint/2010/main" val="160859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pic>
        <p:nvPicPr>
          <p:cNvPr id="9" name="Shape 88">
            <a:extLst>
              <a:ext uri="{FF2B5EF4-FFF2-40B4-BE49-F238E27FC236}">
                <a16:creationId xmlns:a16="http://schemas.microsoft.com/office/drawing/2014/main" id="{0AC49FDB-9065-40C0-A909-67E66AFA4F4B}"/>
              </a:ext>
            </a:extLst>
          </p:cNvPr>
          <p:cNvPicPr preferRelativeResize="0"/>
          <p:nvPr/>
        </p:nvPicPr>
        <p:blipFill rotWithShape="1">
          <a:blip r:embed="rId2">
            <a:alphaModFix/>
          </a:blip>
          <a:srcRect b="23492"/>
          <a:stretch/>
        </p:blipFill>
        <p:spPr>
          <a:xfrm>
            <a:off x="-25052" y="0"/>
            <a:ext cx="12217055" cy="6936656"/>
          </a:xfrm>
          <a:prstGeom prst="rect">
            <a:avLst/>
          </a:prstGeom>
          <a:noFill/>
          <a:ln>
            <a:noFill/>
          </a:ln>
        </p:spPr>
      </p:pic>
      <p:pic>
        <p:nvPicPr>
          <p:cNvPr id="6" name="Picture 5">
            <a:extLst>
              <a:ext uri="{FF2B5EF4-FFF2-40B4-BE49-F238E27FC236}">
                <a16:creationId xmlns:a16="http://schemas.microsoft.com/office/drawing/2014/main" id="{0F12F8D7-7114-4278-A8C6-262B2635CDB4}"/>
              </a:ext>
            </a:extLst>
          </p:cNvPr>
          <p:cNvPicPr>
            <a:picLocks noChangeAspect="1"/>
          </p:cNvPicPr>
          <p:nvPr/>
        </p:nvPicPr>
        <p:blipFill>
          <a:blip r:embed="rId3"/>
          <a:stretch>
            <a:fillRect/>
          </a:stretch>
        </p:blipFill>
        <p:spPr>
          <a:xfrm>
            <a:off x="-25052" y="0"/>
            <a:ext cx="12217055" cy="6936656"/>
          </a:xfrm>
          <a:prstGeom prst="rect">
            <a:avLst/>
          </a:prstGeom>
        </p:spPr>
      </p:pic>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a:noFill/>
        </p:spPr>
        <p:txBody>
          <a:bodyPr anchor="b">
            <a:normAutofit/>
          </a:bodyPr>
          <a:lstStyle>
            <a:lvl1pPr algn="l">
              <a:defRPr sz="5400" b="1">
                <a:solidFill>
                  <a:schemeClr val="tx1"/>
                </a:solidFill>
              </a:defRPr>
            </a:lvl1pPr>
          </a:lstStyle>
          <a:p>
            <a:r>
              <a:rPr lang="en-US" sz="5400" b="1">
                <a:solidFill>
                  <a:schemeClr val="bg1"/>
                </a:solidFill>
              </a:rPr>
              <a:t>Annual Update on </a:t>
            </a:r>
            <a:br>
              <a:rPr lang="en-US" sz="5400" b="1">
                <a:solidFill>
                  <a:schemeClr val="bg1"/>
                </a:solidFill>
              </a:rPr>
            </a:br>
            <a:r>
              <a:rPr lang="en-US" sz="5400" b="1">
                <a:solidFill>
                  <a:schemeClr val="bg1"/>
                </a:solidFill>
              </a:rPr>
              <a:t>RSJI, Workforce Equity &amp; Contracting Equity</a:t>
            </a:r>
            <a:endParaRPr lang="en-US"/>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40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a:t>
            </a:r>
          </a:p>
        </p:txBody>
      </p:sp>
      <p:pic>
        <p:nvPicPr>
          <p:cNvPr id="10" name="Picture 9">
            <a:extLst>
              <a:ext uri="{FF2B5EF4-FFF2-40B4-BE49-F238E27FC236}">
                <a16:creationId xmlns:a16="http://schemas.microsoft.com/office/drawing/2014/main" id="{B4A7E2E5-B5A7-494A-ADB5-BD542C1378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0400" y="6000978"/>
            <a:ext cx="3341600" cy="935678"/>
          </a:xfrm>
          <a:prstGeom prst="rect">
            <a:avLst/>
          </a:prstGeom>
        </p:spPr>
      </p:pic>
      <p:sp>
        <p:nvSpPr>
          <p:cNvPr id="15" name="Date Placeholder 3">
            <a:extLst>
              <a:ext uri="{FF2B5EF4-FFF2-40B4-BE49-F238E27FC236}">
                <a16:creationId xmlns:a16="http://schemas.microsoft.com/office/drawing/2014/main" id="{138633C0-2225-4203-8672-BE1FF8F3CB26}"/>
              </a:ext>
            </a:extLst>
          </p:cNvPr>
          <p:cNvSpPr txBox="1">
            <a:spLocks/>
          </p:cNvSpPr>
          <p:nvPr/>
        </p:nvSpPr>
        <p:spPr>
          <a:xfrm>
            <a:off x="152401" y="6248288"/>
            <a:ext cx="1498947" cy="36512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b="1">
              <a:solidFill>
                <a:schemeClr val="tx1"/>
              </a:solidFill>
            </a:endParaRPr>
          </a:p>
        </p:txBody>
      </p:sp>
    </p:spTree>
    <p:extLst>
      <p:ext uri="{BB962C8B-B14F-4D97-AF65-F5344CB8AC3E}">
        <p14:creationId xmlns:p14="http://schemas.microsoft.com/office/powerpoint/2010/main" val="1942617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a:lvl1pPr>
          </a:lstStyle>
          <a:p>
            <a:r>
              <a:rPr lang="en-US"/>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351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4"/>
            <a:ext cx="10515600" cy="2852737"/>
          </a:xfrm>
        </p:spPr>
        <p:txBody>
          <a:bodyPr anchor="b"/>
          <a:lstStyle>
            <a:lvl1pPr>
              <a:defRPr sz="6000"/>
            </a:lvl1pPr>
          </a:lstStyle>
          <a:p>
            <a:r>
              <a:rPr lang="en-US"/>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2400">
                <a:solidFill>
                  <a:schemeClr val="tx1">
                    <a:lumMod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Subtitle</a:t>
            </a:r>
          </a:p>
        </p:txBody>
      </p:sp>
    </p:spTree>
    <p:extLst>
      <p:ext uri="{BB962C8B-B14F-4D97-AF65-F5344CB8AC3E}">
        <p14:creationId xmlns:p14="http://schemas.microsoft.com/office/powerpoint/2010/main" val="704003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a:lvl1pPr>
          </a:lstStyle>
          <a:p>
            <a:r>
              <a:rPr lang="en-US"/>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7819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9"/>
            <a:ext cx="10515600" cy="1325563"/>
          </a:xfrm>
        </p:spPr>
        <p:txBody>
          <a:bodyPr/>
          <a:lstStyle>
            <a:lvl1pPr>
              <a:defRPr/>
            </a:lvl1pPr>
          </a:lstStyle>
          <a:p>
            <a:r>
              <a:rPr lang="en-US"/>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36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3" y="1681163"/>
            <a:ext cx="5183188" cy="823912"/>
          </a:xfrm>
        </p:spPr>
        <p:txBody>
          <a:bodyPr anchor="b">
            <a:normAutofit/>
          </a:bodyPr>
          <a:lstStyle>
            <a:lvl1pPr marL="0" indent="0">
              <a:buNone/>
              <a:defRPr sz="36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3" y="2505075"/>
            <a:ext cx="5183188"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0195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p>
            <a:r>
              <a:rPr lang="en-US"/>
              <a:t>Title</a:t>
            </a:r>
          </a:p>
        </p:txBody>
      </p:sp>
    </p:spTree>
    <p:extLst>
      <p:ext uri="{BB962C8B-B14F-4D97-AF65-F5344CB8AC3E}">
        <p14:creationId xmlns:p14="http://schemas.microsoft.com/office/powerpoint/2010/main" val="1080679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92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copy</a:t>
            </a:r>
          </a:p>
        </p:txBody>
      </p:sp>
    </p:spTree>
    <p:extLst>
      <p:ext uri="{BB962C8B-B14F-4D97-AF65-F5344CB8AC3E}">
        <p14:creationId xmlns:p14="http://schemas.microsoft.com/office/powerpoint/2010/main" val="73470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76596CD-1A53-40BF-86B6-CCF9641C4F7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93037" y="5922329"/>
            <a:ext cx="2998963" cy="935677"/>
          </a:xfrm>
          <a:prstGeom prst="rect">
            <a:avLst/>
          </a:prstGeom>
        </p:spPr>
      </p:pic>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EDD451B4-C473-4A29-A539-AB086CAEEC4C}"/>
              </a:ext>
            </a:extLst>
          </p:cNvPr>
          <p:cNvSpPr txBox="1">
            <a:spLocks/>
          </p:cNvSpPr>
          <p:nvPr/>
        </p:nvSpPr>
        <p:spPr>
          <a:xfrm>
            <a:off x="152400" y="6248290"/>
            <a:ext cx="137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003DA5"/>
                </a:solidFill>
              </a:rPr>
              <a:t>Date (xx/xx/</a:t>
            </a:r>
            <a:r>
              <a:rPr lang="en-US" sz="1200" err="1">
                <a:solidFill>
                  <a:srgbClr val="003DA5"/>
                </a:solidFill>
              </a:rPr>
              <a:t>xxxx</a:t>
            </a:r>
            <a:r>
              <a:rPr lang="en-US" sz="1200">
                <a:solidFill>
                  <a:srgbClr val="003DA5"/>
                </a:solidFill>
              </a:rPr>
              <a:t>)</a:t>
            </a:r>
          </a:p>
        </p:txBody>
      </p:sp>
      <p:sp>
        <p:nvSpPr>
          <p:cNvPr id="14" name="Footer Placeholder 4">
            <a:extLst>
              <a:ext uri="{FF2B5EF4-FFF2-40B4-BE49-F238E27FC236}">
                <a16:creationId xmlns:a16="http://schemas.microsoft.com/office/drawing/2014/main" id="{B5122A13-69DF-40C1-9F36-4B12A61C3C27}"/>
              </a:ext>
            </a:extLst>
          </p:cNvPr>
          <p:cNvSpPr txBox="1">
            <a:spLocks/>
          </p:cNvSpPr>
          <p:nvPr/>
        </p:nvSpPr>
        <p:spPr>
          <a:xfrm>
            <a:off x="1524000" y="6248289"/>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003DA5"/>
                </a:solidFill>
              </a:rPr>
              <a:t>Department Name</a:t>
            </a:r>
          </a:p>
        </p:txBody>
      </p:sp>
      <p:sp>
        <p:nvSpPr>
          <p:cNvPr id="15" name="Slide Number Placeholder 5">
            <a:extLst>
              <a:ext uri="{FF2B5EF4-FFF2-40B4-BE49-F238E27FC236}">
                <a16:creationId xmlns:a16="http://schemas.microsoft.com/office/drawing/2014/main" id="{2BB9B98A-278E-4B52-9EE2-9C31F9863037}"/>
              </a:ext>
            </a:extLst>
          </p:cNvPr>
          <p:cNvSpPr txBox="1">
            <a:spLocks/>
          </p:cNvSpPr>
          <p:nvPr/>
        </p:nvSpPr>
        <p:spPr>
          <a:xfrm>
            <a:off x="3581405" y="6248289"/>
            <a:ext cx="116516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003DA5"/>
                </a:solidFill>
              </a:rPr>
              <a:t>Page Number</a:t>
            </a:r>
          </a:p>
        </p:txBody>
      </p:sp>
      <p:sp>
        <p:nvSpPr>
          <p:cNvPr id="8" name="Shape 98">
            <a:extLst>
              <a:ext uri="{FF2B5EF4-FFF2-40B4-BE49-F238E27FC236}">
                <a16:creationId xmlns:a16="http://schemas.microsoft.com/office/drawing/2014/main" id="{6301E5A9-264C-4A8D-9812-87FFC06AE62B}"/>
              </a:ext>
            </a:extLst>
          </p:cNvPr>
          <p:cNvSpPr/>
          <p:nvPr/>
        </p:nvSpPr>
        <p:spPr>
          <a:xfrm>
            <a:off x="0" y="5984478"/>
            <a:ext cx="12192000" cy="898460"/>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1">
              <a:solidFill>
                <a:schemeClr val="lt1"/>
              </a:solidFill>
              <a:latin typeface="Calibri"/>
              <a:ea typeface="Calibri"/>
              <a:cs typeface="Calibri"/>
              <a:sym typeface="Calibri"/>
            </a:endParaRPr>
          </a:p>
        </p:txBody>
      </p:sp>
      <p:sp>
        <p:nvSpPr>
          <p:cNvPr id="9" name="Date Placeholder 3">
            <a:extLst>
              <a:ext uri="{FF2B5EF4-FFF2-40B4-BE49-F238E27FC236}">
                <a16:creationId xmlns:a16="http://schemas.microsoft.com/office/drawing/2014/main" id="{D953AB7E-1A09-40B8-82F4-7132969F5B99}"/>
              </a:ext>
            </a:extLst>
          </p:cNvPr>
          <p:cNvSpPr txBox="1">
            <a:spLocks/>
          </p:cNvSpPr>
          <p:nvPr/>
        </p:nvSpPr>
        <p:spPr>
          <a:xfrm>
            <a:off x="152404" y="6248290"/>
            <a:ext cx="1524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087BB5-BFCF-43CE-9CCE-CA7D28FC0EBE}" type="datetime1">
              <a:rPr lang="en-US" sz="1400" b="1" smtClean="0">
                <a:solidFill>
                  <a:schemeClr val="bg1"/>
                </a:solidFill>
              </a:rPr>
              <a:t>11/18/2021</a:t>
            </a:fld>
            <a:endParaRPr lang="en-US" sz="1400" b="1">
              <a:solidFill>
                <a:schemeClr val="bg1"/>
              </a:solidFill>
            </a:endParaRPr>
          </a:p>
        </p:txBody>
      </p:sp>
      <p:sp>
        <p:nvSpPr>
          <p:cNvPr id="11" name="Slide Number Placeholder 5">
            <a:extLst>
              <a:ext uri="{FF2B5EF4-FFF2-40B4-BE49-F238E27FC236}">
                <a16:creationId xmlns:a16="http://schemas.microsoft.com/office/drawing/2014/main" id="{0F7CC0D1-EF47-4831-B7C8-1B451F51BCE3}"/>
              </a:ext>
            </a:extLst>
          </p:cNvPr>
          <p:cNvSpPr txBox="1">
            <a:spLocks/>
          </p:cNvSpPr>
          <p:nvPr/>
        </p:nvSpPr>
        <p:spPr>
          <a:xfrm>
            <a:off x="1685402" y="6248289"/>
            <a:ext cx="79109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b="1">
              <a:solidFill>
                <a:schemeClr val="bg1"/>
              </a:solidFill>
            </a:endParaRPr>
          </a:p>
        </p:txBody>
      </p:sp>
      <p:pic>
        <p:nvPicPr>
          <p:cNvPr id="12" name="Picture 11">
            <a:extLst>
              <a:ext uri="{FF2B5EF4-FFF2-40B4-BE49-F238E27FC236}">
                <a16:creationId xmlns:a16="http://schemas.microsoft.com/office/drawing/2014/main" id="{AC2D44D1-75DE-4BDD-8018-D6C834D9310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89720" y="5991605"/>
            <a:ext cx="3002280" cy="935678"/>
          </a:xfrm>
          <a:prstGeom prst="rect">
            <a:avLst/>
          </a:prstGeom>
        </p:spPr>
      </p:pic>
      <p:sp>
        <p:nvSpPr>
          <p:cNvPr id="4" name="TextBox 3">
            <a:extLst>
              <a:ext uri="{FF2B5EF4-FFF2-40B4-BE49-F238E27FC236}">
                <a16:creationId xmlns:a16="http://schemas.microsoft.com/office/drawing/2014/main" id="{528E543C-0EE9-4C42-935D-6304AD9937C2}"/>
              </a:ext>
            </a:extLst>
          </p:cNvPr>
          <p:cNvSpPr txBox="1"/>
          <p:nvPr/>
        </p:nvSpPr>
        <p:spPr>
          <a:xfrm>
            <a:off x="1196821" y="6276962"/>
            <a:ext cx="672352" cy="307777"/>
          </a:xfrm>
          <a:prstGeom prst="rect">
            <a:avLst/>
          </a:prstGeom>
          <a:noFill/>
        </p:spPr>
        <p:txBody>
          <a:bodyPr wrap="square" rtlCol="0">
            <a:spAutoFit/>
          </a:bodyPr>
          <a:lstStyle/>
          <a:p>
            <a:fld id="{9CD8E492-0AB1-46F4-9C66-C23C6B4153B1}" type="slidenum">
              <a:rPr lang="en-US" sz="1400" b="1" smtClean="0">
                <a:solidFill>
                  <a:schemeClr val="bg1"/>
                </a:solidFill>
              </a:rPr>
              <a:t>‹#›</a:t>
            </a:fld>
            <a:endParaRPr lang="en-US" b="1">
              <a:solidFill>
                <a:schemeClr val="bg1"/>
              </a:solidFill>
            </a:endParaRPr>
          </a:p>
        </p:txBody>
      </p:sp>
    </p:spTree>
    <p:extLst>
      <p:ext uri="{BB962C8B-B14F-4D97-AF65-F5344CB8AC3E}">
        <p14:creationId xmlns:p14="http://schemas.microsoft.com/office/powerpoint/2010/main" val="1467223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377"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seattlegov.sharepoint.com/:p:/s/ITD_PO_GRP/EeAJ_lg-Gm1IolWP0chEgxcBzs6PWS962qXYp9cP1nKn-w?email=Ginger.Armbruster%40seattle.gov&amp;e=e3l8hS" TargetMode="External"/><Relationship Id="rId2" Type="http://schemas.openxmlformats.org/officeDocument/2006/relationships/hyperlink" Target="https://seattlegov.sharepoint.com/:w:/s/ITD_PO/EUHaF5TDe91MgcTY4AAxJx0BTFEg3-91_he2ygP133-yYQ?e=e3DcFt"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seattlegov.sharepoint.com/:w:/s/ITD_PO_GRP/ES_Z5LziAB5Hn75GCtCYemEBdSvNWh_tJZdHlJ_Ue4rleA?email=Ginger.Armbruster%40seattle.gov&amp;e=GwodYE"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seattlegov.sharepoint.com/:w:/s/ITD_PO_GRP/ESv09-wqKctFtE06r4fG0UkBSBfT9NJ9VRt-NERAaWTtZg?email=Ginger.Armbruster%40seattle.gov&amp;e=f2bTJc"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forms.office.com/Pages/DesignPage.aspx?fragment=FormId%3DRR7meOtrCUCPmTWdi1T0G2aynGIKUGJOqgSpWBHZIdNUOU9NWjA0NkxFVTJCQ0tHS0MwT1QwS1dFRi4u%26Token%3Daac890d1ad8a4857a4c499ccde8be386"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8F013-C35D-4754-9E3C-B66272DB56BD}"/>
              </a:ext>
            </a:extLst>
          </p:cNvPr>
          <p:cNvSpPr>
            <a:spLocks noGrp="1"/>
          </p:cNvSpPr>
          <p:nvPr>
            <p:ph type="ctrTitle"/>
          </p:nvPr>
        </p:nvSpPr>
        <p:spPr/>
        <p:txBody>
          <a:bodyPr/>
          <a:lstStyle/>
          <a:p>
            <a:r>
              <a:rPr lang="en-US"/>
              <a:t>SRT Meeting</a:t>
            </a:r>
          </a:p>
        </p:txBody>
      </p:sp>
      <p:sp>
        <p:nvSpPr>
          <p:cNvPr id="3" name="Subtitle 2">
            <a:extLst>
              <a:ext uri="{FF2B5EF4-FFF2-40B4-BE49-F238E27FC236}">
                <a16:creationId xmlns:a16="http://schemas.microsoft.com/office/drawing/2014/main" id="{686C8723-9488-49A2-BB7D-032487B6F2F2}"/>
              </a:ext>
            </a:extLst>
          </p:cNvPr>
          <p:cNvSpPr>
            <a:spLocks noGrp="1"/>
          </p:cNvSpPr>
          <p:nvPr>
            <p:ph type="subTitle" idx="1"/>
          </p:nvPr>
        </p:nvSpPr>
        <p:spPr/>
        <p:txBody>
          <a:bodyPr vert="horz" lIns="91440" tIns="45720" rIns="91440" bIns="45720" rtlCol="0" anchor="t">
            <a:normAutofit/>
          </a:bodyPr>
          <a:lstStyle/>
          <a:p>
            <a:r>
              <a:rPr lang="en-US">
                <a:ea typeface="+mn-lt"/>
                <a:cs typeface="+mn-lt"/>
              </a:rPr>
              <a:t>11/18/2021</a:t>
            </a:r>
            <a:endParaRPr lang="en-US"/>
          </a:p>
        </p:txBody>
      </p:sp>
    </p:spTree>
    <p:extLst>
      <p:ext uri="{BB962C8B-B14F-4D97-AF65-F5344CB8AC3E}">
        <p14:creationId xmlns:p14="http://schemas.microsoft.com/office/powerpoint/2010/main" val="4142312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17FAA9-6411-47DB-88E4-42C588FACD6E}"/>
              </a:ext>
            </a:extLst>
          </p:cNvPr>
          <p:cNvPicPr>
            <a:picLocks noChangeAspect="1"/>
          </p:cNvPicPr>
          <p:nvPr/>
        </p:nvPicPr>
        <p:blipFill rotWithShape="1">
          <a:blip r:embed="rId2"/>
          <a:srcRect t="2179"/>
          <a:stretch/>
        </p:blipFill>
        <p:spPr>
          <a:xfrm>
            <a:off x="914400" y="1169914"/>
            <a:ext cx="9732116" cy="4837595"/>
          </a:xfrm>
          <a:prstGeom prst="rect">
            <a:avLst/>
          </a:prstGeom>
        </p:spPr>
      </p:pic>
      <p:sp>
        <p:nvSpPr>
          <p:cNvPr id="6" name="Title 5">
            <a:extLst>
              <a:ext uri="{FF2B5EF4-FFF2-40B4-BE49-F238E27FC236}">
                <a16:creationId xmlns:a16="http://schemas.microsoft.com/office/drawing/2014/main" id="{35E6B528-6C41-4D9E-AA6C-E9F3CFDFC2D6}"/>
              </a:ext>
            </a:extLst>
          </p:cNvPr>
          <p:cNvSpPr>
            <a:spLocks noGrp="1"/>
          </p:cNvSpPr>
          <p:nvPr>
            <p:ph type="title"/>
          </p:nvPr>
        </p:nvSpPr>
        <p:spPr>
          <a:xfrm>
            <a:off x="838200" y="365130"/>
            <a:ext cx="10515600" cy="804784"/>
          </a:xfrm>
        </p:spPr>
        <p:txBody>
          <a:bodyPr/>
          <a:lstStyle/>
          <a:p>
            <a:r>
              <a:rPr lang="en-US" err="1"/>
              <a:t>CoS</a:t>
            </a:r>
            <a:r>
              <a:rPr lang="en-US"/>
              <a:t> Open Data</a:t>
            </a:r>
          </a:p>
        </p:txBody>
      </p:sp>
    </p:spTree>
    <p:extLst>
      <p:ext uri="{BB962C8B-B14F-4D97-AF65-F5344CB8AC3E}">
        <p14:creationId xmlns:p14="http://schemas.microsoft.com/office/powerpoint/2010/main" val="119942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0889CC-A4FE-4AE4-9D92-26F95C4EE9D4}"/>
              </a:ext>
            </a:extLst>
          </p:cNvPr>
          <p:cNvSpPr>
            <a:spLocks noGrp="1"/>
          </p:cNvSpPr>
          <p:nvPr>
            <p:ph type="title"/>
          </p:nvPr>
        </p:nvSpPr>
        <p:spPr/>
        <p:txBody>
          <a:bodyPr/>
          <a:lstStyle/>
          <a:p>
            <a:r>
              <a:rPr lang="en-US"/>
              <a:t>CDPO/Central PRA Office</a:t>
            </a:r>
          </a:p>
        </p:txBody>
      </p:sp>
      <p:sp>
        <p:nvSpPr>
          <p:cNvPr id="5" name="Text Placeholder 4">
            <a:extLst>
              <a:ext uri="{FF2B5EF4-FFF2-40B4-BE49-F238E27FC236}">
                <a16:creationId xmlns:a16="http://schemas.microsoft.com/office/drawing/2014/main" id="{2B350AAC-68E3-484A-A879-56DC0DDE9FD2}"/>
              </a:ext>
            </a:extLst>
          </p:cNvPr>
          <p:cNvSpPr>
            <a:spLocks noGrp="1"/>
          </p:cNvSpPr>
          <p:nvPr>
            <p:ph type="body" idx="1"/>
          </p:nvPr>
        </p:nvSpPr>
        <p:spPr/>
        <p:txBody>
          <a:bodyPr/>
          <a:lstStyle/>
          <a:p>
            <a:r>
              <a:rPr lang="en-US"/>
              <a:t>Open Discussion </a:t>
            </a:r>
          </a:p>
        </p:txBody>
      </p:sp>
    </p:spTree>
    <p:extLst>
      <p:ext uri="{BB962C8B-B14F-4D97-AF65-F5344CB8AC3E}">
        <p14:creationId xmlns:p14="http://schemas.microsoft.com/office/powerpoint/2010/main" val="998177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9120-B4DF-4A39-A9D1-380B6F72798C}"/>
              </a:ext>
            </a:extLst>
          </p:cNvPr>
          <p:cNvSpPr>
            <a:spLocks noGrp="1"/>
          </p:cNvSpPr>
          <p:nvPr>
            <p:ph type="title"/>
          </p:nvPr>
        </p:nvSpPr>
        <p:spPr/>
        <p:txBody>
          <a:bodyPr/>
          <a:lstStyle/>
          <a:p>
            <a:r>
              <a:rPr lang="en-US"/>
              <a:t>CPDO/Central PRA Office: </a:t>
            </a:r>
            <a:r>
              <a:rPr lang="en-US">
                <a:solidFill>
                  <a:srgbClr val="FF0000"/>
                </a:solidFill>
              </a:rPr>
              <a:t>DRAFT</a:t>
            </a:r>
          </a:p>
        </p:txBody>
      </p:sp>
      <p:sp>
        <p:nvSpPr>
          <p:cNvPr id="4" name="Text Placeholder 3">
            <a:extLst>
              <a:ext uri="{FF2B5EF4-FFF2-40B4-BE49-F238E27FC236}">
                <a16:creationId xmlns:a16="http://schemas.microsoft.com/office/drawing/2014/main" id="{90BC1EF4-4C85-4748-B2CE-AC7D89C54893}"/>
              </a:ext>
            </a:extLst>
          </p:cNvPr>
          <p:cNvSpPr>
            <a:spLocks noGrp="1"/>
          </p:cNvSpPr>
          <p:nvPr>
            <p:ph type="body" idx="1"/>
          </p:nvPr>
        </p:nvSpPr>
        <p:spPr>
          <a:xfrm>
            <a:off x="839789" y="1484671"/>
            <a:ext cx="5157787" cy="530942"/>
          </a:xfrm>
        </p:spPr>
        <p:txBody>
          <a:bodyPr>
            <a:normAutofit/>
          </a:bodyPr>
          <a:lstStyle/>
          <a:p>
            <a:r>
              <a:rPr lang="en-US" sz="3200"/>
              <a:t>Pros</a:t>
            </a:r>
            <a:r>
              <a:rPr lang="en-US" sz="2400"/>
              <a:t>	</a:t>
            </a:r>
          </a:p>
        </p:txBody>
      </p:sp>
      <p:sp>
        <p:nvSpPr>
          <p:cNvPr id="5" name="Content Placeholder 4">
            <a:extLst>
              <a:ext uri="{FF2B5EF4-FFF2-40B4-BE49-F238E27FC236}">
                <a16:creationId xmlns:a16="http://schemas.microsoft.com/office/drawing/2014/main" id="{BE4204CB-6238-4F84-95C8-44279C48169E}"/>
              </a:ext>
            </a:extLst>
          </p:cNvPr>
          <p:cNvSpPr>
            <a:spLocks noGrp="1"/>
          </p:cNvSpPr>
          <p:nvPr>
            <p:ph sz="half" idx="2"/>
          </p:nvPr>
        </p:nvSpPr>
        <p:spPr>
          <a:xfrm>
            <a:off x="839789" y="2015613"/>
            <a:ext cx="5157787" cy="3906710"/>
          </a:xfrm>
        </p:spPr>
        <p:txBody>
          <a:bodyPr>
            <a:normAutofit fontScale="40000" lnSpcReduction="20000"/>
          </a:bodyPr>
          <a:lstStyle/>
          <a:p>
            <a:r>
              <a:rPr lang="en-US"/>
              <a:t>One-City appearance </a:t>
            </a:r>
          </a:p>
          <a:p>
            <a:r>
              <a:rPr lang="en-US"/>
              <a:t>Increased consistency and coordination</a:t>
            </a:r>
          </a:p>
          <a:p>
            <a:r>
              <a:rPr lang="en-US"/>
              <a:t>One stop shop for requesters</a:t>
            </a:r>
          </a:p>
          <a:p>
            <a:r>
              <a:rPr lang="en-US"/>
              <a:t>Centralized funding</a:t>
            </a:r>
          </a:p>
          <a:p>
            <a:r>
              <a:rPr lang="en-US"/>
              <a:t>Reduction in unfunded dept. resources</a:t>
            </a:r>
          </a:p>
          <a:p>
            <a:r>
              <a:rPr lang="en-US"/>
              <a:t>Reduction in (re)training and support requirements</a:t>
            </a:r>
          </a:p>
          <a:p>
            <a:r>
              <a:rPr lang="en-US">
                <a:solidFill>
                  <a:srgbClr val="FF0000"/>
                </a:solidFill>
              </a:rPr>
              <a:t>Nice to not worry about being a records custodian</a:t>
            </a:r>
          </a:p>
          <a:p>
            <a:r>
              <a:rPr lang="en-US">
                <a:solidFill>
                  <a:srgbClr val="FF0000"/>
                </a:solidFill>
              </a:rPr>
              <a:t>Would be beneficial to have a centralized and independent appeals option</a:t>
            </a:r>
          </a:p>
          <a:p>
            <a:r>
              <a:rPr lang="en-US">
                <a:solidFill>
                  <a:srgbClr val="FF0000"/>
                </a:solidFill>
              </a:rPr>
              <a:t>Increase and access to resources</a:t>
            </a:r>
          </a:p>
          <a:p>
            <a:endParaRPr lang="en-US">
              <a:solidFill>
                <a:srgbClr val="FF0000"/>
              </a:solidFill>
            </a:endParaRPr>
          </a:p>
        </p:txBody>
      </p:sp>
      <p:sp>
        <p:nvSpPr>
          <p:cNvPr id="6" name="Text Placeholder 5">
            <a:extLst>
              <a:ext uri="{FF2B5EF4-FFF2-40B4-BE49-F238E27FC236}">
                <a16:creationId xmlns:a16="http://schemas.microsoft.com/office/drawing/2014/main" id="{70E18083-D1E2-4829-868C-58CC610EB524}"/>
              </a:ext>
            </a:extLst>
          </p:cNvPr>
          <p:cNvSpPr>
            <a:spLocks noGrp="1"/>
          </p:cNvSpPr>
          <p:nvPr>
            <p:ph type="body" sz="quarter" idx="3"/>
          </p:nvPr>
        </p:nvSpPr>
        <p:spPr>
          <a:xfrm>
            <a:off x="6172203" y="1376516"/>
            <a:ext cx="5183188" cy="639097"/>
          </a:xfrm>
        </p:spPr>
        <p:txBody>
          <a:bodyPr>
            <a:normAutofit/>
          </a:bodyPr>
          <a:lstStyle/>
          <a:p>
            <a:r>
              <a:rPr lang="en-US" sz="3200"/>
              <a:t>Cons</a:t>
            </a:r>
          </a:p>
        </p:txBody>
      </p:sp>
      <p:sp>
        <p:nvSpPr>
          <p:cNvPr id="7" name="Content Placeholder 6">
            <a:extLst>
              <a:ext uri="{FF2B5EF4-FFF2-40B4-BE49-F238E27FC236}">
                <a16:creationId xmlns:a16="http://schemas.microsoft.com/office/drawing/2014/main" id="{6DA9F894-8220-41CD-8E93-9D4B27FB9838}"/>
              </a:ext>
            </a:extLst>
          </p:cNvPr>
          <p:cNvSpPr>
            <a:spLocks noGrp="1"/>
          </p:cNvSpPr>
          <p:nvPr>
            <p:ph sz="quarter" idx="4"/>
          </p:nvPr>
        </p:nvSpPr>
        <p:spPr>
          <a:xfrm>
            <a:off x="6172203" y="2015613"/>
            <a:ext cx="5183188" cy="3906710"/>
          </a:xfrm>
        </p:spPr>
        <p:txBody>
          <a:bodyPr>
            <a:normAutofit fontScale="40000" lnSpcReduction="20000"/>
          </a:bodyPr>
          <a:lstStyle/>
          <a:p>
            <a:r>
              <a:rPr lang="en-US"/>
              <a:t>3 govt branches with executive branch leadership?</a:t>
            </a:r>
          </a:p>
          <a:p>
            <a:r>
              <a:rPr lang="en-US"/>
              <a:t>Potential oversight dept conflicts</a:t>
            </a:r>
          </a:p>
          <a:p>
            <a:r>
              <a:rPr lang="en-US"/>
              <a:t>Cost and funding of new dept – what can it replace?</a:t>
            </a:r>
          </a:p>
          <a:p>
            <a:r>
              <a:rPr lang="en-US"/>
              <a:t>Complexity of requests</a:t>
            </a:r>
          </a:p>
          <a:p>
            <a:r>
              <a:rPr lang="en-US"/>
              <a:t>Staffing and dept support structure:</a:t>
            </a:r>
          </a:p>
          <a:p>
            <a:pPr lvl="1"/>
            <a:r>
              <a:rPr lang="en-US"/>
              <a:t>70+ FTE and PT PDOs currently</a:t>
            </a:r>
          </a:p>
          <a:p>
            <a:pPr lvl="1"/>
            <a:r>
              <a:rPr lang="en-US"/>
              <a:t>Est. 200 requests/PDO = 75 FTE</a:t>
            </a:r>
          </a:p>
          <a:p>
            <a:pPr lvl="1"/>
            <a:r>
              <a:rPr lang="en-US"/>
              <a:t>SPD: 7K+ requests, 8 FTE</a:t>
            </a:r>
          </a:p>
          <a:p>
            <a:r>
              <a:rPr lang="en-US">
                <a:solidFill>
                  <a:srgbClr val="FF0000"/>
                </a:solidFill>
              </a:rPr>
              <a:t>Dept leadership would have trust issues with outside PDOs</a:t>
            </a:r>
          </a:p>
          <a:p>
            <a:r>
              <a:rPr lang="en-US">
                <a:solidFill>
                  <a:srgbClr val="FF0000"/>
                </a:solidFill>
              </a:rPr>
              <a:t>Loss of subject matter experts</a:t>
            </a:r>
          </a:p>
          <a:p>
            <a:r>
              <a:rPr lang="en-US">
                <a:solidFill>
                  <a:srgbClr val="FF0000"/>
                </a:solidFill>
              </a:rPr>
              <a:t>Loss of institutional knowledge</a:t>
            </a:r>
          </a:p>
          <a:p>
            <a:r>
              <a:rPr lang="en-US">
                <a:solidFill>
                  <a:srgbClr val="FF0000"/>
                </a:solidFill>
              </a:rPr>
              <a:t>Loss of soft skills in communicating with requesters, coordinating with PIOs and leadership representing the dept appropriately</a:t>
            </a:r>
          </a:p>
          <a:p>
            <a:r>
              <a:rPr lang="en-US">
                <a:solidFill>
                  <a:srgbClr val="FF0000"/>
                </a:solidFill>
              </a:rPr>
              <a:t>Loss of regulatory or other technical knowledge (Utilities for example) that would take a long time to rebuild</a:t>
            </a:r>
          </a:p>
          <a:p>
            <a:endParaRPr lang="en-US"/>
          </a:p>
          <a:p>
            <a:endParaRPr lang="en-US"/>
          </a:p>
        </p:txBody>
      </p:sp>
    </p:spTree>
    <p:extLst>
      <p:ext uri="{BB962C8B-B14F-4D97-AF65-F5344CB8AC3E}">
        <p14:creationId xmlns:p14="http://schemas.microsoft.com/office/powerpoint/2010/main" val="232221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8CFFE-64E9-4019-A4E3-E1B759F883FF}"/>
              </a:ext>
            </a:extLst>
          </p:cNvPr>
          <p:cNvSpPr>
            <a:spLocks noGrp="1"/>
          </p:cNvSpPr>
          <p:nvPr>
            <p:ph type="title"/>
          </p:nvPr>
        </p:nvSpPr>
        <p:spPr>
          <a:xfrm>
            <a:off x="521889" y="365129"/>
            <a:ext cx="10515600" cy="608265"/>
          </a:xfrm>
        </p:spPr>
        <p:txBody>
          <a:bodyPr>
            <a:normAutofit fontScale="90000"/>
          </a:bodyPr>
          <a:lstStyle/>
          <a:p>
            <a:r>
              <a:rPr lang="en-US"/>
              <a:t>Next Steps</a:t>
            </a:r>
          </a:p>
        </p:txBody>
      </p:sp>
      <p:graphicFrame>
        <p:nvGraphicFramePr>
          <p:cNvPr id="4" name="Table 4">
            <a:extLst>
              <a:ext uri="{FF2B5EF4-FFF2-40B4-BE49-F238E27FC236}">
                <a16:creationId xmlns:a16="http://schemas.microsoft.com/office/drawing/2014/main" id="{5EC06B3A-B359-4AA2-8E6D-59F0CB711A02}"/>
              </a:ext>
            </a:extLst>
          </p:cNvPr>
          <p:cNvGraphicFramePr>
            <a:graphicFrameLocks noGrp="1"/>
          </p:cNvGraphicFramePr>
          <p:nvPr>
            <p:ph idx="1"/>
            <p:extLst>
              <p:ext uri="{D42A27DB-BD31-4B8C-83A1-F6EECF244321}">
                <p14:modId xmlns:p14="http://schemas.microsoft.com/office/powerpoint/2010/main" val="581906209"/>
              </p:ext>
            </p:extLst>
          </p:nvPr>
        </p:nvGraphicFramePr>
        <p:xfrm>
          <a:off x="521889" y="955040"/>
          <a:ext cx="11463634" cy="4947920"/>
        </p:xfrm>
        <a:graphic>
          <a:graphicData uri="http://schemas.openxmlformats.org/drawingml/2006/table">
            <a:tbl>
              <a:tblPr firstRow="1" bandRow="1">
                <a:tableStyleId>{5C22544A-7EE6-4342-B048-85BDC9FD1C3A}</a:tableStyleId>
              </a:tblPr>
              <a:tblGrid>
                <a:gridCol w="1758296">
                  <a:extLst>
                    <a:ext uri="{9D8B030D-6E8A-4147-A177-3AD203B41FA5}">
                      <a16:colId xmlns:a16="http://schemas.microsoft.com/office/drawing/2014/main" val="2449872125"/>
                    </a:ext>
                  </a:extLst>
                </a:gridCol>
                <a:gridCol w="6572549">
                  <a:extLst>
                    <a:ext uri="{9D8B030D-6E8A-4147-A177-3AD203B41FA5}">
                      <a16:colId xmlns:a16="http://schemas.microsoft.com/office/drawing/2014/main" val="214772488"/>
                    </a:ext>
                  </a:extLst>
                </a:gridCol>
                <a:gridCol w="1343318">
                  <a:extLst>
                    <a:ext uri="{9D8B030D-6E8A-4147-A177-3AD203B41FA5}">
                      <a16:colId xmlns:a16="http://schemas.microsoft.com/office/drawing/2014/main" val="2902931988"/>
                    </a:ext>
                  </a:extLst>
                </a:gridCol>
                <a:gridCol w="1789471">
                  <a:extLst>
                    <a:ext uri="{9D8B030D-6E8A-4147-A177-3AD203B41FA5}">
                      <a16:colId xmlns:a16="http://schemas.microsoft.com/office/drawing/2014/main" val="832603162"/>
                    </a:ext>
                  </a:extLst>
                </a:gridCol>
              </a:tblGrid>
              <a:tr h="370840">
                <a:tc>
                  <a:txBody>
                    <a:bodyPr/>
                    <a:lstStyle/>
                    <a:p>
                      <a:r>
                        <a:rPr lang="en-US"/>
                        <a:t>Item</a:t>
                      </a:r>
                    </a:p>
                  </a:txBody>
                  <a:tcPr/>
                </a:tc>
                <a:tc>
                  <a:txBody>
                    <a:bodyPr/>
                    <a:lstStyle/>
                    <a:p>
                      <a:r>
                        <a:rPr lang="en-US"/>
                        <a:t>Description</a:t>
                      </a:r>
                    </a:p>
                  </a:txBody>
                  <a:tcPr/>
                </a:tc>
                <a:tc>
                  <a:txBody>
                    <a:bodyPr/>
                    <a:lstStyle/>
                    <a:p>
                      <a:r>
                        <a:rPr lang="en-US"/>
                        <a:t>Participants</a:t>
                      </a:r>
                    </a:p>
                  </a:txBody>
                  <a:tcPr/>
                </a:tc>
                <a:tc>
                  <a:txBody>
                    <a:bodyPr/>
                    <a:lstStyle/>
                    <a:p>
                      <a:r>
                        <a:rPr lang="en-US"/>
                        <a:t>Completion</a:t>
                      </a:r>
                    </a:p>
                  </a:txBody>
                  <a:tcPr/>
                </a:tc>
                <a:extLst>
                  <a:ext uri="{0D108BD9-81ED-4DB2-BD59-A6C34878D82A}">
                    <a16:rowId xmlns:a16="http://schemas.microsoft.com/office/drawing/2014/main" val="1005753255"/>
                  </a:ext>
                </a:extLst>
              </a:tr>
              <a:tr h="0">
                <a:tc>
                  <a:txBody>
                    <a:bodyPr/>
                    <a:lstStyle/>
                    <a:p>
                      <a:r>
                        <a:rPr lang="en-US" sz="1200" b="1"/>
                        <a:t>CDPO Office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a:effectLst/>
                        </a:rPr>
                        <a:t>Whether the City should create a new, independent, cabinet level executive position of Chief Public Records Officer, who will ensure recommendations are implemented, and have authority to oversee PRA production city wide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200"/>
                        <a:t>All</a:t>
                      </a:r>
                    </a:p>
                  </a:txBody>
                  <a:tcPr/>
                </a:tc>
                <a:tc>
                  <a:txBody>
                    <a:bodyPr/>
                    <a:lstStyle/>
                    <a:p>
                      <a:r>
                        <a:rPr lang="en-US" sz="1200"/>
                        <a:t>11/18: Begin discussion</a:t>
                      </a:r>
                    </a:p>
                    <a:p>
                      <a:r>
                        <a:rPr lang="en-US" sz="1200"/>
                        <a:t>12/16: Final Report</a:t>
                      </a:r>
                    </a:p>
                  </a:txBody>
                  <a:tcPr/>
                </a:tc>
                <a:extLst>
                  <a:ext uri="{0D108BD9-81ED-4DB2-BD59-A6C34878D82A}">
                    <a16:rowId xmlns:a16="http://schemas.microsoft.com/office/drawing/2014/main" val="1776164532"/>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a:effectLst/>
                        </a:rPr>
                        <a:t>Central PRA office</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1"/>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a:effectLst/>
                        </a:rPr>
                        <a:t>Whether the city should be creating a city-wide centralized PRA office. This is to include dedicated PRA officers with a higher level of training and expertise on the tools for searching records and that will have the time to dedicate to continual improvement and adapt to continually changing technology and evolving ways employees communicate and create records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200"/>
                        <a:t>All</a:t>
                      </a:r>
                    </a:p>
                  </a:txBody>
                  <a:tcPr/>
                </a:tc>
                <a:tc>
                  <a:txBody>
                    <a:bodyPr/>
                    <a:lstStyle/>
                    <a:p>
                      <a:r>
                        <a:rPr lang="en-US" sz="1200"/>
                        <a:t>11/18: Begin discussion</a:t>
                      </a:r>
                    </a:p>
                    <a:p>
                      <a:r>
                        <a:rPr lang="en-US" sz="1200"/>
                        <a:t>12/16: Final Report</a:t>
                      </a:r>
                    </a:p>
                  </a:txBody>
                  <a:tcPr/>
                </a:tc>
                <a:extLst>
                  <a:ext uri="{0D108BD9-81ED-4DB2-BD59-A6C34878D82A}">
                    <a16:rowId xmlns:a16="http://schemas.microsoft.com/office/drawing/2014/main" val="1442293313"/>
                  </a:ext>
                </a:extLst>
              </a:tr>
              <a:tr h="0">
                <a:tc>
                  <a:txBody>
                    <a:bodyPr/>
                    <a:lstStyle/>
                    <a:p>
                      <a:r>
                        <a:rPr lang="en-US" sz="1200" b="1"/>
                        <a:t>Public Records Best Practices</a:t>
                      </a:r>
                    </a:p>
                  </a:txBody>
                  <a:tcPr/>
                </a:tc>
                <a:tc>
                  <a:txBody>
                    <a:bodyPr/>
                    <a:lstStyle/>
                    <a:p>
                      <a:r>
                        <a:rPr lang="en-US" sz="1200"/>
                        <a:t>Contact/research government PDR programs focusing on technology, resources, structure and leadership</a:t>
                      </a:r>
                    </a:p>
                  </a:txBody>
                  <a:tcPr/>
                </a:tc>
                <a:tc>
                  <a:txBody>
                    <a:bodyPr/>
                    <a:lstStyle/>
                    <a:p>
                      <a:pPr lvl="0"/>
                      <a:r>
                        <a:rPr lang="en-US" sz="1200" kern="1200">
                          <a:solidFill>
                            <a:schemeClr val="dk1"/>
                          </a:solidFill>
                          <a:effectLst/>
                          <a:latin typeface="+mn-lt"/>
                          <a:ea typeface="+mn-ea"/>
                          <a:cs typeface="+mn-cs"/>
                        </a:rPr>
                        <a:t>Norman Dizon</a:t>
                      </a:r>
                    </a:p>
                    <a:p>
                      <a:pPr lvl="0"/>
                      <a:r>
                        <a:rPr lang="en-US" sz="1200" kern="1200">
                          <a:solidFill>
                            <a:schemeClr val="dk1"/>
                          </a:solidFill>
                          <a:effectLst/>
                          <a:latin typeface="+mn-lt"/>
                          <a:ea typeface="+mn-ea"/>
                          <a:cs typeface="+mn-cs"/>
                        </a:rPr>
                        <a:t>Jennifer Winkler</a:t>
                      </a:r>
                    </a:p>
                    <a:p>
                      <a:pPr lvl="0"/>
                      <a:r>
                        <a:rPr lang="en-US" sz="1200" kern="1200">
                          <a:solidFill>
                            <a:schemeClr val="dk1"/>
                          </a:solidFill>
                          <a:effectLst/>
                          <a:latin typeface="+mn-lt"/>
                          <a:ea typeface="+mn-ea"/>
                          <a:cs typeface="+mn-cs"/>
                        </a:rPr>
                        <a:t>Katelyn Berger</a:t>
                      </a:r>
                    </a:p>
                    <a:p>
                      <a:pPr lvl="0"/>
                      <a:r>
                        <a:rPr lang="en-US" sz="1200" kern="1200">
                          <a:solidFill>
                            <a:schemeClr val="dk1"/>
                          </a:solidFill>
                          <a:effectLst/>
                          <a:latin typeface="+mn-lt"/>
                          <a:ea typeface="+mn-ea"/>
                          <a:cs typeface="+mn-cs"/>
                        </a:rPr>
                        <a:t>Matt Cantrell</a:t>
                      </a:r>
                    </a:p>
                    <a:p>
                      <a:pPr lvl="0"/>
                      <a:r>
                        <a:rPr lang="en-US" sz="1200" kern="1200">
                          <a:solidFill>
                            <a:schemeClr val="dk1"/>
                          </a:solidFill>
                          <a:effectLst/>
                          <a:latin typeface="+mn-lt"/>
                          <a:ea typeface="+mn-ea"/>
                          <a:cs typeface="+mn-cs"/>
                        </a:rPr>
                        <a:t>Rachel Acosta</a:t>
                      </a:r>
                    </a:p>
                  </a:txBody>
                  <a:tcPr/>
                </a:tc>
                <a:tc>
                  <a:txBody>
                    <a:bodyPr/>
                    <a:lstStyle/>
                    <a:p>
                      <a:r>
                        <a:rPr lang="en-US" sz="1200"/>
                        <a:t>10/21: Initial report</a:t>
                      </a:r>
                    </a:p>
                    <a:p>
                      <a:r>
                        <a:rPr lang="en-US" sz="1200"/>
                        <a:t>12/16: Final report</a:t>
                      </a:r>
                    </a:p>
                  </a:txBody>
                  <a:tcPr/>
                </a:tc>
                <a:extLst>
                  <a:ext uri="{0D108BD9-81ED-4DB2-BD59-A6C34878D82A}">
                    <a16:rowId xmlns:a16="http://schemas.microsoft.com/office/drawing/2014/main" val="605736153"/>
                  </a:ext>
                </a:extLst>
              </a:tr>
              <a:tr h="370840">
                <a:tc>
                  <a:txBody>
                    <a:bodyPr/>
                    <a:lstStyle/>
                    <a:p>
                      <a:r>
                        <a:rPr lang="en-US" sz="1200" b="1"/>
                        <a:t>PDO Resource Assessment</a:t>
                      </a:r>
                    </a:p>
                  </a:txBody>
                  <a:tcPr/>
                </a:tc>
                <a:tc>
                  <a:txBody>
                    <a:bodyPr/>
                    <a:lstStyle/>
                    <a:p>
                      <a:r>
                        <a:rPr lang="en-US" sz="1200"/>
                        <a:t>Determining workload, resource allocation, and deficit assessment</a:t>
                      </a:r>
                    </a:p>
                  </a:txBody>
                  <a:tcPr/>
                </a:tc>
                <a:tc>
                  <a:txBody>
                    <a:bodyPr/>
                    <a:lstStyle/>
                    <a:p>
                      <a:r>
                        <a:rPr lang="en-US" sz="1200"/>
                        <a:t>CPRA</a:t>
                      </a:r>
                    </a:p>
                  </a:txBody>
                  <a:tcPr/>
                </a:tc>
                <a:tc>
                  <a:txBody>
                    <a:bodyPr/>
                    <a:lstStyle/>
                    <a:p>
                      <a:r>
                        <a:rPr lang="en-US" sz="1200"/>
                        <a:t>11/18: Initial Report</a:t>
                      </a:r>
                    </a:p>
                    <a:p>
                      <a:r>
                        <a:rPr lang="en-US" sz="1200"/>
                        <a:t>12/16: Final Report</a:t>
                      </a:r>
                    </a:p>
                  </a:txBody>
                  <a:tcPr/>
                </a:tc>
                <a:extLst>
                  <a:ext uri="{0D108BD9-81ED-4DB2-BD59-A6C34878D82A}">
                    <a16:rowId xmlns:a16="http://schemas.microsoft.com/office/drawing/2014/main" val="1794163675"/>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a:effectLst/>
                        </a:rPr>
                        <a:t>Frequent Request Management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1"/>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a:effectLst/>
                        </a:rPr>
                        <a:t>Whether there are mechanisms for frequently requested records or information, to make the records and data publicly accessible through open source, searchable databases or dashboards that would both increase transparency and reduce workload on PRA Officers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200"/>
                        <a:t>CPRA/All</a:t>
                      </a:r>
                    </a:p>
                  </a:txBody>
                  <a:tcPr/>
                </a:tc>
                <a:tc>
                  <a:txBody>
                    <a:bodyPr/>
                    <a:lstStyle/>
                    <a:p>
                      <a:r>
                        <a:rPr lang="en-US" sz="1200"/>
                        <a:t>11/18</a:t>
                      </a:r>
                    </a:p>
                  </a:txBody>
                  <a:tcPr/>
                </a:tc>
                <a:extLst>
                  <a:ext uri="{0D108BD9-81ED-4DB2-BD59-A6C34878D82A}">
                    <a16:rowId xmlns:a16="http://schemas.microsoft.com/office/drawing/2014/main" val="2373640920"/>
                  </a:ext>
                </a:extLst>
              </a:tr>
              <a:tr h="370840">
                <a:tc>
                  <a:txBody>
                    <a:bodyPr/>
                    <a:lstStyle/>
                    <a:p>
                      <a:r>
                        <a:rPr lang="en-US" sz="1200" b="1"/>
                        <a:t>Dept Leadership Review</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Determine and execute on review of completed items with appropriate departmental stakeholders</a:t>
                      </a:r>
                    </a:p>
                  </a:txBody>
                  <a:tcPr/>
                </a:tc>
                <a:tc>
                  <a:txBody>
                    <a:bodyPr/>
                    <a:lstStyle/>
                    <a:p>
                      <a:r>
                        <a:rPr lang="en-US" sz="1200"/>
                        <a:t>CPRA Team</a:t>
                      </a:r>
                    </a:p>
                  </a:txBody>
                  <a:tcPr/>
                </a:tc>
                <a:tc>
                  <a:txBody>
                    <a:bodyPr/>
                    <a:lstStyle/>
                    <a:p>
                      <a:r>
                        <a:rPr lang="en-US" sz="1200"/>
                        <a:t>11/2021</a:t>
                      </a:r>
                    </a:p>
                  </a:txBody>
                  <a:tcPr/>
                </a:tc>
                <a:extLst>
                  <a:ext uri="{0D108BD9-81ED-4DB2-BD59-A6C34878D82A}">
                    <a16:rowId xmlns:a16="http://schemas.microsoft.com/office/drawing/2014/main" val="426856602"/>
                  </a:ext>
                </a:extLst>
              </a:tr>
              <a:tr h="370840">
                <a:tc>
                  <a:txBody>
                    <a:bodyPr/>
                    <a:lstStyle/>
                    <a:p>
                      <a:r>
                        <a:rPr lang="en-US" sz="1200" b="1"/>
                        <a:t>TAG Cadence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a:effectLst/>
                        </a:rPr>
                        <a:t>Determine the ideal composition, and structure, longevity, and meeting cadence for a long-term Transparency Advisory Group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endParaRPr lang="en-US" sz="1200"/>
                    </a:p>
                  </a:txBody>
                  <a:tcPr/>
                </a:tc>
                <a:tc>
                  <a:txBody>
                    <a:bodyPr/>
                    <a:lstStyle/>
                    <a:p>
                      <a:r>
                        <a:rPr lang="en-US" sz="1200"/>
                        <a:t>12/16</a:t>
                      </a:r>
                    </a:p>
                  </a:txBody>
                  <a:tcPr/>
                </a:tc>
                <a:extLst>
                  <a:ext uri="{0D108BD9-81ED-4DB2-BD59-A6C34878D82A}">
                    <a16:rowId xmlns:a16="http://schemas.microsoft.com/office/drawing/2014/main" val="988265006"/>
                  </a:ext>
                </a:extLst>
              </a:tr>
            </a:tbl>
          </a:graphicData>
        </a:graphic>
      </p:graphicFrame>
    </p:spTree>
    <p:extLst>
      <p:ext uri="{BB962C8B-B14F-4D97-AF65-F5344CB8AC3E}">
        <p14:creationId xmlns:p14="http://schemas.microsoft.com/office/powerpoint/2010/main" val="3047896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6D13-2EDA-4B08-8BC4-4976E392E190}"/>
              </a:ext>
            </a:extLst>
          </p:cNvPr>
          <p:cNvSpPr>
            <a:spLocks noGrp="1"/>
          </p:cNvSpPr>
          <p:nvPr>
            <p:ph type="title"/>
          </p:nvPr>
        </p:nvSpPr>
        <p:spPr>
          <a:xfrm>
            <a:off x="665826" y="62144"/>
            <a:ext cx="10515600" cy="820680"/>
          </a:xfrm>
        </p:spPr>
        <p:txBody>
          <a:bodyPr/>
          <a:lstStyle/>
          <a:p>
            <a:r>
              <a:rPr lang="en-US"/>
              <a:t>Objectives</a:t>
            </a:r>
          </a:p>
        </p:txBody>
      </p:sp>
      <p:graphicFrame>
        <p:nvGraphicFramePr>
          <p:cNvPr id="4" name="Content Placeholder 3">
            <a:extLst>
              <a:ext uri="{FF2B5EF4-FFF2-40B4-BE49-F238E27FC236}">
                <a16:creationId xmlns:a16="http://schemas.microsoft.com/office/drawing/2014/main" id="{54F14D1A-B84F-4EF3-A476-5A03E3C7D54C}"/>
              </a:ext>
            </a:extLst>
          </p:cNvPr>
          <p:cNvGraphicFramePr>
            <a:graphicFrameLocks noGrp="1"/>
          </p:cNvGraphicFramePr>
          <p:nvPr>
            <p:ph idx="1"/>
            <p:extLst>
              <p:ext uri="{D42A27DB-BD31-4B8C-83A1-F6EECF244321}">
                <p14:modId xmlns:p14="http://schemas.microsoft.com/office/powerpoint/2010/main" val="3421552090"/>
              </p:ext>
            </p:extLst>
          </p:nvPr>
        </p:nvGraphicFramePr>
        <p:xfrm>
          <a:off x="763482" y="781236"/>
          <a:ext cx="10679835" cy="5264890"/>
        </p:xfrm>
        <a:graphic>
          <a:graphicData uri="http://schemas.openxmlformats.org/drawingml/2006/table">
            <a:tbl>
              <a:tblPr firstRow="1" firstCol="1" bandRow="1">
                <a:tableStyleId>{5C22544A-7EE6-4342-B048-85BDC9FD1C3A}</a:tableStyleId>
              </a:tblPr>
              <a:tblGrid>
                <a:gridCol w="1598821">
                  <a:extLst>
                    <a:ext uri="{9D8B030D-6E8A-4147-A177-3AD203B41FA5}">
                      <a16:colId xmlns:a16="http://schemas.microsoft.com/office/drawing/2014/main" val="942896763"/>
                    </a:ext>
                  </a:extLst>
                </a:gridCol>
                <a:gridCol w="4611993">
                  <a:extLst>
                    <a:ext uri="{9D8B030D-6E8A-4147-A177-3AD203B41FA5}">
                      <a16:colId xmlns:a16="http://schemas.microsoft.com/office/drawing/2014/main" val="311700518"/>
                    </a:ext>
                  </a:extLst>
                </a:gridCol>
                <a:gridCol w="2465857">
                  <a:extLst>
                    <a:ext uri="{9D8B030D-6E8A-4147-A177-3AD203B41FA5}">
                      <a16:colId xmlns:a16="http://schemas.microsoft.com/office/drawing/2014/main" val="2486426847"/>
                    </a:ext>
                  </a:extLst>
                </a:gridCol>
                <a:gridCol w="1001582">
                  <a:extLst>
                    <a:ext uri="{9D8B030D-6E8A-4147-A177-3AD203B41FA5}">
                      <a16:colId xmlns:a16="http://schemas.microsoft.com/office/drawing/2014/main" val="2783872188"/>
                    </a:ext>
                  </a:extLst>
                </a:gridCol>
                <a:gridCol w="1001582">
                  <a:extLst>
                    <a:ext uri="{9D8B030D-6E8A-4147-A177-3AD203B41FA5}">
                      <a16:colId xmlns:a16="http://schemas.microsoft.com/office/drawing/2014/main" val="1631539126"/>
                    </a:ext>
                  </a:extLst>
                </a:gridCol>
              </a:tblGrid>
              <a:tr h="237073">
                <a:tc>
                  <a:txBody>
                    <a:bodyPr/>
                    <a:lstStyle/>
                    <a:p>
                      <a:pPr marL="0" marR="0">
                        <a:lnSpc>
                          <a:spcPct val="107000"/>
                        </a:lnSpc>
                        <a:spcBef>
                          <a:spcPts val="0"/>
                        </a:spcBef>
                        <a:spcAft>
                          <a:spcPts val="0"/>
                        </a:spcAft>
                      </a:pPr>
                      <a:r>
                        <a:rPr lang="en-US" sz="1600">
                          <a:effectLst/>
                        </a:rPr>
                        <a:t>Objective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600">
                          <a:effectLst/>
                        </a:rPr>
                        <a:t>Detail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600">
                          <a:effectLst/>
                        </a:rPr>
                        <a:t>Resources 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600">
                          <a:effectLst/>
                        </a:rPr>
                        <a:t>ETA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Status</a:t>
                      </a:r>
                    </a:p>
                  </a:txBody>
                  <a:tcPr marL="36295" marR="36295" marT="0" marB="0"/>
                </a:tc>
                <a:extLst>
                  <a:ext uri="{0D108BD9-81ED-4DB2-BD59-A6C34878D82A}">
                    <a16:rowId xmlns:a16="http://schemas.microsoft.com/office/drawing/2014/main" val="885465713"/>
                  </a:ext>
                </a:extLst>
              </a:tr>
              <a:tr h="1183453">
                <a:tc>
                  <a:txBody>
                    <a:bodyPr/>
                    <a:lstStyle/>
                    <a:p>
                      <a:pPr marL="0" marR="0">
                        <a:lnSpc>
                          <a:spcPct val="107000"/>
                        </a:lnSpc>
                        <a:spcBef>
                          <a:spcPts val="0"/>
                        </a:spcBef>
                        <a:spcAft>
                          <a:spcPts val="0"/>
                        </a:spcAft>
                      </a:pPr>
                      <a:r>
                        <a:rPr lang="en-US" sz="1100">
                          <a:effectLst/>
                        </a:rPr>
                        <a:t>Form SRT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100">
                          <a:effectLst/>
                        </a:rPr>
                        <a:t>Seattle IT shall convene a Systemic Review Team (SRT) of internal departmental stakeholders. CPRA program staff, the City Clerk and Seattle Police Department shall help identify departmental representatives and Public Disclosure Officers who will participate in or support the Systemic Review Team (SRT) and provide input and information as appropriate. The City Attorney and the Central Budget Office (CBO) shall also be consulted and included as appropriate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100">
                          <a:effectLst/>
                        </a:rPr>
                        <a:t>PDOs, CBO, Clerk’s Office, Law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100">
                          <a:effectLst/>
                        </a:rPr>
                        <a:t>9/2021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Complete</a:t>
                      </a:r>
                    </a:p>
                  </a:txBody>
                  <a:tcPr marL="36295" marR="36295" marT="0" marB="0"/>
                </a:tc>
                <a:extLst>
                  <a:ext uri="{0D108BD9-81ED-4DB2-BD59-A6C34878D82A}">
                    <a16:rowId xmlns:a16="http://schemas.microsoft.com/office/drawing/2014/main" val="2984402628"/>
                  </a:ext>
                </a:extLst>
              </a:tr>
              <a:tr h="737189">
                <a:tc>
                  <a:txBody>
                    <a:bodyPr/>
                    <a:lstStyle/>
                    <a:p>
                      <a:pPr marL="0" marR="0">
                        <a:lnSpc>
                          <a:spcPct val="107000"/>
                        </a:lnSpc>
                        <a:spcBef>
                          <a:spcPts val="0"/>
                        </a:spcBef>
                        <a:spcAft>
                          <a:spcPts val="0"/>
                        </a:spcAft>
                      </a:pPr>
                      <a:r>
                        <a:rPr lang="en-US" sz="1100">
                          <a:effectLst/>
                        </a:rPr>
                        <a:t>Maturity Assessment Review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100">
                          <a:effectLst/>
                        </a:rPr>
                        <a:t>This SRT will review the CPRA Maturity Assessment recommendations pertaining to the City's structure, processes, and procedures city-wide for PRA requests, and look at processes, tools, and best practices in other governmental or private companies.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100">
                          <a:effectLst/>
                        </a:rPr>
                        <a:t>External stakeholders and advisors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100">
                          <a:effectLst/>
                        </a:rPr>
                        <a:t>9/2021-10/2021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 process</a:t>
                      </a:r>
                    </a:p>
                  </a:txBody>
                  <a:tcPr marL="36295" marR="36295" marT="0" marB="0"/>
                </a:tc>
                <a:extLst>
                  <a:ext uri="{0D108BD9-81ED-4DB2-BD59-A6C34878D82A}">
                    <a16:rowId xmlns:a16="http://schemas.microsoft.com/office/drawing/2014/main" val="3351451342"/>
                  </a:ext>
                </a:extLst>
              </a:tr>
              <a:tr h="439681">
                <a:tc>
                  <a:txBody>
                    <a:bodyPr/>
                    <a:lstStyle/>
                    <a:p>
                      <a:pPr marL="0" marR="0">
                        <a:lnSpc>
                          <a:spcPct val="107000"/>
                        </a:lnSpc>
                        <a:spcBef>
                          <a:spcPts val="0"/>
                        </a:spcBef>
                        <a:spcAft>
                          <a:spcPts val="0"/>
                        </a:spcAft>
                      </a:pPr>
                      <a:r>
                        <a:rPr lang="en-US" sz="1100">
                          <a:effectLst/>
                        </a:rPr>
                        <a:t>External Consultation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100">
                          <a:effectLst/>
                        </a:rPr>
                        <a:t>The SRT shall consult with external stakeholder on priorities and ongoing concerns related to PRA compliance, and on recommendations to be made by the SRT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100">
                          <a:effectLst/>
                        </a:rPr>
                        <a:t>TAG: Media representatives, transparency advocates, technologists, and known PRA experts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100">
                          <a:effectLst/>
                        </a:rPr>
                        <a:t>11/2021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extLst>
                  <a:ext uri="{0D108BD9-81ED-4DB2-BD59-A6C34878D82A}">
                    <a16:rowId xmlns:a16="http://schemas.microsoft.com/office/drawing/2014/main" val="451224095"/>
                  </a:ext>
                </a:extLst>
              </a:tr>
              <a:tr h="439681">
                <a:tc>
                  <a:txBody>
                    <a:bodyPr/>
                    <a:lstStyle/>
                    <a:p>
                      <a:pPr marL="0" marR="0">
                        <a:lnSpc>
                          <a:spcPct val="107000"/>
                        </a:lnSpc>
                        <a:spcBef>
                          <a:spcPts val="0"/>
                        </a:spcBef>
                        <a:spcAft>
                          <a:spcPts val="0"/>
                        </a:spcAft>
                      </a:pPr>
                      <a:r>
                        <a:rPr lang="en-US" sz="1100">
                          <a:effectLst/>
                        </a:rPr>
                        <a:t>SPD Assessment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100">
                          <a:effectLst/>
                        </a:rPr>
                        <a:t>The SRT shall separately assess and make specific recommendations on investments and improvements to the SPD Public Disclosure Unit based on best practices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100">
                          <a:effectLst/>
                        </a:rPr>
                        <a:t>SPD stakeholders, 2015 SPD PRA Audit, external advisors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100">
                          <a:effectLst/>
                        </a:rPr>
                        <a:t>11/2021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 process</a:t>
                      </a:r>
                    </a:p>
                  </a:txBody>
                  <a:tcPr marL="36295" marR="36295" marT="0" marB="0"/>
                </a:tc>
                <a:extLst>
                  <a:ext uri="{0D108BD9-81ED-4DB2-BD59-A6C34878D82A}">
                    <a16:rowId xmlns:a16="http://schemas.microsoft.com/office/drawing/2014/main" val="4142669054"/>
                  </a:ext>
                </a:extLst>
              </a:tr>
              <a:tr h="1034698">
                <a:tc>
                  <a:txBody>
                    <a:bodyPr/>
                    <a:lstStyle/>
                    <a:p>
                      <a:pPr marL="0" marR="0">
                        <a:lnSpc>
                          <a:spcPct val="107000"/>
                        </a:lnSpc>
                        <a:spcBef>
                          <a:spcPts val="0"/>
                        </a:spcBef>
                        <a:spcAft>
                          <a:spcPts val="0"/>
                        </a:spcAft>
                      </a:pPr>
                      <a:r>
                        <a:rPr lang="en-US" sz="1100">
                          <a:effectLst/>
                        </a:rPr>
                        <a:t>SPD Auditor’s Report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100">
                          <a:effectLst/>
                        </a:rPr>
                        <a:t>The SRT should consult with SPD, CPRA, and the City Attorney’s Office to review the Public Disclosure Unit staffing assessment SPD conducted, review the March 2015 Auditor’s report regarding SPD’s Public Disclosure Process, and review SPD’s 2021 response updates for making recommendations specifically pertaining to SPD. </a:t>
                      </a:r>
                    </a:p>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100">
                          <a:effectLst/>
                        </a:rPr>
                        <a:t>10/2021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 process</a:t>
                      </a:r>
                    </a:p>
                  </a:txBody>
                  <a:tcPr marL="36295" marR="36295" marT="0" marB="0"/>
                </a:tc>
                <a:extLst>
                  <a:ext uri="{0D108BD9-81ED-4DB2-BD59-A6C34878D82A}">
                    <a16:rowId xmlns:a16="http://schemas.microsoft.com/office/drawing/2014/main" val="414006889"/>
                  </a:ext>
                </a:extLst>
              </a:tr>
              <a:tr h="966109">
                <a:tc>
                  <a:txBody>
                    <a:bodyPr/>
                    <a:lstStyle/>
                    <a:p>
                      <a:pPr marL="0" marR="0">
                        <a:lnSpc>
                          <a:spcPct val="107000"/>
                        </a:lnSpc>
                        <a:spcBef>
                          <a:spcPts val="0"/>
                        </a:spcBef>
                        <a:spcAft>
                          <a:spcPts val="0"/>
                        </a:spcAft>
                      </a:pPr>
                      <a:r>
                        <a:rPr lang="en-US" sz="1100">
                          <a:effectLst/>
                        </a:rPr>
                        <a:t>Budget Process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100">
                          <a:effectLst/>
                        </a:rPr>
                        <a:t>Any CPRA recommendations, SPD related recommendations, or stakeholder input that is ultimately endorsed by the internal SRT that requires new budget actions or authority should be reviewed by the CBO to be included in the 2022 budget process, or a supplemental budget process, and beyond. </a:t>
                      </a:r>
                    </a:p>
                    <a:p>
                      <a:pPr marL="457200" marR="0">
                        <a:lnSpc>
                          <a:spcPct val="115000"/>
                        </a:lnSpc>
                        <a:spcBef>
                          <a:spcPts val="0"/>
                        </a:spcBef>
                        <a:spcAft>
                          <a:spcPts val="0"/>
                        </a:spcAft>
                      </a:pPr>
                      <a:r>
                        <a:rPr lang="en-US" sz="1100">
                          <a:effectLst/>
                        </a:rPr>
                        <a:t> </a:t>
                      </a:r>
                      <a:endParaRPr lang="en-US" sz="1100">
                        <a:effectLst/>
                        <a:latin typeface="Century Schoolbook" panose="02040604050505020304" pitchFamily="18"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100">
                          <a:effectLst/>
                        </a:rPr>
                        <a:t>CBO, IT Finance, Dept Management/Executive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r>
                        <a:rPr lang="en-US" sz="1100">
                          <a:effectLst/>
                        </a:rPr>
                        <a:t>12/2021 for 2022 supplemental or 3/2022 for 2023 budget process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tc>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295" marR="36295" marT="0" marB="0"/>
                </a:tc>
                <a:extLst>
                  <a:ext uri="{0D108BD9-81ED-4DB2-BD59-A6C34878D82A}">
                    <a16:rowId xmlns:a16="http://schemas.microsoft.com/office/drawing/2014/main" val="4165191160"/>
                  </a:ext>
                </a:extLst>
              </a:tr>
            </a:tbl>
          </a:graphicData>
        </a:graphic>
      </p:graphicFrame>
    </p:spTree>
    <p:extLst>
      <p:ext uri="{BB962C8B-B14F-4D97-AF65-F5344CB8AC3E}">
        <p14:creationId xmlns:p14="http://schemas.microsoft.com/office/powerpoint/2010/main" val="4169625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20531-D450-464C-AC79-BEDB59AAFB26}"/>
              </a:ext>
            </a:extLst>
          </p:cNvPr>
          <p:cNvSpPr>
            <a:spLocks noGrp="1"/>
          </p:cNvSpPr>
          <p:nvPr>
            <p:ph type="title"/>
          </p:nvPr>
        </p:nvSpPr>
        <p:spPr>
          <a:xfrm>
            <a:off x="838200" y="196454"/>
            <a:ext cx="10515600" cy="356849"/>
          </a:xfrm>
        </p:spPr>
        <p:txBody>
          <a:bodyPr>
            <a:normAutofit fontScale="90000"/>
          </a:bodyPr>
          <a:lstStyle/>
          <a:p>
            <a:r>
              <a:rPr lang="en-US"/>
              <a:t>Deliverables</a:t>
            </a:r>
          </a:p>
        </p:txBody>
      </p:sp>
      <p:graphicFrame>
        <p:nvGraphicFramePr>
          <p:cNvPr id="4" name="Content Placeholder 3">
            <a:extLst>
              <a:ext uri="{FF2B5EF4-FFF2-40B4-BE49-F238E27FC236}">
                <a16:creationId xmlns:a16="http://schemas.microsoft.com/office/drawing/2014/main" id="{FCE22800-31D2-4B34-8CFB-9E5B29794A5D}"/>
              </a:ext>
            </a:extLst>
          </p:cNvPr>
          <p:cNvGraphicFramePr>
            <a:graphicFrameLocks noGrp="1"/>
          </p:cNvGraphicFramePr>
          <p:nvPr>
            <p:ph idx="1"/>
            <p:extLst>
              <p:ext uri="{D42A27DB-BD31-4B8C-83A1-F6EECF244321}">
                <p14:modId xmlns:p14="http://schemas.microsoft.com/office/powerpoint/2010/main" val="1680536316"/>
              </p:ext>
            </p:extLst>
          </p:nvPr>
        </p:nvGraphicFramePr>
        <p:xfrm>
          <a:off x="838202" y="643210"/>
          <a:ext cx="10515598" cy="5828732"/>
        </p:xfrm>
        <a:graphic>
          <a:graphicData uri="http://schemas.openxmlformats.org/drawingml/2006/table">
            <a:tbl>
              <a:tblPr firstRow="1" firstCol="1" bandRow="1">
                <a:tableStyleId>{5C22544A-7EE6-4342-B048-85BDC9FD1C3A}</a:tableStyleId>
              </a:tblPr>
              <a:tblGrid>
                <a:gridCol w="1658774">
                  <a:extLst>
                    <a:ext uri="{9D8B030D-6E8A-4147-A177-3AD203B41FA5}">
                      <a16:colId xmlns:a16="http://schemas.microsoft.com/office/drawing/2014/main" val="3854103459"/>
                    </a:ext>
                  </a:extLst>
                </a:gridCol>
                <a:gridCol w="5814748">
                  <a:extLst>
                    <a:ext uri="{9D8B030D-6E8A-4147-A177-3AD203B41FA5}">
                      <a16:colId xmlns:a16="http://schemas.microsoft.com/office/drawing/2014/main" val="814715631"/>
                    </a:ext>
                  </a:extLst>
                </a:gridCol>
                <a:gridCol w="1528506">
                  <a:extLst>
                    <a:ext uri="{9D8B030D-6E8A-4147-A177-3AD203B41FA5}">
                      <a16:colId xmlns:a16="http://schemas.microsoft.com/office/drawing/2014/main" val="1664292300"/>
                    </a:ext>
                  </a:extLst>
                </a:gridCol>
                <a:gridCol w="756785">
                  <a:extLst>
                    <a:ext uri="{9D8B030D-6E8A-4147-A177-3AD203B41FA5}">
                      <a16:colId xmlns:a16="http://schemas.microsoft.com/office/drawing/2014/main" val="3892296152"/>
                    </a:ext>
                  </a:extLst>
                </a:gridCol>
                <a:gridCol w="756785">
                  <a:extLst>
                    <a:ext uri="{9D8B030D-6E8A-4147-A177-3AD203B41FA5}">
                      <a16:colId xmlns:a16="http://schemas.microsoft.com/office/drawing/2014/main" val="2915858392"/>
                    </a:ext>
                  </a:extLst>
                </a:gridCol>
              </a:tblGrid>
              <a:tr h="195763">
                <a:tc>
                  <a:txBody>
                    <a:bodyPr/>
                    <a:lstStyle/>
                    <a:p>
                      <a:pPr marL="0" marR="0">
                        <a:lnSpc>
                          <a:spcPct val="107000"/>
                        </a:lnSpc>
                        <a:spcBef>
                          <a:spcPts val="0"/>
                        </a:spcBef>
                        <a:spcAft>
                          <a:spcPts val="0"/>
                        </a:spcAft>
                      </a:pPr>
                      <a:r>
                        <a:rPr lang="en-US" sz="1200">
                          <a:effectLst/>
                        </a:rPr>
                        <a:t>Deliverables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200">
                          <a:effectLst/>
                        </a:rPr>
                        <a:t>Detail</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200">
                          <a:effectLst/>
                        </a:rPr>
                        <a:t>Resource/Stakeholder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200">
                          <a:effectLst/>
                        </a:rPr>
                        <a:t>ETA</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Status</a:t>
                      </a:r>
                    </a:p>
                  </a:txBody>
                  <a:tcPr marL="27975" marR="27975" marT="0" marB="0"/>
                </a:tc>
                <a:extLst>
                  <a:ext uri="{0D108BD9-81ED-4DB2-BD59-A6C34878D82A}">
                    <a16:rowId xmlns:a16="http://schemas.microsoft.com/office/drawing/2014/main" val="2391546785"/>
                  </a:ext>
                </a:extLst>
              </a:tr>
              <a:tr h="501643">
                <a:tc>
                  <a:txBody>
                    <a:bodyPr/>
                    <a:lstStyle/>
                    <a:p>
                      <a:pPr marL="0" marR="0">
                        <a:lnSpc>
                          <a:spcPct val="107000"/>
                        </a:lnSpc>
                        <a:spcBef>
                          <a:spcPts val="0"/>
                        </a:spcBef>
                        <a:spcAft>
                          <a:spcPts val="0"/>
                        </a:spcAft>
                      </a:pPr>
                      <a:r>
                        <a:rPr lang="en-US" sz="1050">
                          <a:effectLst/>
                        </a:rPr>
                        <a:t>Baseline Assessment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A baseline assessment of current public disclosure processes and technologies and resources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CPRA Maturity Assessment, Departmental Assessment, Law, Clerk’s office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10/2021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In process</a:t>
                      </a:r>
                    </a:p>
                  </a:txBody>
                  <a:tcPr marL="27975" marR="27975" marT="0" marB="0"/>
                </a:tc>
                <a:extLst>
                  <a:ext uri="{0D108BD9-81ED-4DB2-BD59-A6C34878D82A}">
                    <a16:rowId xmlns:a16="http://schemas.microsoft.com/office/drawing/2014/main" val="3316773165"/>
                  </a:ext>
                </a:extLst>
              </a:tr>
              <a:tr h="697406">
                <a:tc>
                  <a:txBody>
                    <a:bodyPr/>
                    <a:lstStyle/>
                    <a:p>
                      <a:pPr marL="0" marR="0">
                        <a:lnSpc>
                          <a:spcPct val="107000"/>
                        </a:lnSpc>
                        <a:spcBef>
                          <a:spcPts val="0"/>
                        </a:spcBef>
                        <a:spcAft>
                          <a:spcPts val="0"/>
                        </a:spcAft>
                      </a:pPr>
                      <a:r>
                        <a:rPr lang="en-US" sz="1050">
                          <a:effectLst/>
                        </a:rPr>
                        <a:t>Program Recommendations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The SRT will make recommendations by December 31, 2021 on any additional ways the City could improve the system to expedite the production of public records, including whether there should be greater centralization of the function, additional personnel, updated technology, better training, and more recommendations of best practices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SRT, TAG stakeholders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12/2021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extLst>
                  <a:ext uri="{0D108BD9-81ED-4DB2-BD59-A6C34878D82A}">
                    <a16:rowId xmlns:a16="http://schemas.microsoft.com/office/drawing/2014/main" val="4030443716"/>
                  </a:ext>
                </a:extLst>
              </a:tr>
              <a:tr h="501643">
                <a:tc>
                  <a:txBody>
                    <a:bodyPr/>
                    <a:lstStyle/>
                    <a:p>
                      <a:pPr marL="0" marR="0">
                        <a:lnSpc>
                          <a:spcPct val="107000"/>
                        </a:lnSpc>
                        <a:spcBef>
                          <a:spcPts val="0"/>
                        </a:spcBef>
                        <a:spcAft>
                          <a:spcPts val="0"/>
                        </a:spcAft>
                      </a:pPr>
                      <a:r>
                        <a:rPr lang="en-US" sz="1050">
                          <a:effectLst/>
                        </a:rPr>
                        <a:t>CPDO Office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Whether the City should create a new, independent, cabinet level executive position of Chief Public Records Officer, who will ensure recommendations are implemented, and have authority to oversee PRA production city wide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External stakeholder assessment, review of public and private sector structures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11/2021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extLst>
                  <a:ext uri="{0D108BD9-81ED-4DB2-BD59-A6C34878D82A}">
                    <a16:rowId xmlns:a16="http://schemas.microsoft.com/office/drawing/2014/main" val="2861657622"/>
                  </a:ext>
                </a:extLst>
              </a:tr>
              <a:tr h="685171">
                <a:tc>
                  <a:txBody>
                    <a:bodyPr/>
                    <a:lstStyle/>
                    <a:p>
                      <a:pPr marL="0" marR="0">
                        <a:lnSpc>
                          <a:spcPct val="107000"/>
                        </a:lnSpc>
                        <a:spcBef>
                          <a:spcPts val="0"/>
                        </a:spcBef>
                        <a:spcAft>
                          <a:spcPts val="0"/>
                        </a:spcAft>
                      </a:pPr>
                      <a:r>
                        <a:rPr lang="en-US" sz="1050">
                          <a:effectLst/>
                        </a:rPr>
                        <a:t>Central PRA office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Whether the city should be creating a city-wide centralized PRA office. This is to include dedicated PRA officers with a higher level of training and expertise on the tools for searching records and that will have the time to dedicate to continual improvement and adapt to continually changing technology and evolving ways employees communicate and create records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Maturity Assessment, external stakeholder assessment, review of public and private sector structures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12/2021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extLst>
                  <a:ext uri="{0D108BD9-81ED-4DB2-BD59-A6C34878D82A}">
                    <a16:rowId xmlns:a16="http://schemas.microsoft.com/office/drawing/2014/main" val="3604588213"/>
                  </a:ext>
                </a:extLst>
              </a:tr>
              <a:tr h="1199054">
                <a:tc>
                  <a:txBody>
                    <a:bodyPr/>
                    <a:lstStyle/>
                    <a:p>
                      <a:pPr marL="0" marR="0">
                        <a:lnSpc>
                          <a:spcPct val="107000"/>
                        </a:lnSpc>
                        <a:spcBef>
                          <a:spcPts val="0"/>
                        </a:spcBef>
                        <a:spcAft>
                          <a:spcPts val="0"/>
                        </a:spcAft>
                      </a:pPr>
                      <a:r>
                        <a:rPr lang="en-US" sz="1050">
                          <a:effectLst/>
                        </a:rPr>
                        <a:t>PDO Workload/Resource Assessment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How the current PRA Officers workload across departments compares to best practices for staffing levels to respond to PRA requests quickly and fully. While centralizing PRA officers may create some efficiencies, the SRT should also consider if improvements could be made to address situations where departments may be currently under resourcing this work. The SRT should examine the number of full-time employees needed for optimal PRA compliance. This may include whether it makes sense to pool resources among smaller departments or having PRA Officers who specialize subject matters or types of records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PDOs, Department leadership, Law</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10/2021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In process</a:t>
                      </a:r>
                    </a:p>
                  </a:txBody>
                  <a:tcPr marL="27975" marR="27975" marT="0" marB="0"/>
                </a:tc>
                <a:extLst>
                  <a:ext uri="{0D108BD9-81ED-4DB2-BD59-A6C34878D82A}">
                    <a16:rowId xmlns:a16="http://schemas.microsoft.com/office/drawing/2014/main" val="22151133"/>
                  </a:ext>
                </a:extLst>
              </a:tr>
              <a:tr h="685171">
                <a:tc>
                  <a:txBody>
                    <a:bodyPr/>
                    <a:lstStyle/>
                    <a:p>
                      <a:pPr marL="0" marR="0">
                        <a:lnSpc>
                          <a:spcPct val="107000"/>
                        </a:lnSpc>
                        <a:spcBef>
                          <a:spcPts val="0"/>
                        </a:spcBef>
                        <a:spcAft>
                          <a:spcPts val="0"/>
                        </a:spcAft>
                      </a:pPr>
                      <a:r>
                        <a:rPr lang="en-US" sz="1050">
                          <a:effectLst/>
                        </a:rPr>
                        <a:t>Resource/Investment Requirements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Investments that may be needed for additional technological tools for efficient and accurate production of records in response to PRA request, such as Advanced eDiscovery software to improve the accuracy of search results with auditing capabilities and redaction and review software to reliably automate many of the time-consuming redaction requirements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SRT and TAG</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12/2021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extLst>
                  <a:ext uri="{0D108BD9-81ED-4DB2-BD59-A6C34878D82A}">
                    <a16:rowId xmlns:a16="http://schemas.microsoft.com/office/drawing/2014/main" val="252472712"/>
                  </a:ext>
                </a:extLst>
              </a:tr>
              <a:tr h="513878">
                <a:tc>
                  <a:txBody>
                    <a:bodyPr/>
                    <a:lstStyle/>
                    <a:p>
                      <a:pPr marL="0" marR="0">
                        <a:lnSpc>
                          <a:spcPct val="107000"/>
                        </a:lnSpc>
                        <a:spcBef>
                          <a:spcPts val="0"/>
                        </a:spcBef>
                        <a:spcAft>
                          <a:spcPts val="0"/>
                        </a:spcAft>
                      </a:pPr>
                      <a:r>
                        <a:rPr lang="en-US" sz="1050">
                          <a:effectLst/>
                        </a:rPr>
                        <a:t>Frequent Request Management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Whether there are mechanisms for frequently requested records or information, to make the records and data publicly accessible through open source, searchable databases or dashboards that would both increase transparency and reduce workload on PRA Officers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Open Data team assessment, SRT, Law</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11/2021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extLst>
                  <a:ext uri="{0D108BD9-81ED-4DB2-BD59-A6C34878D82A}">
                    <a16:rowId xmlns:a16="http://schemas.microsoft.com/office/drawing/2014/main" val="365006258"/>
                  </a:ext>
                </a:extLst>
              </a:tr>
              <a:tr h="330350">
                <a:tc>
                  <a:txBody>
                    <a:bodyPr/>
                    <a:lstStyle/>
                    <a:p>
                      <a:pPr marL="0" marR="0">
                        <a:lnSpc>
                          <a:spcPct val="107000"/>
                        </a:lnSpc>
                        <a:spcBef>
                          <a:spcPts val="0"/>
                        </a:spcBef>
                        <a:spcAft>
                          <a:spcPts val="0"/>
                        </a:spcAft>
                      </a:pPr>
                      <a:r>
                        <a:rPr lang="en-US" sz="1050">
                          <a:effectLst/>
                        </a:rPr>
                        <a:t>TAG Oversight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Determine the ideal composition, and structure, longevity, and meeting cadence for a long-term Transparency Advisory Group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SRT and TAG experience and recommendations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r>
                        <a:rPr lang="en-US" sz="1050">
                          <a:effectLst/>
                        </a:rPr>
                        <a:t>12/2021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tc>
                  <a:txBody>
                    <a:bodyPr/>
                    <a:lstStyle/>
                    <a:p>
                      <a:pPr marL="0" marR="0">
                        <a:lnSpc>
                          <a:spcPct val="107000"/>
                        </a:lnSpc>
                        <a:spcBef>
                          <a:spcPts val="0"/>
                        </a:spcBef>
                        <a:spcAft>
                          <a:spcPts val="0"/>
                        </a:spcAft>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975" marR="27975" marT="0" marB="0"/>
                </a:tc>
                <a:extLst>
                  <a:ext uri="{0D108BD9-81ED-4DB2-BD59-A6C34878D82A}">
                    <a16:rowId xmlns:a16="http://schemas.microsoft.com/office/drawing/2014/main" val="465692574"/>
                  </a:ext>
                </a:extLst>
              </a:tr>
            </a:tbl>
          </a:graphicData>
        </a:graphic>
      </p:graphicFrame>
    </p:spTree>
    <p:extLst>
      <p:ext uri="{BB962C8B-B14F-4D97-AF65-F5344CB8AC3E}">
        <p14:creationId xmlns:p14="http://schemas.microsoft.com/office/powerpoint/2010/main" val="3518667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C90-8ED9-4FA4-BD21-46FF06B9A717}"/>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95A8B5BD-D8F6-49B7-AF19-E4D11637DC30}"/>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a:effectLst/>
                <a:latin typeface="Calibri" panose="020F0502020204030204" pitchFamily="34" charset="0"/>
                <a:ea typeface="Calibri" panose="020F0502020204030204" pitchFamily="34" charset="0"/>
                <a:cs typeface="Times New Roman" panose="02020603050405020304" pitchFamily="18" charset="0"/>
              </a:rPr>
              <a:t>TAG Overview (10 mins)</a:t>
            </a:r>
          </a:p>
          <a:p>
            <a:pPr marL="342900" marR="0" lvl="0" indent="-342900">
              <a:lnSpc>
                <a:spcPct val="107000"/>
              </a:lnSpc>
              <a:spcBef>
                <a:spcPts val="0"/>
              </a:spcBef>
              <a:spcAft>
                <a:spcPts val="0"/>
              </a:spcAft>
              <a:buFont typeface="Symbol" panose="05050102010706020507" pitchFamily="18" charset="2"/>
              <a:buChar char=""/>
            </a:pPr>
            <a:r>
              <a:rPr lang="en-US">
                <a:effectLst/>
                <a:latin typeface="Calibri" panose="020F0502020204030204" pitchFamily="34" charset="0"/>
                <a:ea typeface="Calibri" panose="020F0502020204030204" pitchFamily="34" charset="0"/>
                <a:cs typeface="Times New Roman" panose="02020603050405020304" pitchFamily="18" charset="0"/>
              </a:rPr>
              <a:t>Review Action Items (30 mins) </a:t>
            </a:r>
          </a:p>
          <a:p>
            <a:pPr marL="800089" lvl="1" indent="-342900">
              <a:lnSpc>
                <a:spcPct val="107000"/>
              </a:lnSpc>
              <a:spcBef>
                <a:spcPts val="0"/>
              </a:spcBef>
              <a:buFont typeface="Symbol" panose="05050102010706020507" pitchFamily="18" charset="2"/>
              <a:buChar char=""/>
            </a:pPr>
            <a:r>
              <a:rPr lang="en-US">
                <a:effectLst/>
                <a:latin typeface="Calibri" panose="020F0502020204030204" pitchFamily="34" charset="0"/>
                <a:ea typeface="Calibri" panose="020F0502020204030204" pitchFamily="34" charset="0"/>
                <a:cs typeface="Times New Roman" panose="02020603050405020304" pitchFamily="18" charset="0"/>
              </a:rPr>
              <a:t>SPD PDR Assessment</a:t>
            </a:r>
          </a:p>
          <a:p>
            <a:pPr marL="800089" lvl="1" indent="-342900">
              <a:lnSpc>
                <a:spcPct val="107000"/>
              </a:lnSpc>
              <a:spcBef>
                <a:spcPts val="0"/>
              </a:spcBef>
              <a:buFont typeface="Symbol" panose="05050102010706020507" pitchFamily="18" charset="2"/>
              <a:buChar char=""/>
            </a:pPr>
            <a:r>
              <a:rPr lang="en-US">
                <a:effectLst/>
                <a:latin typeface="Calibri" panose="020F0502020204030204" pitchFamily="34" charset="0"/>
                <a:ea typeface="Calibri" panose="020F0502020204030204" pitchFamily="34" charset="0"/>
                <a:cs typeface="Times New Roman" panose="02020603050405020304" pitchFamily="18" charset="0"/>
              </a:rPr>
              <a:t>Best Practices</a:t>
            </a:r>
          </a:p>
          <a:p>
            <a:pPr marL="800089" lvl="1" indent="-342900">
              <a:lnSpc>
                <a:spcPct val="107000"/>
              </a:lnSpc>
              <a:spcBef>
                <a:spcPts val="0"/>
              </a:spcBef>
              <a:buFont typeface="Symbol" panose="05050102010706020507" pitchFamily="18" charset="2"/>
              <a:buChar char=""/>
            </a:pPr>
            <a:r>
              <a:rPr lang="en-US">
                <a:effectLst/>
                <a:latin typeface="Calibri" panose="020F0502020204030204" pitchFamily="34" charset="0"/>
                <a:ea typeface="Calibri" panose="020F0502020204030204" pitchFamily="34" charset="0"/>
                <a:cs typeface="Times New Roman" panose="02020603050405020304" pitchFamily="18" charset="0"/>
              </a:rPr>
              <a:t>PO Resource Assessment</a:t>
            </a:r>
          </a:p>
          <a:p>
            <a:pPr marL="800089" lvl="1" indent="-342900">
              <a:lnSpc>
                <a:spcPct val="107000"/>
              </a:lnSpc>
              <a:spcBef>
                <a:spcPts val="0"/>
              </a:spcBef>
              <a:buFont typeface="Symbol" panose="05050102010706020507" pitchFamily="18" charset="2"/>
              <a:buChar char=""/>
            </a:pPr>
            <a:r>
              <a:rPr lang="en-US">
                <a:latin typeface="Calibri" panose="020F0502020204030204" pitchFamily="34" charset="0"/>
                <a:ea typeface="Calibri" panose="020F0502020204030204" pitchFamily="34" charset="0"/>
                <a:cs typeface="Times New Roman" panose="02020603050405020304" pitchFamily="18" charset="0"/>
              </a:rPr>
              <a:t>Frequent Request</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a:latin typeface="Calibri" panose="020F0502020204030204" pitchFamily="34" charset="0"/>
                <a:ea typeface="Calibri" panose="020F0502020204030204" pitchFamily="34" charset="0"/>
                <a:cs typeface="Times New Roman" panose="02020603050405020304" pitchFamily="18" charset="0"/>
              </a:rPr>
              <a:t>Discussion: CPDO and Central PRA Office (15 mins)</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a:latin typeface="Calibri" panose="020F0502020204030204" pitchFamily="34" charset="0"/>
                <a:ea typeface="Calibri" panose="020F0502020204030204" pitchFamily="34" charset="0"/>
                <a:cs typeface="Times New Roman" panose="02020603050405020304" pitchFamily="18" charset="0"/>
              </a:rPr>
              <a:t>Next Steps (5 mins)</a:t>
            </a:r>
            <a:endParaRPr lang="en-US"/>
          </a:p>
        </p:txBody>
      </p:sp>
    </p:spTree>
    <p:extLst>
      <p:ext uri="{BB962C8B-B14F-4D97-AF65-F5344CB8AC3E}">
        <p14:creationId xmlns:p14="http://schemas.microsoft.com/office/powerpoint/2010/main" val="16617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8CFFE-64E9-4019-A4E3-E1B759F883FF}"/>
              </a:ext>
            </a:extLst>
          </p:cNvPr>
          <p:cNvSpPr>
            <a:spLocks noGrp="1"/>
          </p:cNvSpPr>
          <p:nvPr>
            <p:ph type="title"/>
          </p:nvPr>
        </p:nvSpPr>
        <p:spPr>
          <a:xfrm>
            <a:off x="838200" y="365129"/>
            <a:ext cx="10515600" cy="798653"/>
          </a:xfrm>
        </p:spPr>
        <p:txBody>
          <a:bodyPr/>
          <a:lstStyle/>
          <a:p>
            <a:r>
              <a:rPr lang="en-US"/>
              <a:t>Action Items 10/21/2021</a:t>
            </a:r>
          </a:p>
        </p:txBody>
      </p:sp>
      <p:graphicFrame>
        <p:nvGraphicFramePr>
          <p:cNvPr id="4" name="Table 4">
            <a:extLst>
              <a:ext uri="{FF2B5EF4-FFF2-40B4-BE49-F238E27FC236}">
                <a16:creationId xmlns:a16="http://schemas.microsoft.com/office/drawing/2014/main" id="{5EC06B3A-B359-4AA2-8E6D-59F0CB711A02}"/>
              </a:ext>
            </a:extLst>
          </p:cNvPr>
          <p:cNvGraphicFramePr>
            <a:graphicFrameLocks noGrp="1"/>
          </p:cNvGraphicFramePr>
          <p:nvPr>
            <p:ph idx="1"/>
            <p:extLst>
              <p:ext uri="{D42A27DB-BD31-4B8C-83A1-F6EECF244321}">
                <p14:modId xmlns:p14="http://schemas.microsoft.com/office/powerpoint/2010/main" val="2572063898"/>
              </p:ext>
            </p:extLst>
          </p:nvPr>
        </p:nvGraphicFramePr>
        <p:xfrm>
          <a:off x="521889" y="1163782"/>
          <a:ext cx="10831911" cy="4394200"/>
        </p:xfrm>
        <a:graphic>
          <a:graphicData uri="http://schemas.openxmlformats.org/drawingml/2006/table">
            <a:tbl>
              <a:tblPr firstRow="1" bandRow="1">
                <a:tableStyleId>{5C22544A-7EE6-4342-B048-85BDC9FD1C3A}</a:tableStyleId>
              </a:tblPr>
              <a:tblGrid>
                <a:gridCol w="1705280">
                  <a:extLst>
                    <a:ext uri="{9D8B030D-6E8A-4147-A177-3AD203B41FA5}">
                      <a16:colId xmlns:a16="http://schemas.microsoft.com/office/drawing/2014/main" val="2449872125"/>
                    </a:ext>
                  </a:extLst>
                </a:gridCol>
                <a:gridCol w="6374375">
                  <a:extLst>
                    <a:ext uri="{9D8B030D-6E8A-4147-A177-3AD203B41FA5}">
                      <a16:colId xmlns:a16="http://schemas.microsoft.com/office/drawing/2014/main" val="214772488"/>
                    </a:ext>
                  </a:extLst>
                </a:gridCol>
                <a:gridCol w="1351294">
                  <a:extLst>
                    <a:ext uri="{9D8B030D-6E8A-4147-A177-3AD203B41FA5}">
                      <a16:colId xmlns:a16="http://schemas.microsoft.com/office/drawing/2014/main" val="2902931988"/>
                    </a:ext>
                  </a:extLst>
                </a:gridCol>
                <a:gridCol w="1400962">
                  <a:extLst>
                    <a:ext uri="{9D8B030D-6E8A-4147-A177-3AD203B41FA5}">
                      <a16:colId xmlns:a16="http://schemas.microsoft.com/office/drawing/2014/main" val="832603162"/>
                    </a:ext>
                  </a:extLst>
                </a:gridCol>
              </a:tblGrid>
              <a:tr h="370840">
                <a:tc>
                  <a:txBody>
                    <a:bodyPr/>
                    <a:lstStyle/>
                    <a:p>
                      <a:r>
                        <a:rPr lang="en-US"/>
                        <a:t>Item</a:t>
                      </a:r>
                    </a:p>
                  </a:txBody>
                  <a:tcPr/>
                </a:tc>
                <a:tc>
                  <a:txBody>
                    <a:bodyPr/>
                    <a:lstStyle/>
                    <a:p>
                      <a:r>
                        <a:rPr lang="en-US"/>
                        <a:t>Description</a:t>
                      </a:r>
                    </a:p>
                  </a:txBody>
                  <a:tcPr/>
                </a:tc>
                <a:tc>
                  <a:txBody>
                    <a:bodyPr/>
                    <a:lstStyle/>
                    <a:p>
                      <a:r>
                        <a:rPr lang="en-US"/>
                        <a:t>Participants</a:t>
                      </a:r>
                    </a:p>
                  </a:txBody>
                  <a:tcPr/>
                </a:tc>
                <a:tc>
                  <a:txBody>
                    <a:bodyPr/>
                    <a:lstStyle/>
                    <a:p>
                      <a:r>
                        <a:rPr lang="en-US"/>
                        <a:t>Completion</a:t>
                      </a:r>
                    </a:p>
                  </a:txBody>
                  <a:tcPr/>
                </a:tc>
                <a:extLst>
                  <a:ext uri="{0D108BD9-81ED-4DB2-BD59-A6C34878D82A}">
                    <a16:rowId xmlns:a16="http://schemas.microsoft.com/office/drawing/2014/main" val="1005753255"/>
                  </a:ext>
                </a:extLst>
              </a:tr>
              <a:tr h="0">
                <a:tc>
                  <a:txBody>
                    <a:bodyPr/>
                    <a:lstStyle/>
                    <a:p>
                      <a:r>
                        <a:rPr lang="en-US" sz="1200" b="1"/>
                        <a:t>CDPO Office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a:effectLst/>
                        </a:rPr>
                        <a:t>Whether the City should create a new, independent, cabinet level executive position of Chief Public Records Officer, who will ensure recommendations are implemented, and have authority to oversee PRA production city wide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200"/>
                        <a:t>All</a:t>
                      </a:r>
                    </a:p>
                  </a:txBody>
                  <a:tcPr/>
                </a:tc>
                <a:tc>
                  <a:txBody>
                    <a:bodyPr/>
                    <a:lstStyle/>
                    <a:p>
                      <a:r>
                        <a:rPr lang="en-US" sz="1200"/>
                        <a:t>12/16: Final Report</a:t>
                      </a:r>
                    </a:p>
                  </a:txBody>
                  <a:tcPr/>
                </a:tc>
                <a:extLst>
                  <a:ext uri="{0D108BD9-81ED-4DB2-BD59-A6C34878D82A}">
                    <a16:rowId xmlns:a16="http://schemas.microsoft.com/office/drawing/2014/main" val="1776164532"/>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a:effectLst/>
                        </a:rPr>
                        <a:t>Central PRA office</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1"/>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a:effectLst/>
                        </a:rPr>
                        <a:t>Whether the city should be creating a city-wide centralized PRA office. This is to include dedicated PRA officers with a higher level of training and expertise on the tools for searching records and that will have the time to dedicate to continual improvement and adapt to continually changing technology and evolving ways employees communicate and create records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200"/>
                        <a:t>All</a:t>
                      </a:r>
                    </a:p>
                  </a:txBody>
                  <a:tcPr/>
                </a:tc>
                <a:tc>
                  <a:txBody>
                    <a:bodyPr/>
                    <a:lstStyle/>
                    <a:p>
                      <a:r>
                        <a:rPr lang="en-US" sz="1200"/>
                        <a:t>12/16: Final Report</a:t>
                      </a:r>
                    </a:p>
                  </a:txBody>
                  <a:tcPr/>
                </a:tc>
                <a:extLst>
                  <a:ext uri="{0D108BD9-81ED-4DB2-BD59-A6C34878D82A}">
                    <a16:rowId xmlns:a16="http://schemas.microsoft.com/office/drawing/2014/main" val="1442293313"/>
                  </a:ext>
                </a:extLst>
              </a:tr>
              <a:tr h="0">
                <a:tc>
                  <a:txBody>
                    <a:bodyPr/>
                    <a:lstStyle/>
                    <a:p>
                      <a:r>
                        <a:rPr lang="en-US" sz="1200" b="1"/>
                        <a:t>Public Records Best Practices</a:t>
                      </a:r>
                    </a:p>
                  </a:txBody>
                  <a:tcPr/>
                </a:tc>
                <a:tc>
                  <a:txBody>
                    <a:bodyPr/>
                    <a:lstStyle/>
                    <a:p>
                      <a:r>
                        <a:rPr lang="en-US" sz="1200"/>
                        <a:t>Contact/research government PDR programs focusing on technology, resources, structure and leadership</a:t>
                      </a:r>
                    </a:p>
                  </a:txBody>
                  <a:tcPr/>
                </a:tc>
                <a:tc>
                  <a:txBody>
                    <a:bodyPr/>
                    <a:lstStyle/>
                    <a:p>
                      <a:pPr lvl="0"/>
                      <a:r>
                        <a:rPr lang="en-US" sz="1200" kern="1200">
                          <a:solidFill>
                            <a:schemeClr val="dk1"/>
                          </a:solidFill>
                          <a:effectLst/>
                          <a:latin typeface="+mn-lt"/>
                          <a:ea typeface="+mn-ea"/>
                          <a:cs typeface="+mn-cs"/>
                        </a:rPr>
                        <a:t>Norman Dizon</a:t>
                      </a:r>
                    </a:p>
                    <a:p>
                      <a:pPr lvl="0"/>
                      <a:r>
                        <a:rPr lang="en-US" sz="1200" kern="1200">
                          <a:solidFill>
                            <a:schemeClr val="dk1"/>
                          </a:solidFill>
                          <a:effectLst/>
                          <a:latin typeface="+mn-lt"/>
                          <a:ea typeface="+mn-ea"/>
                          <a:cs typeface="+mn-cs"/>
                        </a:rPr>
                        <a:t>Jennifer Winkler</a:t>
                      </a:r>
                    </a:p>
                    <a:p>
                      <a:pPr lvl="0"/>
                      <a:r>
                        <a:rPr lang="en-US" sz="1200" kern="1200">
                          <a:solidFill>
                            <a:schemeClr val="dk1"/>
                          </a:solidFill>
                          <a:effectLst/>
                          <a:latin typeface="+mn-lt"/>
                          <a:ea typeface="+mn-ea"/>
                          <a:cs typeface="+mn-cs"/>
                        </a:rPr>
                        <a:t>Katelyn Berger</a:t>
                      </a:r>
                    </a:p>
                    <a:p>
                      <a:pPr lvl="0"/>
                      <a:r>
                        <a:rPr lang="en-US" sz="1200" kern="1200">
                          <a:solidFill>
                            <a:schemeClr val="dk1"/>
                          </a:solidFill>
                          <a:effectLst/>
                          <a:latin typeface="+mn-lt"/>
                          <a:ea typeface="+mn-ea"/>
                          <a:cs typeface="+mn-cs"/>
                        </a:rPr>
                        <a:t>Matt Cantrell</a:t>
                      </a:r>
                    </a:p>
                    <a:p>
                      <a:pPr lvl="0"/>
                      <a:r>
                        <a:rPr lang="en-US" sz="1200" kern="1200">
                          <a:solidFill>
                            <a:schemeClr val="dk1"/>
                          </a:solidFill>
                          <a:effectLst/>
                          <a:latin typeface="+mn-lt"/>
                          <a:ea typeface="+mn-ea"/>
                          <a:cs typeface="+mn-cs"/>
                        </a:rPr>
                        <a:t>Rachel Acosta</a:t>
                      </a:r>
                    </a:p>
                  </a:txBody>
                  <a:tcPr/>
                </a:tc>
                <a:tc>
                  <a:txBody>
                    <a:bodyPr/>
                    <a:lstStyle/>
                    <a:p>
                      <a:r>
                        <a:rPr lang="en-US" sz="1200"/>
                        <a:t>12/16: Final report</a:t>
                      </a:r>
                    </a:p>
                  </a:txBody>
                  <a:tcPr/>
                </a:tc>
                <a:extLst>
                  <a:ext uri="{0D108BD9-81ED-4DB2-BD59-A6C34878D82A}">
                    <a16:rowId xmlns:a16="http://schemas.microsoft.com/office/drawing/2014/main" val="605736153"/>
                  </a:ext>
                </a:extLst>
              </a:tr>
              <a:tr h="370840">
                <a:tc>
                  <a:txBody>
                    <a:bodyPr/>
                    <a:lstStyle/>
                    <a:p>
                      <a:r>
                        <a:rPr lang="en-US" sz="1200" b="1"/>
                        <a:t>PDO Resource Assessment</a:t>
                      </a:r>
                    </a:p>
                  </a:txBody>
                  <a:tcPr/>
                </a:tc>
                <a:tc>
                  <a:txBody>
                    <a:bodyPr/>
                    <a:lstStyle/>
                    <a:p>
                      <a:r>
                        <a:rPr lang="en-US" sz="1200"/>
                        <a:t>Determining workload, resource allocation, and deficit assessment</a:t>
                      </a:r>
                    </a:p>
                  </a:txBody>
                  <a:tcPr/>
                </a:tc>
                <a:tc>
                  <a:txBody>
                    <a:bodyPr/>
                    <a:lstStyle/>
                    <a:p>
                      <a:r>
                        <a:rPr lang="en-US" sz="1200"/>
                        <a:t>CPRA</a:t>
                      </a:r>
                    </a:p>
                  </a:txBody>
                  <a:tcPr/>
                </a:tc>
                <a:tc>
                  <a:txBody>
                    <a:bodyPr/>
                    <a:lstStyle/>
                    <a:p>
                      <a:r>
                        <a:rPr lang="en-US" sz="1200"/>
                        <a:t>12/16</a:t>
                      </a:r>
                    </a:p>
                  </a:txBody>
                  <a:tcPr/>
                </a:tc>
                <a:extLst>
                  <a:ext uri="{0D108BD9-81ED-4DB2-BD59-A6C34878D82A}">
                    <a16:rowId xmlns:a16="http://schemas.microsoft.com/office/drawing/2014/main" val="1794163675"/>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a:effectLst/>
                        </a:rPr>
                        <a:t>Frequent Request Management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1"/>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a:effectLst/>
                        </a:rPr>
                        <a:t>Whether there are mechanisms for frequently requested records or information, to make the records and data publicly accessible through open source, searchable databases or dashboards that would both increase transparency and reduce workload on PRA Officers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200"/>
                        <a:t>CPRA/All</a:t>
                      </a:r>
                    </a:p>
                  </a:txBody>
                  <a:tcPr/>
                </a:tc>
                <a:tc>
                  <a:txBody>
                    <a:bodyPr/>
                    <a:lstStyle/>
                    <a:p>
                      <a:r>
                        <a:rPr lang="en-US" sz="1200"/>
                        <a:t>12/16</a:t>
                      </a:r>
                    </a:p>
                  </a:txBody>
                  <a:tcPr/>
                </a:tc>
                <a:extLst>
                  <a:ext uri="{0D108BD9-81ED-4DB2-BD59-A6C34878D82A}">
                    <a16:rowId xmlns:a16="http://schemas.microsoft.com/office/drawing/2014/main" val="2373640920"/>
                  </a:ext>
                </a:extLst>
              </a:tr>
              <a:tr h="370840">
                <a:tc>
                  <a:txBody>
                    <a:bodyPr/>
                    <a:lstStyle/>
                    <a:p>
                      <a:r>
                        <a:rPr lang="en-US" sz="1200" b="1"/>
                        <a:t>Dept Leadership Review</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Determine and execute on review of completed items with appropriate departmental stakeholders</a:t>
                      </a:r>
                    </a:p>
                  </a:txBody>
                  <a:tcPr/>
                </a:tc>
                <a:tc>
                  <a:txBody>
                    <a:bodyPr/>
                    <a:lstStyle/>
                    <a:p>
                      <a:r>
                        <a:rPr lang="en-US" sz="1200"/>
                        <a:t>CPRA Team</a:t>
                      </a:r>
                    </a:p>
                  </a:txBody>
                  <a:tcPr/>
                </a:tc>
                <a:tc>
                  <a:txBody>
                    <a:bodyPr/>
                    <a:lstStyle/>
                    <a:p>
                      <a:r>
                        <a:rPr lang="en-US" sz="1200"/>
                        <a:t>12/31</a:t>
                      </a:r>
                    </a:p>
                  </a:txBody>
                  <a:tcPr/>
                </a:tc>
                <a:extLst>
                  <a:ext uri="{0D108BD9-81ED-4DB2-BD59-A6C34878D82A}">
                    <a16:rowId xmlns:a16="http://schemas.microsoft.com/office/drawing/2014/main" val="426856602"/>
                  </a:ext>
                </a:extLst>
              </a:tr>
            </a:tbl>
          </a:graphicData>
        </a:graphic>
      </p:graphicFrame>
    </p:spTree>
    <p:extLst>
      <p:ext uri="{BB962C8B-B14F-4D97-AF65-F5344CB8AC3E}">
        <p14:creationId xmlns:p14="http://schemas.microsoft.com/office/powerpoint/2010/main" val="157892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189A58-8B7E-474F-BA3F-2B15FE4F75A9}"/>
              </a:ext>
            </a:extLst>
          </p:cNvPr>
          <p:cNvSpPr>
            <a:spLocks noGrp="1"/>
          </p:cNvSpPr>
          <p:nvPr>
            <p:ph type="title"/>
          </p:nvPr>
        </p:nvSpPr>
        <p:spPr/>
        <p:txBody>
          <a:bodyPr/>
          <a:lstStyle/>
          <a:p>
            <a:r>
              <a:rPr lang="en-US">
                <a:hlinkClick r:id="rId2"/>
              </a:rPr>
              <a:t>TAG Meeting</a:t>
            </a:r>
            <a:endParaRPr lang="en-US"/>
          </a:p>
        </p:txBody>
      </p:sp>
      <p:sp>
        <p:nvSpPr>
          <p:cNvPr id="5" name="Text Placeholder 4">
            <a:extLst>
              <a:ext uri="{FF2B5EF4-FFF2-40B4-BE49-F238E27FC236}">
                <a16:creationId xmlns:a16="http://schemas.microsoft.com/office/drawing/2014/main" id="{8BCEF0CD-CD5D-4393-B789-A41A4EA6FC3A}"/>
              </a:ext>
            </a:extLst>
          </p:cNvPr>
          <p:cNvSpPr>
            <a:spLocks noGrp="1"/>
          </p:cNvSpPr>
          <p:nvPr>
            <p:ph type="body" idx="1"/>
          </p:nvPr>
        </p:nvSpPr>
        <p:spPr/>
        <p:txBody>
          <a:bodyPr>
            <a:normAutofit lnSpcReduction="10000"/>
          </a:bodyPr>
          <a:lstStyle/>
          <a:p>
            <a:r>
              <a:rPr lang="en-US"/>
              <a:t>Meeting notes and brief report out</a:t>
            </a:r>
          </a:p>
          <a:p>
            <a:r>
              <a:rPr lang="en-US"/>
              <a:t>Media member nominations</a:t>
            </a:r>
          </a:p>
          <a:p>
            <a:r>
              <a:rPr lang="en-US">
                <a:hlinkClick r:id="rId3"/>
              </a:rPr>
              <a:t>Meeting slides</a:t>
            </a:r>
            <a:endParaRPr lang="en-US"/>
          </a:p>
        </p:txBody>
      </p:sp>
    </p:spTree>
    <p:extLst>
      <p:ext uri="{BB962C8B-B14F-4D97-AF65-F5344CB8AC3E}">
        <p14:creationId xmlns:p14="http://schemas.microsoft.com/office/powerpoint/2010/main" val="3747031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0E72D-2C5D-4360-B123-14B704EC7D40}"/>
              </a:ext>
            </a:extLst>
          </p:cNvPr>
          <p:cNvSpPr>
            <a:spLocks noGrp="1"/>
          </p:cNvSpPr>
          <p:nvPr>
            <p:ph type="title"/>
          </p:nvPr>
        </p:nvSpPr>
        <p:spPr/>
        <p:txBody>
          <a:bodyPr/>
          <a:lstStyle/>
          <a:p>
            <a:r>
              <a:rPr lang="en-US">
                <a:hlinkClick r:id="rId2"/>
              </a:rPr>
              <a:t>SPD PDR Assessment</a:t>
            </a:r>
            <a:endParaRPr lang="en-US"/>
          </a:p>
        </p:txBody>
      </p:sp>
      <p:sp>
        <p:nvSpPr>
          <p:cNvPr id="3" name="Text Placeholder 2">
            <a:extLst>
              <a:ext uri="{FF2B5EF4-FFF2-40B4-BE49-F238E27FC236}">
                <a16:creationId xmlns:a16="http://schemas.microsoft.com/office/drawing/2014/main" id="{9991B866-464A-4CDA-85FD-4EE50F93161E}"/>
              </a:ext>
            </a:extLst>
          </p:cNvPr>
          <p:cNvSpPr>
            <a:spLocks noGrp="1"/>
          </p:cNvSpPr>
          <p:nvPr>
            <p:ph type="body" idx="1"/>
          </p:nvPr>
        </p:nvSpPr>
        <p:spPr/>
        <p:txBody>
          <a:bodyPr/>
          <a:lstStyle/>
          <a:p>
            <a:r>
              <a:rPr lang="en-US"/>
              <a:t>Presentation of review of 2015 audit and additional program requirements</a:t>
            </a:r>
          </a:p>
        </p:txBody>
      </p:sp>
    </p:spTree>
    <p:extLst>
      <p:ext uri="{BB962C8B-B14F-4D97-AF65-F5344CB8AC3E}">
        <p14:creationId xmlns:p14="http://schemas.microsoft.com/office/powerpoint/2010/main" val="3786047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6561F-CDAB-4E7D-9F07-711C4C384485}"/>
              </a:ext>
            </a:extLst>
          </p:cNvPr>
          <p:cNvSpPr>
            <a:spLocks noGrp="1"/>
          </p:cNvSpPr>
          <p:nvPr>
            <p:ph type="title"/>
          </p:nvPr>
        </p:nvSpPr>
        <p:spPr/>
        <p:txBody>
          <a:bodyPr/>
          <a:lstStyle/>
          <a:p>
            <a:r>
              <a:rPr lang="en-US">
                <a:hlinkClick r:id="rId2"/>
              </a:rPr>
              <a:t>Public Records Best Practices</a:t>
            </a:r>
            <a:endParaRPr lang="en-US"/>
          </a:p>
        </p:txBody>
      </p:sp>
      <p:sp>
        <p:nvSpPr>
          <p:cNvPr id="3" name="Text Placeholder 2">
            <a:extLst>
              <a:ext uri="{FF2B5EF4-FFF2-40B4-BE49-F238E27FC236}">
                <a16:creationId xmlns:a16="http://schemas.microsoft.com/office/drawing/2014/main" id="{98FD95D7-AA36-4712-BA5D-50B53CD86506}"/>
              </a:ext>
            </a:extLst>
          </p:cNvPr>
          <p:cNvSpPr>
            <a:spLocks noGrp="1"/>
          </p:cNvSpPr>
          <p:nvPr>
            <p:ph type="body" idx="1"/>
          </p:nvPr>
        </p:nvSpPr>
        <p:spPr/>
        <p:txBody>
          <a:bodyPr/>
          <a:lstStyle/>
          <a:p>
            <a:r>
              <a:rPr lang="en-US"/>
              <a:t>Review and discussion of findings</a:t>
            </a:r>
          </a:p>
        </p:txBody>
      </p:sp>
    </p:spTree>
    <p:extLst>
      <p:ext uri="{BB962C8B-B14F-4D97-AF65-F5344CB8AC3E}">
        <p14:creationId xmlns:p14="http://schemas.microsoft.com/office/powerpoint/2010/main" val="3470713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981452-A5F4-4AAC-BF04-5ADACE124843}"/>
              </a:ext>
            </a:extLst>
          </p:cNvPr>
          <p:cNvPicPr>
            <a:picLocks noChangeAspect="1"/>
          </p:cNvPicPr>
          <p:nvPr/>
        </p:nvPicPr>
        <p:blipFill rotWithShape="1">
          <a:blip r:embed="rId2"/>
          <a:srcRect b="13039"/>
          <a:stretch/>
        </p:blipFill>
        <p:spPr>
          <a:xfrm>
            <a:off x="830525" y="923609"/>
            <a:ext cx="9370743" cy="4679889"/>
          </a:xfrm>
          <a:prstGeom prst="rect">
            <a:avLst/>
          </a:prstGeom>
        </p:spPr>
      </p:pic>
      <p:sp>
        <p:nvSpPr>
          <p:cNvPr id="4" name="Title 3">
            <a:extLst>
              <a:ext uri="{FF2B5EF4-FFF2-40B4-BE49-F238E27FC236}">
                <a16:creationId xmlns:a16="http://schemas.microsoft.com/office/drawing/2014/main" id="{4A9C5FB5-5A9E-4358-9838-EE8AD2B68A48}"/>
              </a:ext>
            </a:extLst>
          </p:cNvPr>
          <p:cNvSpPr>
            <a:spLocks noGrp="1"/>
          </p:cNvSpPr>
          <p:nvPr>
            <p:ph type="title"/>
          </p:nvPr>
        </p:nvSpPr>
        <p:spPr>
          <a:xfrm>
            <a:off x="838200" y="187005"/>
            <a:ext cx="10515600" cy="1011609"/>
          </a:xfrm>
        </p:spPr>
        <p:txBody>
          <a:bodyPr/>
          <a:lstStyle/>
          <a:p>
            <a:r>
              <a:rPr lang="en-US"/>
              <a:t>Best Practice: Searchable PDRs</a:t>
            </a:r>
          </a:p>
        </p:txBody>
      </p:sp>
      <p:sp>
        <p:nvSpPr>
          <p:cNvPr id="6" name="TextBox 5">
            <a:extLst>
              <a:ext uri="{FF2B5EF4-FFF2-40B4-BE49-F238E27FC236}">
                <a16:creationId xmlns:a16="http://schemas.microsoft.com/office/drawing/2014/main" id="{4D5DA23A-A25E-42C8-BB0B-21BBAF1A3C10}"/>
              </a:ext>
            </a:extLst>
          </p:cNvPr>
          <p:cNvSpPr txBox="1"/>
          <p:nvPr/>
        </p:nvSpPr>
        <p:spPr>
          <a:xfrm>
            <a:off x="838200" y="5565059"/>
            <a:ext cx="4677697" cy="369332"/>
          </a:xfrm>
          <a:prstGeom prst="rect">
            <a:avLst/>
          </a:prstGeom>
          <a:noFill/>
        </p:spPr>
        <p:txBody>
          <a:bodyPr wrap="square" rtlCol="0">
            <a:spAutoFit/>
          </a:bodyPr>
          <a:lstStyle/>
          <a:p>
            <a:r>
              <a:rPr lang="en-US"/>
              <a:t>https://www.nextrequest.com/</a:t>
            </a:r>
          </a:p>
        </p:txBody>
      </p:sp>
    </p:spTree>
    <p:extLst>
      <p:ext uri="{BB962C8B-B14F-4D97-AF65-F5344CB8AC3E}">
        <p14:creationId xmlns:p14="http://schemas.microsoft.com/office/powerpoint/2010/main" val="3573087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6D7A8A-3F4E-4FD1-A0D4-826107F5D6A2}"/>
              </a:ext>
            </a:extLst>
          </p:cNvPr>
          <p:cNvSpPr>
            <a:spLocks noGrp="1"/>
          </p:cNvSpPr>
          <p:nvPr>
            <p:ph type="title"/>
          </p:nvPr>
        </p:nvSpPr>
        <p:spPr/>
        <p:txBody>
          <a:bodyPr/>
          <a:lstStyle/>
          <a:p>
            <a:r>
              <a:rPr lang="en-US">
                <a:hlinkClick r:id="rId2"/>
              </a:rPr>
              <a:t>PDO Resource Assessment</a:t>
            </a:r>
            <a:endParaRPr lang="en-US"/>
          </a:p>
        </p:txBody>
      </p:sp>
      <p:sp>
        <p:nvSpPr>
          <p:cNvPr id="7" name="Text Placeholder 6">
            <a:extLst>
              <a:ext uri="{FF2B5EF4-FFF2-40B4-BE49-F238E27FC236}">
                <a16:creationId xmlns:a16="http://schemas.microsoft.com/office/drawing/2014/main" id="{F4AB4C7B-172D-4615-845A-5D19F5A147A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73810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A84AE-179B-4712-98AB-4A83C6E59E46}"/>
              </a:ext>
            </a:extLst>
          </p:cNvPr>
          <p:cNvSpPr>
            <a:spLocks noGrp="1"/>
          </p:cNvSpPr>
          <p:nvPr>
            <p:ph type="title"/>
          </p:nvPr>
        </p:nvSpPr>
        <p:spPr/>
        <p:txBody>
          <a:bodyPr/>
          <a:lstStyle/>
          <a:p>
            <a:r>
              <a:rPr lang="en-US"/>
              <a:t>Frequent Requests</a:t>
            </a:r>
          </a:p>
        </p:txBody>
      </p:sp>
      <p:sp>
        <p:nvSpPr>
          <p:cNvPr id="3" name="Text Placeholder 2">
            <a:extLst>
              <a:ext uri="{FF2B5EF4-FFF2-40B4-BE49-F238E27FC236}">
                <a16:creationId xmlns:a16="http://schemas.microsoft.com/office/drawing/2014/main" id="{9E2F84F2-4250-4E39-9853-158F089AE5E3}"/>
              </a:ext>
            </a:extLst>
          </p:cNvPr>
          <p:cNvSpPr>
            <a:spLocks noGrp="1"/>
          </p:cNvSpPr>
          <p:nvPr>
            <p:ph type="body" idx="1"/>
          </p:nvPr>
        </p:nvSpPr>
        <p:spPr/>
        <p:txBody>
          <a:bodyPr/>
          <a:lstStyle/>
          <a:p>
            <a:r>
              <a:rPr lang="en-US"/>
              <a:t>Discussion about how to leverage Open Data </a:t>
            </a:r>
          </a:p>
        </p:txBody>
      </p:sp>
    </p:spTree>
    <p:extLst>
      <p:ext uri="{BB962C8B-B14F-4D97-AF65-F5344CB8AC3E}">
        <p14:creationId xmlns:p14="http://schemas.microsoft.com/office/powerpoint/2010/main" val="559481708"/>
      </p:ext>
    </p:extLst>
  </p:cSld>
  <p:clrMapOvr>
    <a:masterClrMapping/>
  </p:clrMapOvr>
</p:sld>
</file>

<file path=ppt/theme/theme1.xml><?xml version="1.0" encoding="utf-8"?>
<a:theme xmlns:a="http://schemas.openxmlformats.org/drawingml/2006/main" name="2021 Surveillance Overview E Team Pipelin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artment PowerPoint" id="{998C011E-C917-4BFD-94AD-5FB48150EDC6}" vid="{8AB02969-1BE2-4903-A02F-6143381C200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B23B29A2269F4090A230F437B1FA04" ma:contentTypeVersion="16" ma:contentTypeDescription="Create a new document." ma:contentTypeScope="" ma:versionID="0dec7f937dd094b70a04f1c412ed2b91">
  <xsd:schema xmlns:xsd="http://www.w3.org/2001/XMLSchema" xmlns:xs="http://www.w3.org/2001/XMLSchema" xmlns:p="http://schemas.microsoft.com/office/2006/metadata/properties" xmlns:ns1="http://schemas.microsoft.com/sharepoint/v3" xmlns:ns2="6a743fdb-1a1a-430b-8dff-948c5119c05c" xmlns:ns3="1f429ae0-f3f0-48ac-b5f7-3fde63f06251" xmlns:ns4="97c2a25c-25db-4634-b347-87ab0af10b27" targetNamespace="http://schemas.microsoft.com/office/2006/metadata/properties" ma:root="true" ma:fieldsID="7e7aa4462d7283d1be34fd3904fe6ee1" ns1:_="" ns2:_="" ns3:_="" ns4:_="">
    <xsd:import namespace="http://schemas.microsoft.com/sharepoint/v3"/>
    <xsd:import namespace="6a743fdb-1a1a-430b-8dff-948c5119c05c"/>
    <xsd:import namespace="1f429ae0-f3f0-48ac-b5f7-3fde63f06251"/>
    <xsd:import namespace="97c2a25c-25db-4634-b347-87ab0af10b2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743fdb-1a1a-430b-8dff-948c5119c0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ec48df8-e8cc-4a73-a73e-519b29584a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429ae0-f3f0-48ac-b5f7-3fde63f0625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c2a25c-25db-4634-b347-87ab0af10b2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360bb2-e64b-4629-9406-092b9381f959}" ma:internalName="TaxCatchAll" ma:showField="CatchAllData" ma:web="1f429ae0-f3f0-48ac-b5f7-3fde63f062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1f429ae0-f3f0-48ac-b5f7-3fde63f06251">
      <UserInfo>
        <DisplayName>Kipp, Julie</DisplayName>
        <AccountId>495</AccountId>
        <AccountType/>
      </UserInfo>
      <UserInfo>
        <DisplayName>Bounds, Eleonor</DisplayName>
        <AccountId>205</AccountId>
        <AccountType/>
      </UserInfo>
      <UserInfo>
        <DisplayName>Nowlin, Michael</DisplayName>
        <AccountId>376</AccountId>
        <AccountType/>
      </UserInfo>
      <UserInfo>
        <DisplayName>Kyte, Logan</DisplayName>
        <AccountId>293</AccountId>
        <AccountType/>
      </UserInfo>
      <UserInfo>
        <DisplayName>Ward, Evan L</DisplayName>
        <AccountId>27</AccountId>
        <AccountType/>
      </UserInfo>
      <UserInfo>
        <DisplayName>Valla, Aaron</DisplayName>
        <AccountId>129</AccountId>
        <AccountType/>
      </UserInfo>
      <UserInfo>
        <DisplayName>Corley, Thomas P</DisplayName>
        <AccountId>753</AccountId>
        <AccountType/>
      </UserInfo>
      <UserInfo>
        <DisplayName>Lehocka-Howell, Zuzka</DisplayName>
        <AccountId>312</AccountId>
        <AccountType/>
      </UserInfo>
      <UserInfo>
        <DisplayName>Jaeger, Matthew</DisplayName>
        <AccountId>739</AccountId>
        <AccountType/>
      </UserInfo>
      <UserInfo>
        <DisplayName>Borja, Joel</DisplayName>
        <AccountId>758</AccountId>
        <AccountType/>
      </UserInfo>
      <UserInfo>
        <DisplayName>Collings, Tara</DisplayName>
        <AccountId>664</AccountId>
        <AccountType/>
      </UserInfo>
      <UserInfo>
        <DisplayName>Berger, Katelyn</DisplayName>
        <AccountId>308</AccountId>
        <AccountType/>
      </UserInfo>
      <UserInfo>
        <DisplayName>Winkler, Jennifer</DisplayName>
        <AccountId>64</AccountId>
        <AccountType/>
      </UserInfo>
      <UserInfo>
        <DisplayName>Camacho, Patty</DisplayName>
        <AccountId>692</AccountId>
        <AccountType/>
      </UserInfo>
      <UserInfo>
        <DisplayName>Glundberg-Prossor, Kristen</DisplayName>
        <AccountId>45</AccountId>
        <AccountType/>
      </UserInfo>
      <UserInfo>
        <DisplayName>Acosta, Rachel</DisplayName>
        <AccountId>733</AccountId>
        <AccountType/>
      </UserInfo>
      <UserInfo>
        <DisplayName>Cantrell, Matt F</DisplayName>
        <AccountId>761</AccountId>
        <AccountType/>
      </UserInfo>
      <UserInfo>
        <DisplayName>Dizon, J Norman</DisplayName>
        <AccountId>694</AccountId>
        <AccountType/>
      </UserInfo>
      <UserInfo>
        <DisplayName>Hardi, Jason</DisplayName>
        <AccountId>949</AccountId>
        <AccountType/>
      </UserInfo>
      <UserInfo>
        <DisplayName>Butler, Sarah</DisplayName>
        <AccountId>68</AccountId>
        <AccountType/>
      </UserInfo>
      <UserInfo>
        <DisplayName>Devore, Jennifer</DisplayName>
        <AccountId>497</AccountId>
        <AccountType/>
      </UserInfo>
      <UserInfo>
        <DisplayName>Capapas, Neal</DisplayName>
        <AccountId>573</AccountId>
        <AccountType/>
      </UserInfo>
      <UserInfo>
        <DisplayName>Ponton-Welty, Kyle</DisplayName>
        <AccountId>936</AccountId>
        <AccountType/>
      </UserInfo>
      <UserInfo>
        <DisplayName>Cantrell, Tracie</DisplayName>
        <AccountId>935</AccountId>
        <AccountType/>
      </UserInfo>
      <UserInfo>
        <DisplayName>Strasko Carlisle, Aimee</DisplayName>
        <AccountId>311</AccountId>
        <AccountType/>
      </UserInfo>
    </SharedWithUsers>
    <lcf76f155ced4ddcb4097134ff3c332f xmlns="6a743fdb-1a1a-430b-8dff-948c5119c05c">
      <Terms xmlns="http://schemas.microsoft.com/office/infopath/2007/PartnerControls"/>
    </lcf76f155ced4ddcb4097134ff3c332f>
    <TaxCatchAll xmlns="97c2a25c-25db-4634-b347-87ab0af10b27" xsi:nil="true"/>
  </documentManagement>
</p:properties>
</file>

<file path=customXml/itemProps1.xml><?xml version="1.0" encoding="utf-8"?>
<ds:datastoreItem xmlns:ds="http://schemas.openxmlformats.org/officeDocument/2006/customXml" ds:itemID="{8E9B003B-63A8-4796-9DF0-6BA12001FBFB}"/>
</file>

<file path=customXml/itemProps2.xml><?xml version="1.0" encoding="utf-8"?>
<ds:datastoreItem xmlns:ds="http://schemas.openxmlformats.org/officeDocument/2006/customXml" ds:itemID="{55C21CC2-6C6F-4D81-876E-10E8E9007BE7}">
  <ds:schemaRefs>
    <ds:schemaRef ds:uri="http://schemas.microsoft.com/sharepoint/v3/contenttype/forms"/>
  </ds:schemaRefs>
</ds:datastoreItem>
</file>

<file path=customXml/itemProps3.xml><?xml version="1.0" encoding="utf-8"?>
<ds:datastoreItem xmlns:ds="http://schemas.openxmlformats.org/officeDocument/2006/customXml" ds:itemID="{39931CF5-0482-42A9-A20D-E9DEA10EA839}">
  <ds:schemaRefs>
    <ds:schemaRef ds:uri="1f429ae0-f3f0-48ac-b5f7-3fde63f06251"/>
    <ds:schemaRef ds:uri="6a743fdb-1a1a-430b-8dff-948c5119c0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15</Slides>
  <Notes>0</Notes>
  <HiddenSlides>2</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2021 Surveillance Overview E Team Pipeline</vt:lpstr>
      <vt:lpstr>SRT Meeting</vt:lpstr>
      <vt:lpstr>Agenda</vt:lpstr>
      <vt:lpstr>Action Items 10/21/2021</vt:lpstr>
      <vt:lpstr>TAG Meeting</vt:lpstr>
      <vt:lpstr>SPD PDR Assessment</vt:lpstr>
      <vt:lpstr>Public Records Best Practices</vt:lpstr>
      <vt:lpstr>Best Practice: Searchable PDRs</vt:lpstr>
      <vt:lpstr>PDO Resource Assessment</vt:lpstr>
      <vt:lpstr>Frequent Requests</vt:lpstr>
      <vt:lpstr>CoS Open Data</vt:lpstr>
      <vt:lpstr>CDPO/Central PRA Office</vt:lpstr>
      <vt:lpstr>CPDO/Central PRA Office: DRAFT</vt:lpstr>
      <vt:lpstr>Next Steps</vt:lpstr>
      <vt:lpstr>Objectives</vt:lpstr>
      <vt:lpstr>Deliverables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 Maturity Assessment</dc:title>
  <dc:creator>Armbruster, Ginger</dc:creator>
  <cp:revision>1</cp:revision>
  <dcterms:created xsi:type="dcterms:W3CDTF">2021-06-01T15:20:38Z</dcterms:created>
  <dcterms:modified xsi:type="dcterms:W3CDTF">2021-11-18T23:10:55Z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0x0101003CB23B29A2269F4090A230F437B1FA04</vt:lpwstr>
  </property>
</Properties>
</file>